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2" r:id="rId2"/>
  </p:sldMasterIdLst>
  <p:notesMasterIdLst>
    <p:notesMasterId r:id="rId142"/>
  </p:notesMasterIdLst>
  <p:handoutMasterIdLst>
    <p:handoutMasterId r:id="rId143"/>
  </p:handoutMasterIdLst>
  <p:sldIdLst>
    <p:sldId id="256" r:id="rId3"/>
    <p:sldId id="552" r:id="rId4"/>
    <p:sldId id="553" r:id="rId5"/>
    <p:sldId id="554" r:id="rId6"/>
    <p:sldId id="555" r:id="rId7"/>
    <p:sldId id="556" r:id="rId8"/>
    <p:sldId id="557" r:id="rId9"/>
    <p:sldId id="558" r:id="rId10"/>
    <p:sldId id="559" r:id="rId11"/>
    <p:sldId id="539" r:id="rId12"/>
    <p:sldId id="523" r:id="rId13"/>
    <p:sldId id="570" r:id="rId14"/>
    <p:sldId id="571" r:id="rId15"/>
    <p:sldId id="540" r:id="rId16"/>
    <p:sldId id="524" r:id="rId17"/>
    <p:sldId id="525" r:id="rId18"/>
    <p:sldId id="572" r:id="rId19"/>
    <p:sldId id="573" r:id="rId20"/>
    <p:sldId id="561" r:id="rId21"/>
    <p:sldId id="564" r:id="rId22"/>
    <p:sldId id="562" r:id="rId23"/>
    <p:sldId id="528" r:id="rId24"/>
    <p:sldId id="529" r:id="rId25"/>
    <p:sldId id="530" r:id="rId26"/>
    <p:sldId id="531" r:id="rId27"/>
    <p:sldId id="532" r:id="rId28"/>
    <p:sldId id="533" r:id="rId29"/>
    <p:sldId id="534" r:id="rId30"/>
    <p:sldId id="535" r:id="rId31"/>
    <p:sldId id="536" r:id="rId32"/>
    <p:sldId id="537" r:id="rId33"/>
    <p:sldId id="538" r:id="rId34"/>
    <p:sldId id="565" r:id="rId35"/>
    <p:sldId id="516" r:id="rId36"/>
    <p:sldId id="517" r:id="rId37"/>
    <p:sldId id="566" r:id="rId38"/>
    <p:sldId id="567" r:id="rId39"/>
    <p:sldId id="568" r:id="rId40"/>
    <p:sldId id="569" r:id="rId41"/>
    <p:sldId id="393" r:id="rId42"/>
    <p:sldId id="394" r:id="rId43"/>
    <p:sldId id="395" r:id="rId44"/>
    <p:sldId id="482" r:id="rId45"/>
    <p:sldId id="399" r:id="rId46"/>
    <p:sldId id="398" r:id="rId47"/>
    <p:sldId id="400" r:id="rId48"/>
    <p:sldId id="401" r:id="rId49"/>
    <p:sldId id="402" r:id="rId50"/>
    <p:sldId id="541" r:id="rId51"/>
    <p:sldId id="542" r:id="rId52"/>
    <p:sldId id="403" r:id="rId53"/>
    <p:sldId id="404" r:id="rId54"/>
    <p:sldId id="405" r:id="rId55"/>
    <p:sldId id="406" r:id="rId56"/>
    <p:sldId id="543" r:id="rId57"/>
    <p:sldId id="544" r:id="rId58"/>
    <p:sldId id="407" r:id="rId59"/>
    <p:sldId id="408" r:id="rId60"/>
    <p:sldId id="409" r:id="rId61"/>
    <p:sldId id="410" r:id="rId62"/>
    <p:sldId id="411" r:id="rId63"/>
    <p:sldId id="545" r:id="rId64"/>
    <p:sldId id="546" r:id="rId65"/>
    <p:sldId id="547" r:id="rId66"/>
    <p:sldId id="412" r:id="rId67"/>
    <p:sldId id="413" r:id="rId68"/>
    <p:sldId id="414" r:id="rId69"/>
    <p:sldId id="415" r:id="rId70"/>
    <p:sldId id="416" r:id="rId71"/>
    <p:sldId id="417" r:id="rId72"/>
    <p:sldId id="418" r:id="rId73"/>
    <p:sldId id="419" r:id="rId74"/>
    <p:sldId id="420" r:id="rId75"/>
    <p:sldId id="421" r:id="rId76"/>
    <p:sldId id="423" r:id="rId77"/>
    <p:sldId id="424" r:id="rId78"/>
    <p:sldId id="425" r:id="rId79"/>
    <p:sldId id="426" r:id="rId80"/>
    <p:sldId id="427" r:id="rId81"/>
    <p:sldId id="428" r:id="rId82"/>
    <p:sldId id="429" r:id="rId83"/>
    <p:sldId id="430" r:id="rId84"/>
    <p:sldId id="431" r:id="rId85"/>
    <p:sldId id="432" r:id="rId86"/>
    <p:sldId id="433" r:id="rId87"/>
    <p:sldId id="434" r:id="rId88"/>
    <p:sldId id="435" r:id="rId89"/>
    <p:sldId id="436" r:id="rId90"/>
    <p:sldId id="437" r:id="rId91"/>
    <p:sldId id="438" r:id="rId92"/>
    <p:sldId id="439" r:id="rId93"/>
    <p:sldId id="440" r:id="rId94"/>
    <p:sldId id="441" r:id="rId95"/>
    <p:sldId id="442" r:id="rId96"/>
    <p:sldId id="443" r:id="rId97"/>
    <p:sldId id="444" r:id="rId98"/>
    <p:sldId id="446" r:id="rId99"/>
    <p:sldId id="490" r:id="rId100"/>
    <p:sldId id="491" r:id="rId101"/>
    <p:sldId id="483" r:id="rId102"/>
    <p:sldId id="448" r:id="rId103"/>
    <p:sldId id="449" r:id="rId104"/>
    <p:sldId id="450" r:id="rId105"/>
    <p:sldId id="451" r:id="rId106"/>
    <p:sldId id="492" r:id="rId107"/>
    <p:sldId id="452" r:id="rId108"/>
    <p:sldId id="453" r:id="rId109"/>
    <p:sldId id="484" r:id="rId110"/>
    <p:sldId id="454" r:id="rId111"/>
    <p:sldId id="485" r:id="rId112"/>
    <p:sldId id="486" r:id="rId113"/>
    <p:sldId id="487" r:id="rId114"/>
    <p:sldId id="488" r:id="rId115"/>
    <p:sldId id="489" r:id="rId116"/>
    <p:sldId id="461" r:id="rId117"/>
    <p:sldId id="462" r:id="rId118"/>
    <p:sldId id="463" r:id="rId119"/>
    <p:sldId id="464" r:id="rId120"/>
    <p:sldId id="465" r:id="rId121"/>
    <p:sldId id="466" r:id="rId122"/>
    <p:sldId id="467" r:id="rId123"/>
    <p:sldId id="468" r:id="rId124"/>
    <p:sldId id="469" r:id="rId125"/>
    <p:sldId id="470" r:id="rId126"/>
    <p:sldId id="471" r:id="rId127"/>
    <p:sldId id="472" r:id="rId128"/>
    <p:sldId id="473" r:id="rId129"/>
    <p:sldId id="474" r:id="rId130"/>
    <p:sldId id="475" r:id="rId131"/>
    <p:sldId id="476" r:id="rId132"/>
    <p:sldId id="477" r:id="rId133"/>
    <p:sldId id="478" r:id="rId134"/>
    <p:sldId id="479" r:id="rId135"/>
    <p:sldId id="480" r:id="rId136"/>
    <p:sldId id="548" r:id="rId137"/>
    <p:sldId id="549" r:id="rId138"/>
    <p:sldId id="550" r:id="rId139"/>
    <p:sldId id="551" r:id="rId140"/>
    <p:sldId id="481" r:id="rId141"/>
  </p:sldIdLst>
  <p:sldSz cx="9144000" cy="6858000" type="screen4x3"/>
  <p:notesSz cx="6858000" cy="9144000"/>
  <p:defaultTextStyle>
    <a:defPPr>
      <a:defRPr lang="zh-CN"/>
    </a:defPPr>
    <a:lvl1pPr algn="l" rtl="0" eaLnBrk="0" fontAlgn="base" hangingPunct="0">
      <a:spcBef>
        <a:spcPct val="0"/>
      </a:spcBef>
      <a:spcAft>
        <a:spcPct val="0"/>
      </a:spcAft>
      <a:defRPr sz="1600" b="1" kern="1200">
        <a:solidFill>
          <a:schemeClr val="tx2"/>
        </a:solidFill>
        <a:latin typeface="楷体_GB2312" pitchFamily="49" charset="-122"/>
        <a:ea typeface="楷体_GB2312" pitchFamily="49" charset="-122"/>
        <a:cs typeface="+mn-cs"/>
      </a:defRPr>
    </a:lvl1pPr>
    <a:lvl2pPr marL="457200" algn="l" rtl="0" eaLnBrk="0" fontAlgn="base" hangingPunct="0">
      <a:spcBef>
        <a:spcPct val="0"/>
      </a:spcBef>
      <a:spcAft>
        <a:spcPct val="0"/>
      </a:spcAft>
      <a:defRPr sz="1600" b="1" kern="1200">
        <a:solidFill>
          <a:schemeClr val="tx2"/>
        </a:solidFill>
        <a:latin typeface="楷体_GB2312" pitchFamily="49" charset="-122"/>
        <a:ea typeface="楷体_GB2312" pitchFamily="49" charset="-122"/>
        <a:cs typeface="+mn-cs"/>
      </a:defRPr>
    </a:lvl2pPr>
    <a:lvl3pPr marL="914400" algn="l" rtl="0" eaLnBrk="0" fontAlgn="base" hangingPunct="0">
      <a:spcBef>
        <a:spcPct val="0"/>
      </a:spcBef>
      <a:spcAft>
        <a:spcPct val="0"/>
      </a:spcAft>
      <a:defRPr sz="1600" b="1" kern="1200">
        <a:solidFill>
          <a:schemeClr val="tx2"/>
        </a:solidFill>
        <a:latin typeface="楷体_GB2312" pitchFamily="49" charset="-122"/>
        <a:ea typeface="楷体_GB2312" pitchFamily="49" charset="-122"/>
        <a:cs typeface="+mn-cs"/>
      </a:defRPr>
    </a:lvl3pPr>
    <a:lvl4pPr marL="1371600" algn="l" rtl="0" eaLnBrk="0" fontAlgn="base" hangingPunct="0">
      <a:spcBef>
        <a:spcPct val="0"/>
      </a:spcBef>
      <a:spcAft>
        <a:spcPct val="0"/>
      </a:spcAft>
      <a:defRPr sz="1600" b="1" kern="1200">
        <a:solidFill>
          <a:schemeClr val="tx2"/>
        </a:solidFill>
        <a:latin typeface="楷体_GB2312" pitchFamily="49" charset="-122"/>
        <a:ea typeface="楷体_GB2312" pitchFamily="49" charset="-122"/>
        <a:cs typeface="+mn-cs"/>
      </a:defRPr>
    </a:lvl4pPr>
    <a:lvl5pPr marL="1828800" algn="l" rtl="0" eaLnBrk="0" fontAlgn="base" hangingPunct="0">
      <a:spcBef>
        <a:spcPct val="0"/>
      </a:spcBef>
      <a:spcAft>
        <a:spcPct val="0"/>
      </a:spcAft>
      <a:defRPr sz="1600" b="1" kern="1200">
        <a:solidFill>
          <a:schemeClr val="tx2"/>
        </a:solidFill>
        <a:latin typeface="楷体_GB2312" pitchFamily="49" charset="-122"/>
        <a:ea typeface="楷体_GB2312" pitchFamily="49" charset="-122"/>
        <a:cs typeface="+mn-cs"/>
      </a:defRPr>
    </a:lvl5pPr>
    <a:lvl6pPr marL="2286000" algn="l" defTabSz="914400" rtl="0" eaLnBrk="1" latinLnBrk="0" hangingPunct="1">
      <a:defRPr sz="1600" b="1" kern="1200">
        <a:solidFill>
          <a:schemeClr val="tx2"/>
        </a:solidFill>
        <a:latin typeface="楷体_GB2312" pitchFamily="49" charset="-122"/>
        <a:ea typeface="楷体_GB2312" pitchFamily="49" charset="-122"/>
        <a:cs typeface="+mn-cs"/>
      </a:defRPr>
    </a:lvl6pPr>
    <a:lvl7pPr marL="2743200" algn="l" defTabSz="914400" rtl="0" eaLnBrk="1" latinLnBrk="0" hangingPunct="1">
      <a:defRPr sz="1600" b="1" kern="1200">
        <a:solidFill>
          <a:schemeClr val="tx2"/>
        </a:solidFill>
        <a:latin typeface="楷体_GB2312" pitchFamily="49" charset="-122"/>
        <a:ea typeface="楷体_GB2312" pitchFamily="49" charset="-122"/>
        <a:cs typeface="+mn-cs"/>
      </a:defRPr>
    </a:lvl7pPr>
    <a:lvl8pPr marL="3200400" algn="l" defTabSz="914400" rtl="0" eaLnBrk="1" latinLnBrk="0" hangingPunct="1">
      <a:defRPr sz="1600" b="1" kern="1200">
        <a:solidFill>
          <a:schemeClr val="tx2"/>
        </a:solidFill>
        <a:latin typeface="楷体_GB2312" pitchFamily="49" charset="-122"/>
        <a:ea typeface="楷体_GB2312" pitchFamily="49" charset="-122"/>
        <a:cs typeface="+mn-cs"/>
      </a:defRPr>
    </a:lvl8pPr>
    <a:lvl9pPr marL="3657600" algn="l" defTabSz="914400" rtl="0" eaLnBrk="1" latinLnBrk="0" hangingPunct="1">
      <a:defRPr sz="1600" b="1" kern="1200">
        <a:solidFill>
          <a:schemeClr val="tx2"/>
        </a:solidFill>
        <a:latin typeface="楷体_GB2312" pitchFamily="49" charset="-122"/>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3300"/>
    <a:srgbClr val="006600"/>
    <a:srgbClr val="00CC99"/>
    <a:srgbClr val="3399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7942" autoAdjust="0"/>
  </p:normalViewPr>
  <p:slideViewPr>
    <p:cSldViewPr showGuides="1">
      <p:cViewPr varScale="1">
        <p:scale>
          <a:sx n="72" d="100"/>
          <a:sy n="72" d="100"/>
        </p:scale>
        <p:origin x="600" y="5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62382"/>
    </p:cViewPr>
  </p:sorterViewPr>
  <p:notesViewPr>
    <p:cSldViewPr showGuides="1">
      <p:cViewPr varScale="1">
        <p:scale>
          <a:sx n="58" d="100"/>
          <a:sy n="58" d="100"/>
        </p:scale>
        <p:origin x="2790"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lnSpc>
                <a:spcPct val="90000"/>
              </a:lnSpc>
              <a:spcBef>
                <a:spcPct val="50000"/>
              </a:spcBef>
              <a:buFontTx/>
              <a:buChar char="•"/>
              <a:defRPr sz="1200"/>
            </a:lvl1pPr>
          </a:lstStyle>
          <a:p>
            <a:pPr>
              <a:defRPr/>
            </a:pPr>
            <a:endParaRPr lang="zh-CN" altLang="en-US" dirty="0"/>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lnSpc>
                <a:spcPct val="90000"/>
              </a:lnSpc>
              <a:spcBef>
                <a:spcPct val="50000"/>
              </a:spcBef>
              <a:buFontTx/>
              <a:buChar char="•"/>
              <a:defRPr sz="1200"/>
            </a:lvl1pPr>
          </a:lstStyle>
          <a:p>
            <a:pPr>
              <a:defRPr/>
            </a:pPr>
            <a:fld id="{01452534-CF1C-4EFB-8751-EB4207196DCE}" type="datetimeFigureOut">
              <a:rPr lang="zh-CN" altLang="en-US"/>
              <a:pPr>
                <a:defRPr/>
              </a:pPr>
              <a:t>2021/10/31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lnSpc>
                <a:spcPct val="90000"/>
              </a:lnSpc>
              <a:spcBef>
                <a:spcPct val="50000"/>
              </a:spcBef>
              <a:buFontTx/>
              <a:buChar char="•"/>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lnSpc>
                <a:spcPct val="90000"/>
              </a:lnSpc>
              <a:spcBef>
                <a:spcPct val="50000"/>
              </a:spcBef>
              <a:buFontTx/>
              <a:buChar char="•"/>
              <a:defRPr sz="1200"/>
            </a:lvl1pPr>
          </a:lstStyle>
          <a:p>
            <a:pPr>
              <a:defRPr/>
            </a:pPr>
            <a:fld id="{6553B9FA-1E95-4BC4-8482-665337A53C0C}" type="slidenum">
              <a:rPr lang="zh-CN" altLang="en-US"/>
              <a:pPr>
                <a:defRPr/>
              </a:pPr>
              <a:t>‹#›</a:t>
            </a:fld>
            <a:endParaRPr lang="zh-CN" altLang="en-US"/>
          </a:p>
        </p:txBody>
      </p:sp>
    </p:spTree>
    <p:extLst>
      <p:ext uri="{BB962C8B-B14F-4D97-AF65-F5344CB8AC3E}">
        <p14:creationId xmlns:p14="http://schemas.microsoft.com/office/powerpoint/2010/main" val="17911625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sz="1200" b="0">
                <a:solidFill>
                  <a:schemeClr val="tx1"/>
                </a:solidFill>
                <a:latin typeface="Arial" charset="0"/>
                <a:ea typeface="宋体" pitchFamily="2" charset="-122"/>
              </a:defRPr>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FontTx/>
              <a:buNone/>
              <a:defRPr sz="1200" b="0">
                <a:solidFill>
                  <a:schemeClr val="tx1"/>
                </a:solidFill>
                <a:latin typeface="Arial" charset="0"/>
                <a:ea typeface="宋体" pitchFamily="2"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FontTx/>
              <a:buNone/>
              <a:defRPr sz="1200" b="0">
                <a:solidFill>
                  <a:schemeClr val="tx1"/>
                </a:solidFill>
                <a:latin typeface="Arial" charset="0"/>
                <a:ea typeface="宋体" pitchFamily="2"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FontTx/>
              <a:buNone/>
              <a:defRPr sz="1200" b="0">
                <a:solidFill>
                  <a:schemeClr val="tx1"/>
                </a:solidFill>
                <a:latin typeface="Arial" panose="020B0604020202020204" pitchFamily="34" charset="0"/>
                <a:ea typeface="宋体" panose="02010600030101010101" pitchFamily="2" charset="-122"/>
              </a:defRPr>
            </a:lvl1pPr>
          </a:lstStyle>
          <a:p>
            <a:pPr>
              <a:defRPr/>
            </a:pPr>
            <a:fld id="{9FBA41B9-13FD-45EC-A42E-EAD30F669ED3}" type="slidenum">
              <a:rPr lang="en-US" altLang="zh-CN"/>
              <a:pPr>
                <a:defRPr/>
              </a:pPr>
              <a:t>‹#›</a:t>
            </a:fld>
            <a:endParaRPr lang="en-US" altLang="zh-CN"/>
          </a:p>
        </p:txBody>
      </p:sp>
    </p:spTree>
    <p:extLst>
      <p:ext uri="{BB962C8B-B14F-4D97-AF65-F5344CB8AC3E}">
        <p14:creationId xmlns:p14="http://schemas.microsoft.com/office/powerpoint/2010/main" val="2296483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hqchip.com/app/844"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www.elecfans.com/tags/amd/"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FBA41B9-13FD-45EC-A42E-EAD30F669ED3}" type="slidenum">
              <a:rPr lang="en-US" altLang="zh-CN" smtClean="0"/>
              <a:pPr>
                <a:defRPr/>
              </a:pPr>
              <a:t>1</a:t>
            </a:fld>
            <a:endParaRPr lang="en-US" altLang="zh-CN"/>
          </a:p>
        </p:txBody>
      </p:sp>
    </p:spTree>
    <p:extLst>
      <p:ext uri="{BB962C8B-B14F-4D97-AF65-F5344CB8AC3E}">
        <p14:creationId xmlns:p14="http://schemas.microsoft.com/office/powerpoint/2010/main" val="46347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5474669-B27A-4022-80B0-08830EED22BD}" type="slidenum">
              <a:rPr lang="en-US" altLang="zh-CN" smtClean="0"/>
              <a:pPr>
                <a:spcBef>
                  <a:spcPct val="0"/>
                </a:spcBef>
              </a:pPr>
              <a:t>19</a:t>
            </a:fld>
            <a:endParaRPr lang="en-US" altLang="zh-CN"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111087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48523B6-BE79-4BE2-955D-188A53499B2F}" type="slidenum">
              <a:rPr lang="en-US" altLang="zh-CN" smtClean="0"/>
              <a:pPr>
                <a:spcBef>
                  <a:spcPct val="0"/>
                </a:spcBef>
              </a:pPr>
              <a:t>21</a:t>
            </a:fld>
            <a:endParaRPr lang="en-US" altLang="zh-CN"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183775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0CCE11B-7F04-4B18-8840-D2622A16E16C}" type="slidenum">
              <a:rPr lang="en-US" altLang="zh-CN" smtClean="0"/>
              <a:pPr>
                <a:spcBef>
                  <a:spcPct val="0"/>
                </a:spcBef>
              </a:pPr>
              <a:t>33</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72687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CECD9B2-E08E-47E8-9982-FE7174D3F15A}" type="slidenum">
              <a:rPr lang="en-US" altLang="zh-CN" smtClean="0"/>
              <a:pPr>
                <a:spcBef>
                  <a:spcPct val="0"/>
                </a:spcBef>
              </a:pPr>
              <a:t>36</a:t>
            </a:fld>
            <a:endParaRPr lang="en-US" altLang="zh-CN"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900845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98AD73C-8A89-4503-B866-1FB419E4CDCE}" type="slidenum">
              <a:rPr lang="en-US" altLang="zh-CN" smtClean="0"/>
              <a:pPr>
                <a:spcBef>
                  <a:spcPct val="0"/>
                </a:spcBef>
              </a:pPr>
              <a:t>37</a:t>
            </a:fld>
            <a:endParaRPr lang="en-US" altLang="zh-CN"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115998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E9D73AC-DE90-46A2-B4EC-9B16B9FC2AA2}" type="slidenum">
              <a:rPr lang="en-US" altLang="zh-CN" smtClean="0"/>
              <a:pPr>
                <a:spcBef>
                  <a:spcPct val="0"/>
                </a:spcBef>
              </a:pPr>
              <a:t>38</a:t>
            </a:fld>
            <a:endParaRPr lang="en-US" altLang="zh-CN"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09006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358DA89-79E5-4C1C-8206-1AEA57FAC442}" type="slidenum">
              <a:rPr lang="en-US" altLang="zh-CN" smtClean="0"/>
              <a:pPr>
                <a:spcBef>
                  <a:spcPct val="0"/>
                </a:spcBef>
              </a:pPr>
              <a:t>39</a:t>
            </a:fld>
            <a:endParaRPr lang="en-US" altLang="zh-CN"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73475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宋体" pitchFamily="2" charset="-122"/>
                <a:cs typeface="+mn-cs"/>
              </a:rPr>
              <a:t>Infinity Fabric</a:t>
            </a:r>
            <a:r>
              <a:rPr lang="zh-CN" altLang="en-US" sz="1200" b="0" i="0" kern="1200" dirty="0" smtClean="0">
                <a:solidFill>
                  <a:schemeClr val="tx1"/>
                </a:solidFill>
                <a:effectLst/>
                <a:latin typeface="Arial" charset="0"/>
                <a:ea typeface="宋体" pitchFamily="2" charset="-122"/>
                <a:cs typeface="+mn-cs"/>
              </a:rPr>
              <a:t>（以下简称</a:t>
            </a:r>
            <a:r>
              <a:rPr lang="en-US" altLang="zh-CN" sz="1200" b="0" i="0" u="sng" strike="noStrike" kern="1200" dirty="0" smtClean="0">
                <a:solidFill>
                  <a:schemeClr val="tx1"/>
                </a:solidFill>
                <a:effectLst/>
                <a:latin typeface="Arial" charset="0"/>
                <a:ea typeface="宋体" pitchFamily="2" charset="-122"/>
                <a:cs typeface="+mn-cs"/>
                <a:hlinkClick r:id="rId3"/>
              </a:rPr>
              <a:t>IF</a:t>
            </a:r>
            <a:r>
              <a:rPr lang="zh-CN" altLang="en-US" sz="1200" b="0" i="0" kern="1200" dirty="0" smtClean="0">
                <a:solidFill>
                  <a:schemeClr val="tx1"/>
                </a:solidFill>
                <a:effectLst/>
                <a:latin typeface="Arial" charset="0"/>
                <a:ea typeface="宋体" pitchFamily="2" charset="-122"/>
                <a:cs typeface="+mn-cs"/>
              </a:rPr>
              <a:t>）总线</a:t>
            </a:r>
            <a:endParaRPr lang="en-US" altLang="zh-CN" sz="1200" b="0"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在</a:t>
            </a:r>
            <a:r>
              <a:rPr lang="en-US" altLang="zh-CN" sz="1200" b="0" i="0" u="sng" strike="noStrike" kern="1200" dirty="0" smtClean="0">
                <a:solidFill>
                  <a:schemeClr val="tx1"/>
                </a:solidFill>
                <a:effectLst/>
                <a:latin typeface="Arial" charset="0"/>
                <a:ea typeface="宋体" pitchFamily="2" charset="-122"/>
                <a:cs typeface="+mn-cs"/>
                <a:hlinkClick r:id="rId4"/>
              </a:rPr>
              <a:t>AMD</a:t>
            </a:r>
            <a:r>
              <a:rPr lang="zh-CN" altLang="en-US" sz="1200" b="0" i="0" kern="1200" dirty="0" smtClean="0">
                <a:solidFill>
                  <a:schemeClr val="tx1"/>
                </a:solidFill>
                <a:effectLst/>
                <a:latin typeface="Arial" charset="0"/>
                <a:ea typeface="宋体" pitchFamily="2" charset="-122"/>
                <a:cs typeface="+mn-cs"/>
              </a:rPr>
              <a:t>的锐龙处理器架构中，</a:t>
            </a:r>
            <a:r>
              <a:rPr lang="en-US" altLang="zh-CN" sz="1200" b="0" i="0" kern="1200" dirty="0" smtClean="0">
                <a:solidFill>
                  <a:schemeClr val="tx1"/>
                </a:solidFill>
                <a:effectLst/>
                <a:latin typeface="Arial" charset="0"/>
                <a:ea typeface="宋体" pitchFamily="2" charset="-122"/>
                <a:cs typeface="+mn-cs"/>
              </a:rPr>
              <a:t>Infinity Fabric</a:t>
            </a:r>
            <a:r>
              <a:rPr lang="zh-CN" altLang="en-US" sz="1200" b="0" i="0" kern="1200" dirty="0" smtClean="0">
                <a:solidFill>
                  <a:schemeClr val="tx1"/>
                </a:solidFill>
                <a:effectLst/>
                <a:latin typeface="Arial" charset="0"/>
                <a:ea typeface="宋体" pitchFamily="2" charset="-122"/>
                <a:cs typeface="+mn-cs"/>
              </a:rPr>
              <a:t>（以下简称</a:t>
            </a:r>
            <a:r>
              <a:rPr lang="en-US" altLang="zh-CN" sz="1200" b="0" i="0" u="sng" strike="noStrike" kern="1200" dirty="0" smtClean="0">
                <a:solidFill>
                  <a:schemeClr val="tx1"/>
                </a:solidFill>
                <a:effectLst/>
                <a:latin typeface="Arial" charset="0"/>
                <a:ea typeface="宋体" pitchFamily="2" charset="-122"/>
                <a:cs typeface="+mn-cs"/>
                <a:hlinkClick r:id="rId3"/>
              </a:rPr>
              <a:t>IF</a:t>
            </a:r>
            <a:r>
              <a:rPr lang="zh-CN" altLang="en-US" sz="1200" b="0" i="0" kern="1200" dirty="0" smtClean="0">
                <a:solidFill>
                  <a:schemeClr val="tx1"/>
                </a:solidFill>
                <a:effectLst/>
                <a:latin typeface="Arial" charset="0"/>
                <a:ea typeface="宋体" pitchFamily="2" charset="-122"/>
                <a:cs typeface="+mn-cs"/>
              </a:rPr>
              <a:t>）总线是个核心技术，有了它才可以让众多</a:t>
            </a:r>
            <a:r>
              <a:rPr lang="en-US" altLang="zh-CN" sz="1200" b="0" i="0" kern="1200" dirty="0" smtClean="0">
                <a:solidFill>
                  <a:schemeClr val="tx1"/>
                </a:solidFill>
                <a:effectLst/>
                <a:latin typeface="Arial" charset="0"/>
                <a:ea typeface="宋体" pitchFamily="2" charset="-122"/>
                <a:cs typeface="+mn-cs"/>
              </a:rPr>
              <a:t>CCX</a:t>
            </a:r>
            <a:r>
              <a:rPr lang="zh-CN" altLang="en-US" sz="1200" b="0" i="0" kern="1200" dirty="0" smtClean="0">
                <a:solidFill>
                  <a:schemeClr val="tx1"/>
                </a:solidFill>
                <a:effectLst/>
                <a:latin typeface="Arial" charset="0"/>
                <a:ea typeface="宋体" pitchFamily="2" charset="-122"/>
                <a:cs typeface="+mn-cs"/>
              </a:rPr>
              <a:t>模块互联互通。</a:t>
            </a:r>
            <a:endParaRPr lang="zh-CN" altLang="en-US" dirty="0"/>
          </a:p>
        </p:txBody>
      </p:sp>
      <p:sp>
        <p:nvSpPr>
          <p:cNvPr id="4" name="灯片编号占位符 3"/>
          <p:cNvSpPr>
            <a:spLocks noGrp="1"/>
          </p:cNvSpPr>
          <p:nvPr>
            <p:ph type="sldNum" sz="quarter" idx="10"/>
          </p:nvPr>
        </p:nvSpPr>
        <p:spPr/>
        <p:txBody>
          <a:bodyPr/>
          <a:lstStyle/>
          <a:p>
            <a:pPr>
              <a:defRPr/>
            </a:pPr>
            <a:fld id="{9FBA41B9-13FD-45EC-A42E-EAD30F669ED3}" type="slidenum">
              <a:rPr lang="en-US" altLang="zh-CN" smtClean="0"/>
              <a:pPr>
                <a:defRPr/>
              </a:pPr>
              <a:t>62</a:t>
            </a:fld>
            <a:endParaRPr lang="en-US" altLang="zh-CN"/>
          </a:p>
        </p:txBody>
      </p:sp>
    </p:spTree>
    <p:extLst>
      <p:ext uri="{BB962C8B-B14F-4D97-AF65-F5344CB8AC3E}">
        <p14:creationId xmlns:p14="http://schemas.microsoft.com/office/powerpoint/2010/main" val="3233346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FBA41B9-13FD-45EC-A42E-EAD30F669ED3}" type="slidenum">
              <a:rPr lang="en-US" altLang="zh-CN" smtClean="0"/>
              <a:pPr>
                <a:defRPr/>
              </a:pPr>
              <a:t>96</a:t>
            </a:fld>
            <a:endParaRPr lang="en-US" altLang="zh-CN"/>
          </a:p>
        </p:txBody>
      </p:sp>
    </p:spTree>
    <p:extLst>
      <p:ext uri="{BB962C8B-B14F-4D97-AF65-F5344CB8AC3E}">
        <p14:creationId xmlns:p14="http://schemas.microsoft.com/office/powerpoint/2010/main" val="2433422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xfrm>
            <a:off x="896938" y="746125"/>
            <a:ext cx="4967287" cy="3727450"/>
          </a:xfrm>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IDC</a:t>
            </a:r>
            <a:r>
              <a:rPr lang="zh-CN" altLang="en-US" smtClean="0"/>
              <a:t>的数据表明，最近两年（相对于</a:t>
            </a:r>
            <a:r>
              <a:rPr lang="en-US" altLang="zh-CN" smtClean="0"/>
              <a:t>2011</a:t>
            </a:r>
            <a:r>
              <a:rPr lang="zh-CN" altLang="en-US" smtClean="0"/>
              <a:t>年）新产生的数据等于过去产生的所有数据总量；而</a:t>
            </a:r>
            <a:r>
              <a:rPr lang="en-US" altLang="zh-CN" smtClean="0"/>
              <a:t>Science Daily</a:t>
            </a:r>
            <a:r>
              <a:rPr lang="zh-CN" altLang="en-US" smtClean="0"/>
              <a:t>的数据则进一步说明，过去的两年所产生的数据是所有以前产生数据的</a:t>
            </a:r>
            <a:r>
              <a:rPr lang="en-US" altLang="zh-CN" smtClean="0"/>
              <a:t>9</a:t>
            </a:r>
            <a:r>
              <a:rPr lang="zh-CN" altLang="en-US" smtClean="0"/>
              <a:t>倍！数据增长的速度惊人！</a:t>
            </a:r>
          </a:p>
        </p:txBody>
      </p:sp>
      <p:sp>
        <p:nvSpPr>
          <p:cNvPr id="22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黑体" panose="02010609060101010101" pitchFamily="49" charset="-122"/>
              </a:defRPr>
            </a:lvl1pPr>
            <a:lvl2pPr marL="742950" indent="-285750">
              <a:defRPr kumimoji="1" sz="2400">
                <a:solidFill>
                  <a:schemeClr val="tx1"/>
                </a:solidFill>
                <a:latin typeface="Tahoma" panose="020B0604030504040204" pitchFamily="34" charset="0"/>
                <a:ea typeface="黑体" panose="02010609060101010101" pitchFamily="49" charset="-122"/>
              </a:defRPr>
            </a:lvl2pPr>
            <a:lvl3pPr marL="1143000" indent="-228600">
              <a:defRPr kumimoji="1" sz="2400">
                <a:solidFill>
                  <a:schemeClr val="tx1"/>
                </a:solidFill>
                <a:latin typeface="Tahoma" panose="020B0604030504040204" pitchFamily="34" charset="0"/>
                <a:ea typeface="黑体" panose="02010609060101010101" pitchFamily="49" charset="-122"/>
              </a:defRPr>
            </a:lvl3pPr>
            <a:lvl4pPr marL="1600200" indent="-228600">
              <a:defRPr kumimoji="1" sz="2400">
                <a:solidFill>
                  <a:schemeClr val="tx1"/>
                </a:solidFill>
                <a:latin typeface="Tahoma" panose="020B0604030504040204" pitchFamily="34" charset="0"/>
                <a:ea typeface="黑体" panose="02010609060101010101" pitchFamily="49" charset="-122"/>
              </a:defRPr>
            </a:lvl4pPr>
            <a:lvl5pPr marL="2057400" indent="-228600">
              <a:defRPr kumimoji="1" sz="24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黑体" panose="02010609060101010101" pitchFamily="49" charset="-122"/>
              </a:defRPr>
            </a:lvl9pPr>
          </a:lstStyle>
          <a:p>
            <a:fld id="{E48068C1-832D-44CC-9444-AD796642E9A7}" type="slidenum">
              <a:rPr lang="zh-CN" altLang="en-US" sz="1200" smtClean="0">
                <a:latin typeface="Arial" panose="020B0604020202020204" pitchFamily="34" charset="0"/>
                <a:ea typeface="宋体" panose="02010600030101010101" pitchFamily="2" charset="-122"/>
              </a:rPr>
              <a:pPr/>
              <a:t>7</a:t>
            </a:fld>
            <a:endParaRPr lang="zh-CN" altLang="en-US" sz="120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05194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20484" name="灯片编号占位符 3"/>
          <p:cNvSpPr>
            <a:spLocks noGrp="1"/>
          </p:cNvSpPr>
          <p:nvPr>
            <p:ph type="sldNum" sz="quarter" idx="5"/>
          </p:nvPr>
        </p:nvSpPr>
        <p:spPr>
          <a:noFill/>
        </p:spPr>
        <p:txBody>
          <a:bodyPr/>
          <a:lstStyle>
            <a:lvl1pPr>
              <a:defRPr sz="1600" b="1">
                <a:solidFill>
                  <a:schemeClr val="tx2"/>
                </a:solidFill>
                <a:latin typeface="楷体_GB2312" pitchFamily="49" charset="-122"/>
                <a:ea typeface="楷体_GB2312" pitchFamily="49" charset="-122"/>
              </a:defRPr>
            </a:lvl1pPr>
            <a:lvl2pPr marL="742950" indent="-285750">
              <a:defRPr sz="1600" b="1">
                <a:solidFill>
                  <a:schemeClr val="tx2"/>
                </a:solidFill>
                <a:latin typeface="楷体_GB2312" pitchFamily="49" charset="-122"/>
                <a:ea typeface="楷体_GB2312" pitchFamily="49" charset="-122"/>
              </a:defRPr>
            </a:lvl2pPr>
            <a:lvl3pPr marL="1143000" indent="-228600">
              <a:defRPr sz="1600" b="1">
                <a:solidFill>
                  <a:schemeClr val="tx2"/>
                </a:solidFill>
                <a:latin typeface="楷体_GB2312" pitchFamily="49" charset="-122"/>
                <a:ea typeface="楷体_GB2312" pitchFamily="49" charset="-122"/>
              </a:defRPr>
            </a:lvl3pPr>
            <a:lvl4pPr marL="1600200" indent="-228600">
              <a:defRPr sz="1600" b="1">
                <a:solidFill>
                  <a:schemeClr val="tx2"/>
                </a:solidFill>
                <a:latin typeface="楷体_GB2312" pitchFamily="49" charset="-122"/>
                <a:ea typeface="楷体_GB2312" pitchFamily="49" charset="-122"/>
              </a:defRPr>
            </a:lvl4pPr>
            <a:lvl5pPr marL="2057400" indent="-228600">
              <a:defRPr sz="1600" b="1">
                <a:solidFill>
                  <a:schemeClr val="tx2"/>
                </a:solidFill>
                <a:latin typeface="楷体_GB2312" pitchFamily="49" charset="-122"/>
                <a:ea typeface="楷体_GB2312" pitchFamily="49" charset="-122"/>
              </a:defRPr>
            </a:lvl5pPr>
            <a:lvl6pPr marL="2514600" indent="-228600" eaLnBrk="0" fontAlgn="base" hangingPunct="0">
              <a:spcBef>
                <a:spcPct val="0"/>
              </a:spcBef>
              <a:spcAft>
                <a:spcPct val="0"/>
              </a:spcAft>
              <a:defRPr sz="1600" b="1">
                <a:solidFill>
                  <a:schemeClr val="tx2"/>
                </a:solidFill>
                <a:latin typeface="楷体_GB2312" pitchFamily="49" charset="-122"/>
                <a:ea typeface="楷体_GB2312" pitchFamily="49" charset="-122"/>
              </a:defRPr>
            </a:lvl6pPr>
            <a:lvl7pPr marL="2971800" indent="-228600" eaLnBrk="0" fontAlgn="base" hangingPunct="0">
              <a:spcBef>
                <a:spcPct val="0"/>
              </a:spcBef>
              <a:spcAft>
                <a:spcPct val="0"/>
              </a:spcAft>
              <a:defRPr sz="1600" b="1">
                <a:solidFill>
                  <a:schemeClr val="tx2"/>
                </a:solidFill>
                <a:latin typeface="楷体_GB2312" pitchFamily="49" charset="-122"/>
                <a:ea typeface="楷体_GB2312" pitchFamily="49" charset="-122"/>
              </a:defRPr>
            </a:lvl7pPr>
            <a:lvl8pPr marL="3429000" indent="-228600" eaLnBrk="0" fontAlgn="base" hangingPunct="0">
              <a:spcBef>
                <a:spcPct val="0"/>
              </a:spcBef>
              <a:spcAft>
                <a:spcPct val="0"/>
              </a:spcAft>
              <a:defRPr sz="1600" b="1">
                <a:solidFill>
                  <a:schemeClr val="tx2"/>
                </a:solidFill>
                <a:latin typeface="楷体_GB2312" pitchFamily="49" charset="-122"/>
                <a:ea typeface="楷体_GB2312" pitchFamily="49" charset="-122"/>
              </a:defRPr>
            </a:lvl8pPr>
            <a:lvl9pPr marL="3886200" indent="-228600" eaLnBrk="0" fontAlgn="base" hangingPunct="0">
              <a:spcBef>
                <a:spcPct val="0"/>
              </a:spcBef>
              <a:spcAft>
                <a:spcPct val="0"/>
              </a:spcAft>
              <a:defRPr sz="1600" b="1">
                <a:solidFill>
                  <a:schemeClr val="tx2"/>
                </a:solidFill>
                <a:latin typeface="楷体_GB2312" pitchFamily="49" charset="-122"/>
                <a:ea typeface="楷体_GB2312" pitchFamily="49" charset="-122"/>
              </a:defRPr>
            </a:lvl9pPr>
          </a:lstStyle>
          <a:p>
            <a:fld id="{FBFFB46F-829B-43A7-8BD2-D2BA8D7E7834}" type="slidenum">
              <a:rPr lang="en-US" altLang="zh-CN" sz="1200" b="0" smtClean="0">
                <a:solidFill>
                  <a:schemeClr val="tx1"/>
                </a:solidFill>
                <a:latin typeface="Arial" panose="020B0604020202020204" pitchFamily="34" charset="0"/>
                <a:ea typeface="宋体" panose="02010600030101010101" pitchFamily="2" charset="-122"/>
              </a:rPr>
              <a:pPr/>
              <a:t>10</a:t>
            </a:fld>
            <a:endParaRPr lang="en-US" altLang="zh-CN" sz="1200" b="0" smtClean="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65800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p:spPr>
        <p:txBody>
          <a:bodyPr/>
          <a:lstStyle/>
          <a:p>
            <a:r>
              <a:rPr lang="en-US" altLang="zh-CN" dirty="0" smtClean="0">
                <a:latin typeface="Arial" panose="020B0604020202020204" pitchFamily="34" charset="0"/>
              </a:rPr>
              <a:t>LTE</a:t>
            </a:r>
            <a:r>
              <a:rPr lang="zh-CN" altLang="en-US" dirty="0" smtClean="0">
                <a:latin typeface="Arial" panose="020B0604020202020204" pitchFamily="34" charset="0"/>
              </a:rPr>
              <a:t>（</a:t>
            </a:r>
            <a:r>
              <a:rPr lang="en-US" altLang="zh-CN" dirty="0" smtClean="0">
                <a:latin typeface="Arial" panose="020B0604020202020204" pitchFamily="34" charset="0"/>
              </a:rPr>
              <a:t>Long Term Evolution</a:t>
            </a:r>
            <a:r>
              <a:rPr lang="zh-CN" altLang="en-US" dirty="0" smtClean="0">
                <a:latin typeface="Arial" panose="020B0604020202020204" pitchFamily="34" charset="0"/>
              </a:rPr>
              <a:t>，长期演进</a:t>
            </a:r>
            <a:r>
              <a:rPr lang="en-US" altLang="zh-CN" dirty="0" smtClean="0">
                <a:latin typeface="Arial" panose="020B0604020202020204" pitchFamily="34" charset="0"/>
              </a:rPr>
              <a:t>)</a:t>
            </a:r>
            <a:r>
              <a:rPr lang="zh-CN" altLang="en-US" dirty="0" smtClean="0">
                <a:latin typeface="Arial" panose="020B0604020202020204" pitchFamily="34" charset="0"/>
              </a:rPr>
              <a:t>是由</a:t>
            </a:r>
            <a:r>
              <a:rPr lang="en-US" altLang="zh-CN" dirty="0" smtClean="0">
                <a:latin typeface="Arial" panose="020B0604020202020204" pitchFamily="34" charset="0"/>
              </a:rPr>
              <a:t>3GPP</a:t>
            </a:r>
            <a:r>
              <a:rPr lang="zh-CN" altLang="en-US" dirty="0" smtClean="0">
                <a:latin typeface="Arial" panose="020B0604020202020204" pitchFamily="34" charset="0"/>
              </a:rPr>
              <a:t>（</a:t>
            </a:r>
            <a:r>
              <a:rPr lang="en-US" altLang="zh-CN" dirty="0" smtClean="0">
                <a:latin typeface="Arial" panose="020B0604020202020204" pitchFamily="34" charset="0"/>
              </a:rPr>
              <a:t>The 3rd Generation Partnership Project</a:t>
            </a:r>
            <a:r>
              <a:rPr lang="zh-CN" altLang="en-US" dirty="0" smtClean="0">
                <a:latin typeface="Arial" panose="020B0604020202020204" pitchFamily="34" charset="0"/>
              </a:rPr>
              <a:t>，第三代合作伙伴计划）组织制定的</a:t>
            </a:r>
            <a:r>
              <a:rPr lang="en-US" altLang="zh-CN" dirty="0" smtClean="0">
                <a:latin typeface="Arial" panose="020B0604020202020204" pitchFamily="34" charset="0"/>
              </a:rPr>
              <a:t>UMTS</a:t>
            </a:r>
            <a:r>
              <a:rPr lang="zh-CN" altLang="en-US" dirty="0" smtClean="0">
                <a:latin typeface="Arial" panose="020B0604020202020204" pitchFamily="34" charset="0"/>
              </a:rPr>
              <a:t>（</a:t>
            </a:r>
            <a:r>
              <a:rPr lang="en-US" altLang="zh-CN" dirty="0" smtClean="0">
                <a:latin typeface="Arial" panose="020B0604020202020204" pitchFamily="34" charset="0"/>
              </a:rPr>
              <a:t>Universal Mobile Telecommunications System</a:t>
            </a:r>
            <a:r>
              <a:rPr lang="zh-CN" altLang="en-US" dirty="0" smtClean="0">
                <a:latin typeface="Arial" panose="020B0604020202020204" pitchFamily="34" charset="0"/>
              </a:rPr>
              <a:t>，通用移动通信系统）技术标准的长期演进，于</a:t>
            </a:r>
            <a:r>
              <a:rPr lang="en-US" altLang="zh-CN" dirty="0" smtClean="0">
                <a:latin typeface="Arial" panose="020B0604020202020204" pitchFamily="34" charset="0"/>
              </a:rPr>
              <a:t>2004</a:t>
            </a:r>
            <a:r>
              <a:rPr lang="zh-CN" altLang="en-US" dirty="0" smtClean="0">
                <a:latin typeface="Arial" panose="020B0604020202020204" pitchFamily="34" charset="0"/>
              </a:rPr>
              <a:t>年</a:t>
            </a:r>
            <a:r>
              <a:rPr lang="en-US" altLang="zh-CN" dirty="0" smtClean="0">
                <a:latin typeface="Arial" panose="020B0604020202020204" pitchFamily="34" charset="0"/>
              </a:rPr>
              <a:t>12</a:t>
            </a:r>
            <a:r>
              <a:rPr lang="zh-CN" altLang="en-US" dirty="0" smtClean="0">
                <a:latin typeface="Arial" panose="020B0604020202020204" pitchFamily="34" charset="0"/>
              </a:rPr>
              <a:t>月在</a:t>
            </a:r>
            <a:r>
              <a:rPr lang="en-US" altLang="zh-CN" dirty="0" smtClean="0">
                <a:latin typeface="Arial" panose="020B0604020202020204" pitchFamily="34" charset="0"/>
              </a:rPr>
              <a:t>3GPP</a:t>
            </a:r>
            <a:r>
              <a:rPr lang="zh-CN" altLang="en-US" dirty="0" smtClean="0">
                <a:latin typeface="Arial" panose="020B0604020202020204" pitchFamily="34" charset="0"/>
              </a:rPr>
              <a:t>多伦多会议上正式立项并启动。</a:t>
            </a:r>
            <a:endParaRPr lang="en-US" altLang="zh-CN" dirty="0" smtClean="0">
              <a:latin typeface="Arial" panose="020B0604020202020204" pitchFamily="34" charset="0"/>
            </a:endParaRPr>
          </a:p>
          <a:p>
            <a:r>
              <a:rPr lang="en-US" altLang="zh-CN" dirty="0" smtClean="0">
                <a:latin typeface="Arial" panose="020B0604020202020204" pitchFamily="34" charset="0"/>
              </a:rPr>
              <a:t>1</a:t>
            </a:r>
            <a:r>
              <a:rPr lang="zh-CN" altLang="en-US" dirty="0" smtClean="0">
                <a:latin typeface="Arial" panose="020B0604020202020204" pitchFamily="34" charset="0"/>
              </a:rPr>
              <a:t>、</a:t>
            </a:r>
            <a:r>
              <a:rPr lang="en-US" altLang="zh-CN" dirty="0" smtClean="0">
                <a:latin typeface="Arial" panose="020B0604020202020204" pitchFamily="34" charset="0"/>
              </a:rPr>
              <a:t>LTE</a:t>
            </a:r>
            <a:r>
              <a:rPr lang="zh-CN" altLang="en-US" dirty="0" smtClean="0">
                <a:latin typeface="Arial" panose="020B0604020202020204" pitchFamily="34" charset="0"/>
              </a:rPr>
              <a:t>是应用于手机</a:t>
            </a:r>
            <a:r>
              <a:rPr lang="en-US" altLang="zh-CN" dirty="0" err="1" smtClean="0">
                <a:latin typeface="Arial" panose="020B0604020202020204" pitchFamily="34" charset="0"/>
              </a:rPr>
              <a:t>bai</a:t>
            </a:r>
            <a:r>
              <a:rPr lang="zh-CN" altLang="en-US" dirty="0" smtClean="0">
                <a:latin typeface="Arial" panose="020B0604020202020204" pitchFamily="34" charset="0"/>
              </a:rPr>
              <a:t>及数据卡终</a:t>
            </a:r>
            <a:r>
              <a:rPr lang="en-US" altLang="zh-CN" dirty="0" smtClean="0">
                <a:latin typeface="Arial" panose="020B0604020202020204" pitchFamily="34" charset="0"/>
              </a:rPr>
              <a:t>du</a:t>
            </a:r>
            <a:r>
              <a:rPr lang="zh-CN" altLang="en-US" dirty="0" smtClean="0">
                <a:latin typeface="Arial" panose="020B0604020202020204" pitchFamily="34" charset="0"/>
              </a:rPr>
              <a:t>端的高速无</a:t>
            </a:r>
            <a:r>
              <a:rPr lang="en-US" altLang="zh-CN" dirty="0" err="1" smtClean="0">
                <a:latin typeface="Arial" panose="020B0604020202020204" pitchFamily="34" charset="0"/>
              </a:rPr>
              <a:t>zhi</a:t>
            </a:r>
            <a:r>
              <a:rPr lang="zh-CN" altLang="en-US" dirty="0" smtClean="0">
                <a:latin typeface="Arial" panose="020B0604020202020204" pitchFamily="34" charset="0"/>
              </a:rPr>
              <a:t>线通讯标准</a:t>
            </a:r>
            <a:r>
              <a:rPr lang="en-US" altLang="zh-CN" dirty="0" err="1" smtClean="0">
                <a:latin typeface="Arial" panose="020B0604020202020204" pitchFamily="34" charset="0"/>
              </a:rPr>
              <a:t>dao</a:t>
            </a:r>
            <a:r>
              <a:rPr lang="zh-CN" altLang="en-US" dirty="0" smtClean="0">
                <a:latin typeface="Arial" panose="020B0604020202020204" pitchFamily="34" charset="0"/>
              </a:rPr>
              <a:t>。</a:t>
            </a:r>
            <a:r>
              <a:rPr lang="en-US" altLang="zh-CN" dirty="0" smtClean="0">
                <a:latin typeface="Arial" panose="020B0604020202020204" pitchFamily="34" charset="0"/>
              </a:rPr>
              <a:t>2010</a:t>
            </a:r>
            <a:r>
              <a:rPr lang="zh-CN" altLang="en-US" dirty="0" smtClean="0">
                <a:latin typeface="Arial" panose="020B0604020202020204" pitchFamily="34" charset="0"/>
              </a:rPr>
              <a:t>年</a:t>
            </a:r>
            <a:r>
              <a:rPr lang="en-US" altLang="zh-CN" dirty="0" smtClean="0">
                <a:latin typeface="Arial" panose="020B0604020202020204" pitchFamily="34" charset="0"/>
              </a:rPr>
              <a:t>12</a:t>
            </a:r>
            <a:r>
              <a:rPr lang="zh-CN" altLang="en-US" dirty="0" smtClean="0">
                <a:latin typeface="Arial" panose="020B0604020202020204" pitchFamily="34" charset="0"/>
              </a:rPr>
              <a:t>月</a:t>
            </a:r>
            <a:r>
              <a:rPr lang="en-US" altLang="zh-CN" dirty="0" smtClean="0">
                <a:latin typeface="Arial" panose="020B0604020202020204" pitchFamily="34" charset="0"/>
              </a:rPr>
              <a:t>6</a:t>
            </a:r>
            <a:r>
              <a:rPr lang="zh-CN" altLang="en-US" dirty="0" smtClean="0">
                <a:latin typeface="Arial" panose="020B0604020202020204" pitchFamily="34" charset="0"/>
              </a:rPr>
              <a:t>日国际电版信联盟把</a:t>
            </a:r>
            <a:r>
              <a:rPr lang="en-US" altLang="zh-CN" dirty="0" smtClean="0">
                <a:latin typeface="Arial" panose="020B0604020202020204" pitchFamily="34" charset="0"/>
              </a:rPr>
              <a:t>LTE</a:t>
            </a:r>
            <a:r>
              <a:rPr lang="zh-CN" altLang="en-US" dirty="0" smtClean="0">
                <a:latin typeface="Arial" panose="020B0604020202020204" pitchFamily="34" charset="0"/>
              </a:rPr>
              <a:t>正式称为</a:t>
            </a:r>
            <a:r>
              <a:rPr lang="en-US" altLang="zh-CN" dirty="0" smtClean="0">
                <a:latin typeface="Arial" panose="020B0604020202020204" pitchFamily="34" charset="0"/>
              </a:rPr>
              <a:t>4G</a:t>
            </a:r>
            <a:r>
              <a:rPr lang="zh-CN" altLang="en-US" dirty="0" smtClean="0">
                <a:latin typeface="Arial" panose="020B0604020202020204" pitchFamily="34" charset="0"/>
              </a:rPr>
              <a:t>。</a:t>
            </a:r>
            <a:r>
              <a:rPr lang="en-US" altLang="zh-CN" dirty="0" smtClean="0">
                <a:latin typeface="Arial" panose="020B0604020202020204" pitchFamily="34" charset="0"/>
              </a:rPr>
              <a:t>LTE</a:t>
            </a:r>
            <a:r>
              <a:rPr lang="zh-CN" altLang="en-US" dirty="0" smtClean="0">
                <a:latin typeface="Arial" panose="020B0604020202020204" pitchFamily="34" charset="0"/>
              </a:rPr>
              <a:t>网络就是权指基于</a:t>
            </a:r>
            <a:r>
              <a:rPr lang="en-US" altLang="zh-CN" dirty="0" smtClean="0">
                <a:latin typeface="Arial" panose="020B0604020202020204" pitchFamily="34" charset="0"/>
              </a:rPr>
              <a:t>LTE</a:t>
            </a:r>
            <a:r>
              <a:rPr lang="zh-CN" altLang="en-US" dirty="0" smtClean="0">
                <a:latin typeface="Arial" panose="020B0604020202020204" pitchFamily="34" charset="0"/>
              </a:rPr>
              <a:t>技术标准的网络。</a:t>
            </a:r>
            <a:r>
              <a:rPr lang="en-US" altLang="zh-CN" dirty="0" smtClean="0">
                <a:latin typeface="Arial" panose="020B0604020202020204" pitchFamily="34" charset="0"/>
              </a:rPr>
              <a:t>2</a:t>
            </a:r>
            <a:r>
              <a:rPr lang="zh-CN" altLang="en-US" dirty="0" smtClean="0">
                <a:latin typeface="Arial" panose="020B0604020202020204" pitchFamily="34" charset="0"/>
              </a:rPr>
              <a:t>、</a:t>
            </a:r>
            <a:r>
              <a:rPr lang="en-US" altLang="zh-CN" dirty="0" smtClean="0">
                <a:latin typeface="Arial" panose="020B0604020202020204" pitchFamily="34" charset="0"/>
              </a:rPr>
              <a:t>LTE</a:t>
            </a:r>
            <a:r>
              <a:rPr lang="zh-CN" altLang="en-US" dirty="0" smtClean="0">
                <a:latin typeface="Arial" panose="020B0604020202020204" pitchFamily="34" charset="0"/>
              </a:rPr>
              <a:t>系统有两种制式：</a:t>
            </a:r>
            <a:r>
              <a:rPr lang="en-US" altLang="zh-CN" dirty="0" smtClean="0">
                <a:latin typeface="Arial" panose="020B0604020202020204" pitchFamily="34" charset="0"/>
              </a:rPr>
              <a:t>LTE-FDD</a:t>
            </a:r>
            <a:r>
              <a:rPr lang="zh-CN" altLang="en-US" dirty="0" smtClean="0">
                <a:latin typeface="Arial" panose="020B0604020202020204" pitchFamily="34" charset="0"/>
              </a:rPr>
              <a:t>和</a:t>
            </a:r>
            <a:r>
              <a:rPr lang="en-US" altLang="zh-CN" dirty="0" smtClean="0">
                <a:latin typeface="Arial" panose="020B0604020202020204" pitchFamily="34" charset="0"/>
              </a:rPr>
              <a:t>TDD-LTE</a:t>
            </a:r>
            <a:r>
              <a:rPr lang="zh-CN" altLang="en-US" dirty="0" smtClean="0">
                <a:latin typeface="Arial" panose="020B0604020202020204" pitchFamily="34" charset="0"/>
              </a:rPr>
              <a:t>，即频分双工</a:t>
            </a:r>
            <a:r>
              <a:rPr lang="en-US" altLang="zh-CN" dirty="0" smtClean="0">
                <a:latin typeface="Arial" panose="020B0604020202020204" pitchFamily="34" charset="0"/>
              </a:rPr>
              <a:t>LTE</a:t>
            </a:r>
            <a:r>
              <a:rPr lang="zh-CN" altLang="en-US" dirty="0" smtClean="0">
                <a:latin typeface="Arial" panose="020B0604020202020204" pitchFamily="34" charset="0"/>
              </a:rPr>
              <a:t>系统和时分双工</a:t>
            </a:r>
            <a:r>
              <a:rPr lang="en-US" altLang="zh-CN" dirty="0" smtClean="0">
                <a:latin typeface="Arial" panose="020B0604020202020204" pitchFamily="34" charset="0"/>
              </a:rPr>
              <a:t>LTE</a:t>
            </a:r>
            <a:r>
              <a:rPr lang="zh-CN" altLang="en-US" dirty="0" smtClean="0">
                <a:latin typeface="Arial" panose="020B0604020202020204" pitchFamily="34" charset="0"/>
              </a:rPr>
              <a:t>系统，二者技术的主要区别在于空中接口的物理层上（像帧结构、时分设计、同步等）。</a:t>
            </a:r>
          </a:p>
        </p:txBody>
      </p:sp>
      <p:sp>
        <p:nvSpPr>
          <p:cNvPr id="22532" name="灯片编号占位符 3"/>
          <p:cNvSpPr>
            <a:spLocks noGrp="1"/>
          </p:cNvSpPr>
          <p:nvPr>
            <p:ph type="sldNum" sz="quarter" idx="5"/>
          </p:nvPr>
        </p:nvSpPr>
        <p:spPr>
          <a:noFill/>
        </p:spPr>
        <p:txBody>
          <a:bodyPr/>
          <a:lstStyle>
            <a:lvl1pPr>
              <a:defRPr sz="1600" b="1">
                <a:solidFill>
                  <a:schemeClr val="tx2"/>
                </a:solidFill>
                <a:latin typeface="楷体_GB2312" pitchFamily="49" charset="-122"/>
                <a:ea typeface="楷体_GB2312" pitchFamily="49" charset="-122"/>
              </a:defRPr>
            </a:lvl1pPr>
            <a:lvl2pPr marL="742950" indent="-285750">
              <a:defRPr sz="1600" b="1">
                <a:solidFill>
                  <a:schemeClr val="tx2"/>
                </a:solidFill>
                <a:latin typeface="楷体_GB2312" pitchFamily="49" charset="-122"/>
                <a:ea typeface="楷体_GB2312" pitchFamily="49" charset="-122"/>
              </a:defRPr>
            </a:lvl2pPr>
            <a:lvl3pPr marL="1143000" indent="-228600">
              <a:defRPr sz="1600" b="1">
                <a:solidFill>
                  <a:schemeClr val="tx2"/>
                </a:solidFill>
                <a:latin typeface="楷体_GB2312" pitchFamily="49" charset="-122"/>
                <a:ea typeface="楷体_GB2312" pitchFamily="49" charset="-122"/>
              </a:defRPr>
            </a:lvl3pPr>
            <a:lvl4pPr marL="1600200" indent="-228600">
              <a:defRPr sz="1600" b="1">
                <a:solidFill>
                  <a:schemeClr val="tx2"/>
                </a:solidFill>
                <a:latin typeface="楷体_GB2312" pitchFamily="49" charset="-122"/>
                <a:ea typeface="楷体_GB2312" pitchFamily="49" charset="-122"/>
              </a:defRPr>
            </a:lvl4pPr>
            <a:lvl5pPr marL="2057400" indent="-228600">
              <a:defRPr sz="1600" b="1">
                <a:solidFill>
                  <a:schemeClr val="tx2"/>
                </a:solidFill>
                <a:latin typeface="楷体_GB2312" pitchFamily="49" charset="-122"/>
                <a:ea typeface="楷体_GB2312" pitchFamily="49" charset="-122"/>
              </a:defRPr>
            </a:lvl5pPr>
            <a:lvl6pPr marL="2514600" indent="-228600" eaLnBrk="0" fontAlgn="base" hangingPunct="0">
              <a:spcBef>
                <a:spcPct val="0"/>
              </a:spcBef>
              <a:spcAft>
                <a:spcPct val="0"/>
              </a:spcAft>
              <a:defRPr sz="1600" b="1">
                <a:solidFill>
                  <a:schemeClr val="tx2"/>
                </a:solidFill>
                <a:latin typeface="楷体_GB2312" pitchFamily="49" charset="-122"/>
                <a:ea typeface="楷体_GB2312" pitchFamily="49" charset="-122"/>
              </a:defRPr>
            </a:lvl6pPr>
            <a:lvl7pPr marL="2971800" indent="-228600" eaLnBrk="0" fontAlgn="base" hangingPunct="0">
              <a:spcBef>
                <a:spcPct val="0"/>
              </a:spcBef>
              <a:spcAft>
                <a:spcPct val="0"/>
              </a:spcAft>
              <a:defRPr sz="1600" b="1">
                <a:solidFill>
                  <a:schemeClr val="tx2"/>
                </a:solidFill>
                <a:latin typeface="楷体_GB2312" pitchFamily="49" charset="-122"/>
                <a:ea typeface="楷体_GB2312" pitchFamily="49" charset="-122"/>
              </a:defRPr>
            </a:lvl7pPr>
            <a:lvl8pPr marL="3429000" indent="-228600" eaLnBrk="0" fontAlgn="base" hangingPunct="0">
              <a:spcBef>
                <a:spcPct val="0"/>
              </a:spcBef>
              <a:spcAft>
                <a:spcPct val="0"/>
              </a:spcAft>
              <a:defRPr sz="1600" b="1">
                <a:solidFill>
                  <a:schemeClr val="tx2"/>
                </a:solidFill>
                <a:latin typeface="楷体_GB2312" pitchFamily="49" charset="-122"/>
                <a:ea typeface="楷体_GB2312" pitchFamily="49" charset="-122"/>
              </a:defRPr>
            </a:lvl8pPr>
            <a:lvl9pPr marL="3886200" indent="-228600" eaLnBrk="0" fontAlgn="base" hangingPunct="0">
              <a:spcBef>
                <a:spcPct val="0"/>
              </a:spcBef>
              <a:spcAft>
                <a:spcPct val="0"/>
              </a:spcAft>
              <a:defRPr sz="1600" b="1">
                <a:solidFill>
                  <a:schemeClr val="tx2"/>
                </a:solidFill>
                <a:latin typeface="楷体_GB2312" pitchFamily="49" charset="-122"/>
                <a:ea typeface="楷体_GB2312" pitchFamily="49" charset="-122"/>
              </a:defRPr>
            </a:lvl9pPr>
          </a:lstStyle>
          <a:p>
            <a:fld id="{C78502B5-182D-4F4B-BCE3-5DC2DCF985E9}" type="slidenum">
              <a:rPr lang="en-US" altLang="zh-CN" sz="1200" b="0" smtClean="0">
                <a:solidFill>
                  <a:schemeClr val="tx1"/>
                </a:solidFill>
                <a:latin typeface="Arial" panose="020B0604020202020204" pitchFamily="34" charset="0"/>
                <a:ea typeface="宋体" panose="02010600030101010101" pitchFamily="2" charset="-122"/>
              </a:rPr>
              <a:pPr/>
              <a:t>11</a:t>
            </a:fld>
            <a:endParaRPr lang="en-US" altLang="zh-CN" sz="1200" b="0" smtClean="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84935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FBA41B9-13FD-45EC-A42E-EAD30F669ED3}" type="slidenum">
              <a:rPr lang="en-US" altLang="zh-CN" smtClean="0"/>
              <a:pPr>
                <a:defRPr/>
              </a:pPr>
              <a:t>14</a:t>
            </a:fld>
            <a:endParaRPr lang="en-US" altLang="zh-CN"/>
          </a:p>
        </p:txBody>
      </p:sp>
    </p:spTree>
    <p:extLst>
      <p:ext uri="{BB962C8B-B14F-4D97-AF65-F5344CB8AC3E}">
        <p14:creationId xmlns:p14="http://schemas.microsoft.com/office/powerpoint/2010/main" val="925992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515938" y="4343400"/>
            <a:ext cx="5910262" cy="4114800"/>
          </a:xfrm>
          <a:noFill/>
        </p:spPr>
        <p:txBody>
          <a:bodyPr/>
          <a:lstStyle/>
          <a:p>
            <a:pPr eaLnBrk="1" hangingPunct="1"/>
            <a:r>
              <a:rPr lang="en-US" altLang="zh-CN" smtClean="0">
                <a:latin typeface="Arial" panose="020B0604020202020204" pitchFamily="34" charset="0"/>
              </a:rPr>
              <a:t>Even if we look at performance alone, I/O performance is not as easy to quantify as CPU performance because I/O performance depends on many other aspect of the system.</a:t>
            </a:r>
          </a:p>
          <a:p>
            <a:pPr eaLnBrk="1" hangingPunct="1"/>
            <a:r>
              <a:rPr lang="en-US" altLang="zh-CN" smtClean="0">
                <a:latin typeface="Arial" panose="020B0604020202020204" pitchFamily="34" charset="0"/>
              </a:rPr>
              <a:t>Besides the obvious factors (the last four) such as the speed of the I/O devices and their controllers and software, the CPU, the memory system, as well as the underlying interconnect also play a major role in determining the I/O performance of a computer.</a:t>
            </a:r>
          </a:p>
          <a:p>
            <a:pPr eaLnBrk="1" hangingPunct="1"/>
            <a:r>
              <a:rPr lang="en-US" altLang="zh-CN" smtClean="0">
                <a:latin typeface="Arial" panose="020B0604020202020204" pitchFamily="34" charset="0"/>
              </a:rPr>
              <a:t>Two common I/O performance metrics are I/O throughput, also known as I/O bandwidth and I/O response time.  Also known as I/O  latency.</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+1 = 8 min. (X:48)</a:t>
            </a:r>
          </a:p>
        </p:txBody>
      </p:sp>
      <p:sp>
        <p:nvSpPr>
          <p:cNvPr id="24579" name="Rectangle 3"/>
          <p:cNvSpPr>
            <a:spLocks noGrp="1" noRot="1" noChangeAspect="1" noChangeArrowheads="1" noTextEdit="1"/>
          </p:cNvSpPr>
          <p:nvPr>
            <p:ph type="sldImg"/>
          </p:nvPr>
        </p:nvSpPr>
        <p:spPr>
          <a:xfrm>
            <a:off x="1160463" y="590550"/>
            <a:ext cx="4549775" cy="3411538"/>
          </a:xfrm>
          <a:ln>
            <a:noFill/>
          </a:ln>
          <a:extLst>
            <a:ext uri="{91240B29-F687-4F45-9708-019B960494DF}">
              <a14:hiddenLine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36887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515938" y="4343400"/>
            <a:ext cx="5910262" cy="4114800"/>
          </a:xfrm>
          <a:noFill/>
        </p:spPr>
        <p:txBody>
          <a:bodyPr/>
          <a:lstStyle/>
          <a:p>
            <a:pPr eaLnBrk="1" hangingPunct="1"/>
            <a:r>
              <a:rPr lang="en-US" altLang="zh-CN" smtClean="0">
                <a:latin typeface="Arial" panose="020B0604020202020204" pitchFamily="34" charset="0"/>
              </a:rPr>
              <a:t>Response time and throughput are related by this producer-server model.</a:t>
            </a:r>
          </a:p>
          <a:p>
            <a:pPr eaLnBrk="1" hangingPunct="1"/>
            <a:r>
              <a:rPr lang="en-US" altLang="zh-CN" smtClean="0">
                <a:latin typeface="Arial" panose="020B0604020202020204" pitchFamily="34" charset="0"/>
              </a:rPr>
              <a:t>Throughput is the number of tasks completed by the server in unit time while response time begins when a task is placed in the queue and ends when it is completed by the server.</a:t>
            </a:r>
          </a:p>
          <a:p>
            <a:pPr eaLnBrk="1" hangingPunct="1"/>
            <a:r>
              <a:rPr lang="en-US" altLang="zh-CN" smtClean="0">
                <a:latin typeface="Arial" panose="020B0604020202020204" pitchFamily="34" charset="0"/>
              </a:rPr>
              <a:t>In order to get the highest possible throughput, the server should never be idle so the queue should never be empty.</a:t>
            </a:r>
          </a:p>
          <a:p>
            <a:pPr eaLnBrk="1" hangingPunct="1"/>
            <a:r>
              <a:rPr lang="en-US" altLang="zh-CN" smtClean="0">
                <a:latin typeface="Arial" panose="020B0604020202020204" pitchFamily="34" charset="0"/>
              </a:rPr>
              <a:t>But in order to minimize response time, you want the queue to be empty so the server is idle and can serve you as soon as place the order.</a:t>
            </a:r>
          </a:p>
          <a:p>
            <a:pPr eaLnBrk="1" hangingPunct="1"/>
            <a:r>
              <a:rPr lang="en-US" altLang="zh-CN" smtClean="0">
                <a:latin typeface="Arial" panose="020B0604020202020204" pitchFamily="34" charset="0"/>
              </a:rPr>
              <a:t>So obviously, like many other things in life, throughput and response time is a tradeoff.</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+2 = 10 min. (X:50)</a:t>
            </a:r>
          </a:p>
        </p:txBody>
      </p:sp>
      <p:sp>
        <p:nvSpPr>
          <p:cNvPr id="26627" name="Rectangle 3"/>
          <p:cNvSpPr>
            <a:spLocks noGrp="1" noRot="1" noChangeAspect="1" noChangeArrowheads="1" noTextEdit="1"/>
          </p:cNvSpPr>
          <p:nvPr>
            <p:ph type="sldImg"/>
          </p:nvPr>
        </p:nvSpPr>
        <p:spPr>
          <a:xfrm>
            <a:off x="1162050" y="590550"/>
            <a:ext cx="4548188" cy="3411538"/>
          </a:xfrm>
          <a:ln>
            <a:noFill/>
          </a:ln>
          <a:extLst>
            <a:ext uri="{91240B29-F687-4F45-9708-019B960494DF}">
              <a14:hiddenLine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1856277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515938" y="4343400"/>
            <a:ext cx="5910262" cy="4114800"/>
          </a:xfrm>
          <a:noFill/>
        </p:spPr>
        <p:txBody>
          <a:bodyPr/>
          <a:lstStyle/>
          <a:p>
            <a:pPr eaLnBrk="1" hangingPunct="1"/>
            <a:r>
              <a:rPr lang="en-US" altLang="zh-CN" smtClean="0">
                <a:latin typeface="Arial" panose="020B0604020202020204" pitchFamily="34" charset="0"/>
              </a:rPr>
              <a:t>This is shown here in this response time versus percentage of maximum throughput plot.</a:t>
            </a:r>
          </a:p>
          <a:p>
            <a:pPr eaLnBrk="1" hangingPunct="1"/>
            <a:r>
              <a:rPr lang="en-US" altLang="zh-CN" smtClean="0">
                <a:latin typeface="Arial" panose="020B0604020202020204" pitchFamily="34" charset="0"/>
              </a:rPr>
              <a:t>In order to get the last few percentage of maximum throughput, you really have to pay a steep price in response time. </a:t>
            </a:r>
          </a:p>
          <a:p>
            <a:pPr eaLnBrk="1" hangingPunct="1"/>
            <a:r>
              <a:rPr lang="en-US" altLang="zh-CN" smtClean="0">
                <a:latin typeface="Arial" panose="020B0604020202020204" pitchFamily="34" charset="0"/>
              </a:rPr>
              <a:t>Notice here the horizontal scale is in percentage of maximum throughput: that is this tradeoff (curve) is in terms of relative throughput.</a:t>
            </a:r>
          </a:p>
          <a:p>
            <a:pPr eaLnBrk="1" hangingPunct="1"/>
            <a:r>
              <a:rPr lang="en-US" altLang="zh-CN" smtClean="0">
                <a:latin typeface="Arial" panose="020B0604020202020204" pitchFamily="34" charset="0"/>
              </a:rPr>
              <a:t>The absolute maximum throughput can be increased without sacrificing response time.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+1 = 11 min. (X:51)</a:t>
            </a:r>
          </a:p>
        </p:txBody>
      </p:sp>
      <p:sp>
        <p:nvSpPr>
          <p:cNvPr id="28675" name="Rectangle 3"/>
          <p:cNvSpPr>
            <a:spLocks noGrp="1" noRot="1" noChangeAspect="1" noChangeArrowheads="1" noTextEdit="1"/>
          </p:cNvSpPr>
          <p:nvPr>
            <p:ph type="sldImg"/>
          </p:nvPr>
        </p:nvSpPr>
        <p:spPr>
          <a:xfrm>
            <a:off x="1162050" y="590550"/>
            <a:ext cx="4548188" cy="3411538"/>
          </a:xfrm>
          <a:ln>
            <a:noFill/>
          </a:ln>
          <a:extLst>
            <a:ext uri="{91240B29-F687-4F45-9708-019B960494DF}">
              <a14:hiddenLine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3718963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515938" y="4343400"/>
            <a:ext cx="5910262" cy="4114800"/>
          </a:xfrm>
          <a:noFill/>
        </p:spPr>
        <p:txBody>
          <a:bodyPr/>
          <a:lstStyle/>
          <a:p>
            <a:pPr eaLnBrk="1" hangingPunct="1"/>
            <a:r>
              <a:rPr lang="en-US" altLang="zh-CN" smtClean="0">
                <a:latin typeface="Arial" panose="020B0604020202020204" pitchFamily="34" charset="0"/>
              </a:rPr>
              <a:t>For example, one way to improve the maximum throughput without sacrificing the response time is to add another server.</a:t>
            </a:r>
          </a:p>
          <a:p>
            <a:pPr eaLnBrk="1" hangingPunct="1"/>
            <a:r>
              <a:rPr lang="en-US" altLang="zh-CN" smtClean="0">
                <a:latin typeface="Arial" panose="020B0604020202020204" pitchFamily="34" charset="0"/>
              </a:rPr>
              <a:t>This bring us to an interesting fact, or joke, in I/O system and network design which says throughput is easy to improve because you can always throw more hardware at the problem.</a:t>
            </a:r>
          </a:p>
          <a:p>
            <a:pPr eaLnBrk="1" hangingPunct="1"/>
            <a:r>
              <a:rPr lang="en-US" altLang="zh-CN" smtClean="0">
                <a:latin typeface="Arial" panose="020B0604020202020204" pitchFamily="34" charset="0"/>
              </a:rPr>
              <a:t>Response time, however, mis much harder to reduce, because ultimately it is limited by the speed of light and you cannot bribe God.</a:t>
            </a:r>
          </a:p>
          <a:p>
            <a:pPr eaLnBrk="1" hangingPunct="1"/>
            <a:r>
              <a:rPr lang="en-US" altLang="zh-CN" smtClean="0">
                <a:latin typeface="Arial" panose="020B0604020202020204" pitchFamily="34" charset="0"/>
              </a:rPr>
              <a:t>Even though a lot of people do try by going to church regularly.</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+1 = 12 min. (X:52)</a:t>
            </a:r>
          </a:p>
        </p:txBody>
      </p:sp>
      <p:sp>
        <p:nvSpPr>
          <p:cNvPr id="30723" name="Rectangle 3"/>
          <p:cNvSpPr>
            <a:spLocks noGrp="1" noRot="1" noChangeAspect="1" noChangeArrowheads="1" noTextEdit="1"/>
          </p:cNvSpPr>
          <p:nvPr>
            <p:ph type="sldImg"/>
          </p:nvPr>
        </p:nvSpPr>
        <p:spPr>
          <a:xfrm>
            <a:off x="1162050" y="590550"/>
            <a:ext cx="4548188" cy="3411538"/>
          </a:xfrm>
          <a:ln>
            <a:noFill/>
          </a:ln>
          <a:extLst>
            <a:ext uri="{91240B29-F687-4F45-9708-019B960494DF}">
              <a14:hiddenLine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2830921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0" y="234"/>
              <a:ext cx="1857" cy="3625"/>
              <a:chOff x="3010" y="778"/>
              <a:chExt cx="1857" cy="3625"/>
            </a:xfrm>
          </p:grpSpPr>
          <p:sp>
            <p:nvSpPr>
              <p:cNvPr id="39" name="Freeform 4"/>
              <p:cNvSpPr>
                <a:spLocks/>
              </p:cNvSpPr>
              <p:nvPr userDrawn="1"/>
            </p:nvSpPr>
            <p:spPr bwMode="ltGray">
              <a:xfrm rot="12185230" flipV="1">
                <a:off x="3534" y="778"/>
                <a:ext cx="1333" cy="1485"/>
              </a:xfrm>
              <a:custGeom>
                <a:avLst/>
                <a:gdLst>
                  <a:gd name="T0" fmla="*/ 2026 w 596"/>
                  <a:gd name="T1" fmla="*/ 45486 h 666"/>
                  <a:gd name="T2" fmla="*/ 725 w 596"/>
                  <a:gd name="T3" fmla="*/ 41892 h 666"/>
                  <a:gd name="T4" fmla="*/ 0 w 596"/>
                  <a:gd name="T5" fmla="*/ 35497 h 666"/>
                  <a:gd name="T6" fmla="*/ 505 w 596"/>
                  <a:gd name="T7" fmla="*/ 27294 h 666"/>
                  <a:gd name="T8" fmla="*/ 3131 w 596"/>
                  <a:gd name="T9" fmla="*/ 18569 h 666"/>
                  <a:gd name="T10" fmla="*/ 8604 w 596"/>
                  <a:gd name="T11" fmla="*/ 10310 h 666"/>
                  <a:gd name="T12" fmla="*/ 17787 w 596"/>
                  <a:gd name="T13" fmla="*/ 3804 h 666"/>
                  <a:gd name="T14" fmla="*/ 30898 w 596"/>
                  <a:gd name="T15" fmla="*/ 223 h 666"/>
                  <a:gd name="T16" fmla="*/ 47572 w 596"/>
                  <a:gd name="T17" fmla="*/ 1108 h 666"/>
                  <a:gd name="T18" fmla="*/ 60607 w 596"/>
                  <a:gd name="T19" fmla="*/ 8382 h 666"/>
                  <a:gd name="T20" fmla="*/ 69341 w 596"/>
                  <a:gd name="T21" fmla="*/ 20299 h 666"/>
                  <a:gd name="T22" fmla="*/ 73999 w 596"/>
                  <a:gd name="T23" fmla="*/ 34877 h 666"/>
                  <a:gd name="T24" fmla="*/ 74489 w 596"/>
                  <a:gd name="T25" fmla="*/ 50274 h 666"/>
                  <a:gd name="T26" fmla="*/ 70861 w 596"/>
                  <a:gd name="T27" fmla="*/ 64537 h 666"/>
                  <a:gd name="T28" fmla="*/ 63458 w 596"/>
                  <a:gd name="T29" fmla="*/ 75559 h 666"/>
                  <a:gd name="T30" fmla="*/ 52224 w 596"/>
                  <a:gd name="T31" fmla="*/ 81465 h 666"/>
                  <a:gd name="T32" fmla="*/ 48693 w 596"/>
                  <a:gd name="T33" fmla="*/ 80944 h 666"/>
                  <a:gd name="T34" fmla="*/ 55181 w 596"/>
                  <a:gd name="T35" fmla="*/ 75838 h 666"/>
                  <a:gd name="T36" fmla="*/ 60327 w 596"/>
                  <a:gd name="T37" fmla="*/ 66858 h 666"/>
                  <a:gd name="T38" fmla="*/ 63684 w 596"/>
                  <a:gd name="T39" fmla="*/ 55763 h 666"/>
                  <a:gd name="T40" fmla="*/ 65080 w 596"/>
                  <a:gd name="T41" fmla="*/ 43656 h 666"/>
                  <a:gd name="T42" fmla="*/ 64355 w 596"/>
                  <a:gd name="T43" fmla="*/ 31696 h 666"/>
                  <a:gd name="T44" fmla="*/ 60728 w 596"/>
                  <a:gd name="T45" fmla="*/ 21383 h 666"/>
                  <a:gd name="T46" fmla="*/ 54174 w 596"/>
                  <a:gd name="T47" fmla="*/ 13766 h 666"/>
                  <a:gd name="T48" fmla="*/ 42714 w 596"/>
                  <a:gd name="T49" fmla="*/ 9189 h 666"/>
                  <a:gd name="T50" fmla="*/ 30780 w 596"/>
                  <a:gd name="T51" fmla="*/ 7492 h 666"/>
                  <a:gd name="T52" fmla="*/ 21771 w 596"/>
                  <a:gd name="T53" fmla="*/ 8700 h 666"/>
                  <a:gd name="T54" fmla="*/ 15162 w 596"/>
                  <a:gd name="T55" fmla="*/ 12404 h 666"/>
                  <a:gd name="T56" fmla="*/ 10505 w 596"/>
                  <a:gd name="T57" fmla="*/ 18290 h 666"/>
                  <a:gd name="T58" fmla="*/ 7103 w 596"/>
                  <a:gd name="T59" fmla="*/ 25285 h 666"/>
                  <a:gd name="T60" fmla="*/ 4976 w 596"/>
                  <a:gd name="T61" fmla="*/ 33390 h 666"/>
                  <a:gd name="T62" fmla="*/ 3527 w 596"/>
                  <a:gd name="T63" fmla="*/ 41674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
              <p:cNvSpPr>
                <a:spLocks/>
              </p:cNvSpPr>
              <p:nvPr userDrawn="1"/>
            </p:nvSpPr>
            <p:spPr bwMode="ltGray">
              <a:xfrm rot="12185230" flipV="1">
                <a:off x="4029" y="1802"/>
                <a:ext cx="571" cy="531"/>
              </a:xfrm>
              <a:custGeom>
                <a:avLst/>
                <a:gdLst>
                  <a:gd name="T0" fmla="*/ 0 w 257"/>
                  <a:gd name="T1" fmla="*/ 0 h 237"/>
                  <a:gd name="T2" fmla="*/ 0 w 257"/>
                  <a:gd name="T3" fmla="*/ 3148 h 237"/>
                  <a:gd name="T4" fmla="*/ 395 w 257"/>
                  <a:gd name="T5" fmla="*/ 6320 h 237"/>
                  <a:gd name="T6" fmla="*/ 700 w 257"/>
                  <a:gd name="T7" fmla="*/ 9473 h 237"/>
                  <a:gd name="T8" fmla="*/ 1293 w 257"/>
                  <a:gd name="T9" fmla="*/ 12428 h 237"/>
                  <a:gd name="T10" fmla="*/ 2173 w 257"/>
                  <a:gd name="T11" fmla="*/ 15070 h 237"/>
                  <a:gd name="T12" fmla="*/ 3233 w 257"/>
                  <a:gd name="T13" fmla="*/ 17837 h 237"/>
                  <a:gd name="T14" fmla="*/ 4550 w 257"/>
                  <a:gd name="T15" fmla="*/ 20391 h 237"/>
                  <a:gd name="T16" fmla="*/ 6121 w 257"/>
                  <a:gd name="T17" fmla="*/ 22528 h 237"/>
                  <a:gd name="T18" fmla="*/ 8061 w 257"/>
                  <a:gd name="T19" fmla="*/ 24563 h 237"/>
                  <a:gd name="T20" fmla="*/ 10331 w 257"/>
                  <a:gd name="T21" fmla="*/ 26308 h 237"/>
                  <a:gd name="T22" fmla="*/ 12766 w 257"/>
                  <a:gd name="T23" fmla="*/ 27724 h 237"/>
                  <a:gd name="T24" fmla="*/ 15761 w 257"/>
                  <a:gd name="T25" fmla="*/ 28849 h 237"/>
                  <a:gd name="T26" fmla="*/ 19005 w 257"/>
                  <a:gd name="T27" fmla="*/ 29581 h 237"/>
                  <a:gd name="T28" fmla="*/ 22638 w 257"/>
                  <a:gd name="T29" fmla="*/ 29985 h 237"/>
                  <a:gd name="T30" fmla="*/ 26464 w 257"/>
                  <a:gd name="T31" fmla="*/ 29864 h 237"/>
                  <a:gd name="T32" fmla="*/ 30916 w 257"/>
                  <a:gd name="T33" fmla="*/ 29355 h 237"/>
                  <a:gd name="T34" fmla="*/ 26948 w 257"/>
                  <a:gd name="T35" fmla="*/ 28723 h 237"/>
                  <a:gd name="T36" fmla="*/ 23438 w 257"/>
                  <a:gd name="T37" fmla="*/ 27845 h 237"/>
                  <a:gd name="T38" fmla="*/ 20467 w 257"/>
                  <a:gd name="T39" fmla="*/ 26812 h 237"/>
                  <a:gd name="T40" fmla="*/ 17810 w 257"/>
                  <a:gd name="T41" fmla="*/ 25802 h 237"/>
                  <a:gd name="T42" fmla="*/ 15377 w 257"/>
                  <a:gd name="T43" fmla="*/ 24397 h 237"/>
                  <a:gd name="T44" fmla="*/ 13482 w 257"/>
                  <a:gd name="T45" fmla="*/ 23037 h 237"/>
                  <a:gd name="T46" fmla="*/ 11689 w 257"/>
                  <a:gd name="T47" fmla="*/ 21390 h 237"/>
                  <a:gd name="T48" fmla="*/ 10109 w 257"/>
                  <a:gd name="T49" fmla="*/ 19582 h 237"/>
                  <a:gd name="T50" fmla="*/ 8654 w 257"/>
                  <a:gd name="T51" fmla="*/ 17837 h 237"/>
                  <a:gd name="T52" fmla="*/ 7361 w 257"/>
                  <a:gd name="T53" fmla="*/ 15802 h 237"/>
                  <a:gd name="T54" fmla="*/ 6283 w 257"/>
                  <a:gd name="T55" fmla="*/ 13553 h 237"/>
                  <a:gd name="T56" fmla="*/ 5188 w 257"/>
                  <a:gd name="T57" fmla="*/ 11113 h 237"/>
                  <a:gd name="T58" fmla="*/ 3948 w 257"/>
                  <a:gd name="T59" fmla="*/ 8740 h 237"/>
                  <a:gd name="T60" fmla="*/ 2755 w 257"/>
                  <a:gd name="T61" fmla="*/ 5928 h 237"/>
                  <a:gd name="T62" fmla="*/ 1455 w 257"/>
                  <a:gd name="T63" fmla="*/ 3047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
              <p:cNvSpPr>
                <a:spLocks/>
              </p:cNvSpPr>
              <p:nvPr userDrawn="1"/>
            </p:nvSpPr>
            <p:spPr bwMode="ltGray">
              <a:xfrm rot="12185230" flipV="1">
                <a:off x="3639" y="2167"/>
                <a:ext cx="277" cy="249"/>
              </a:xfrm>
              <a:custGeom>
                <a:avLst/>
                <a:gdLst>
                  <a:gd name="T0" fmla="*/ 9565 w 124"/>
                  <a:gd name="T1" fmla="*/ 0 h 110"/>
                  <a:gd name="T2" fmla="*/ 15414 w 124"/>
                  <a:gd name="T3" fmla="*/ 14501 h 110"/>
                  <a:gd name="T4" fmla="*/ 14916 w 124"/>
                  <a:gd name="T5" fmla="*/ 14383 h 110"/>
                  <a:gd name="T6" fmla="*/ 13298 w 124"/>
                  <a:gd name="T7" fmla="*/ 14152 h 110"/>
                  <a:gd name="T8" fmla="*/ 11078 w 124"/>
                  <a:gd name="T9" fmla="*/ 13604 h 110"/>
                  <a:gd name="T10" fmla="*/ 8473 w 124"/>
                  <a:gd name="T11" fmla="*/ 13317 h 110"/>
                  <a:gd name="T12" fmla="*/ 5629 w 124"/>
                  <a:gd name="T13" fmla="*/ 13073 h 110"/>
                  <a:gd name="T14" fmla="*/ 3110 w 124"/>
                  <a:gd name="T15" fmla="*/ 13211 h 110"/>
                  <a:gd name="T16" fmla="*/ 1128 w 124"/>
                  <a:gd name="T17" fmla="*/ 13733 h 110"/>
                  <a:gd name="T18" fmla="*/ 0 w 124"/>
                  <a:gd name="T19" fmla="*/ 14813 h 110"/>
                  <a:gd name="T20" fmla="*/ 505 w 124"/>
                  <a:gd name="T21" fmla="*/ 13211 h 110"/>
                  <a:gd name="T22" fmla="*/ 994 w 124"/>
                  <a:gd name="T23" fmla="*/ 11950 h 110"/>
                  <a:gd name="T24" fmla="*/ 1997 w 124"/>
                  <a:gd name="T25" fmla="*/ 11053 h 110"/>
                  <a:gd name="T26" fmla="*/ 3110 w 124"/>
                  <a:gd name="T27" fmla="*/ 10218 h 110"/>
                  <a:gd name="T28" fmla="*/ 4461 w 124"/>
                  <a:gd name="T29" fmla="*/ 9684 h 110"/>
                  <a:gd name="T30" fmla="*/ 5853 w 124"/>
                  <a:gd name="T31" fmla="*/ 9557 h 110"/>
                  <a:gd name="T32" fmla="*/ 7345 w 124"/>
                  <a:gd name="T33" fmla="*/ 9557 h 110"/>
                  <a:gd name="T34" fmla="*/ 8962 w 124"/>
                  <a:gd name="T35" fmla="*/ 9976 h 110"/>
                  <a:gd name="T36" fmla="*/ 9063 w 124"/>
                  <a:gd name="T37" fmla="*/ 9557 h 110"/>
                  <a:gd name="T38" fmla="*/ 8663 w 124"/>
                  <a:gd name="T39" fmla="*/ 7538 h 110"/>
                  <a:gd name="T40" fmla="*/ 8339 w 124"/>
                  <a:gd name="T41" fmla="*/ 5114 h 110"/>
                  <a:gd name="T42" fmla="*/ 8069 w 124"/>
                  <a:gd name="T43" fmla="*/ 4047 h 110"/>
                  <a:gd name="T44" fmla="*/ 7850 w 124"/>
                  <a:gd name="T45" fmla="*/ 4047 h 110"/>
                  <a:gd name="T46" fmla="*/ 7571 w 124"/>
                  <a:gd name="T47" fmla="*/ 3909 h 110"/>
                  <a:gd name="T48" fmla="*/ 7345 w 124"/>
                  <a:gd name="T49" fmla="*/ 3515 h 110"/>
                  <a:gd name="T50" fmla="*/ 7066 w 124"/>
                  <a:gd name="T51" fmla="*/ 3094 h 110"/>
                  <a:gd name="T52" fmla="*/ 7066 w 124"/>
                  <a:gd name="T53" fmla="*/ 2551 h 110"/>
                  <a:gd name="T54" fmla="*/ 7345 w 124"/>
                  <a:gd name="T55" fmla="*/ 1890 h 110"/>
                  <a:gd name="T56" fmla="*/ 8169 w 124"/>
                  <a:gd name="T57" fmla="*/ 1082 h 110"/>
                  <a:gd name="T58" fmla="*/ 9565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
              <p:cNvSpPr>
                <a:spLocks/>
              </p:cNvSpPr>
              <p:nvPr userDrawn="1"/>
            </p:nvSpPr>
            <p:spPr bwMode="ltGray">
              <a:xfrm rot="12185230" flipV="1">
                <a:off x="3979" y="977"/>
                <a:ext cx="245" cy="347"/>
              </a:xfrm>
              <a:custGeom>
                <a:avLst/>
                <a:gdLst>
                  <a:gd name="T0" fmla="*/ 0 w 109"/>
                  <a:gd name="T1" fmla="*/ 0 h 156"/>
                  <a:gd name="T2" fmla="*/ 636 w 109"/>
                  <a:gd name="T3" fmla="*/ 98 h 156"/>
                  <a:gd name="T4" fmla="*/ 2293 w 109"/>
                  <a:gd name="T5" fmla="*/ 583 h 156"/>
                  <a:gd name="T6" fmla="*/ 4770 w 109"/>
                  <a:gd name="T7" fmla="*/ 1464 h 156"/>
                  <a:gd name="T8" fmla="*/ 7447 w 109"/>
                  <a:gd name="T9" fmla="*/ 2885 h 156"/>
                  <a:gd name="T10" fmla="*/ 10029 w 109"/>
                  <a:gd name="T11" fmla="*/ 5338 h 156"/>
                  <a:gd name="T12" fmla="*/ 12398 w 109"/>
                  <a:gd name="T13" fmla="*/ 8595 h 156"/>
                  <a:gd name="T14" fmla="*/ 13832 w 109"/>
                  <a:gd name="T15" fmla="*/ 13077 h 156"/>
                  <a:gd name="T16" fmla="*/ 14059 w 109"/>
                  <a:gd name="T17" fmla="*/ 18896 h 156"/>
                  <a:gd name="T18" fmla="*/ 13524 w 109"/>
                  <a:gd name="T19" fmla="*/ 18896 h 156"/>
                  <a:gd name="T20" fmla="*/ 12787 w 109"/>
                  <a:gd name="T21" fmla="*/ 18896 h 156"/>
                  <a:gd name="T22" fmla="*/ 11994 w 109"/>
                  <a:gd name="T23" fmla="*/ 18896 h 156"/>
                  <a:gd name="T24" fmla="*/ 11252 w 109"/>
                  <a:gd name="T25" fmla="*/ 18678 h 156"/>
                  <a:gd name="T26" fmla="*/ 10438 w 109"/>
                  <a:gd name="T27" fmla="*/ 18509 h 156"/>
                  <a:gd name="T28" fmla="*/ 9519 w 109"/>
                  <a:gd name="T29" fmla="*/ 18193 h 156"/>
                  <a:gd name="T30" fmla="*/ 8492 w 109"/>
                  <a:gd name="T31" fmla="*/ 17575 h 156"/>
                  <a:gd name="T32" fmla="*/ 7447 w 109"/>
                  <a:gd name="T33" fmla="*/ 16818 h 156"/>
                  <a:gd name="T34" fmla="*/ 6815 w 109"/>
                  <a:gd name="T35" fmla="*/ 15255 h 156"/>
                  <a:gd name="T36" fmla="*/ 6815 w 109"/>
                  <a:gd name="T37" fmla="*/ 13437 h 156"/>
                  <a:gd name="T38" fmla="*/ 7224 w 109"/>
                  <a:gd name="T39" fmla="*/ 11658 h 156"/>
                  <a:gd name="T40" fmla="*/ 7629 w 109"/>
                  <a:gd name="T41" fmla="*/ 9698 h 156"/>
                  <a:gd name="T42" fmla="*/ 7224 w 109"/>
                  <a:gd name="T43" fmla="*/ 7516 h 156"/>
                  <a:gd name="T44" fmla="*/ 6199 w 109"/>
                  <a:gd name="T45" fmla="*/ 5241 h 156"/>
                  <a:gd name="T46" fmla="*/ 4005 w 109"/>
                  <a:gd name="T47" fmla="*/ 2760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8"/>
              <p:cNvSpPr>
                <a:spLocks/>
              </p:cNvSpPr>
              <p:nvPr userDrawn="1"/>
            </p:nvSpPr>
            <p:spPr bwMode="ltGray">
              <a:xfrm rot="12185230" flipV="1">
                <a:off x="3845" y="2207"/>
                <a:ext cx="103" cy="209"/>
              </a:xfrm>
              <a:custGeom>
                <a:avLst/>
                <a:gdLst>
                  <a:gd name="T0" fmla="*/ 3896 w 46"/>
                  <a:gd name="T1" fmla="*/ 0 h 94"/>
                  <a:gd name="T2" fmla="*/ 2537 w 46"/>
                  <a:gd name="T3" fmla="*/ 4574 h 94"/>
                  <a:gd name="T4" fmla="*/ 1910 w 46"/>
                  <a:gd name="T5" fmla="*/ 7508 h 94"/>
                  <a:gd name="T6" fmla="*/ 1404 w 46"/>
                  <a:gd name="T7" fmla="*/ 9552 h 94"/>
                  <a:gd name="T8" fmla="*/ 0 w 46"/>
                  <a:gd name="T9" fmla="*/ 11366 h 94"/>
                  <a:gd name="T10" fmla="*/ 1505 w 46"/>
                  <a:gd name="T11" fmla="*/ 10648 h 94"/>
                  <a:gd name="T12" fmla="*/ 2918 w 46"/>
                  <a:gd name="T13" fmla="*/ 9674 h 94"/>
                  <a:gd name="T14" fmla="*/ 4051 w 46"/>
                  <a:gd name="T15" fmla="*/ 8311 h 94"/>
                  <a:gd name="T16" fmla="*/ 5074 w 46"/>
                  <a:gd name="T17" fmla="*/ 6890 h 94"/>
                  <a:gd name="T18" fmla="*/ 5681 w 46"/>
                  <a:gd name="T19" fmla="*/ 5330 h 94"/>
                  <a:gd name="T20" fmla="*/ 5806 w 46"/>
                  <a:gd name="T21" fmla="*/ 3637 h 94"/>
                  <a:gd name="T22" fmla="*/ 5275 w 46"/>
                  <a:gd name="T23" fmla="*/ 1779 h 94"/>
                  <a:gd name="T24" fmla="*/ 389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
              <p:cNvSpPr>
                <a:spLocks/>
              </p:cNvSpPr>
              <p:nvPr userDrawn="1"/>
            </p:nvSpPr>
            <p:spPr bwMode="ltGray">
              <a:xfrm rot="12185230" flipV="1">
                <a:off x="3895" y="1325"/>
                <a:ext cx="120" cy="90"/>
              </a:xfrm>
              <a:custGeom>
                <a:avLst/>
                <a:gdLst>
                  <a:gd name="T0" fmla="*/ 0 w 54"/>
                  <a:gd name="T1" fmla="*/ 0 h 40"/>
                  <a:gd name="T2" fmla="*/ 98 w 54"/>
                  <a:gd name="T3" fmla="*/ 126 h 40"/>
                  <a:gd name="T4" fmla="*/ 702 w 54"/>
                  <a:gd name="T5" fmla="*/ 410 h 40"/>
                  <a:gd name="T6" fmla="*/ 1560 w 54"/>
                  <a:gd name="T7" fmla="*/ 1049 h 40"/>
                  <a:gd name="T8" fmla="*/ 2533 w 54"/>
                  <a:gd name="T9" fmla="*/ 1559 h 40"/>
                  <a:gd name="T10" fmla="*/ 3467 w 54"/>
                  <a:gd name="T11" fmla="*/ 1969 h 40"/>
                  <a:gd name="T12" fmla="*/ 4562 w 54"/>
                  <a:gd name="T13" fmla="*/ 2212 h 40"/>
                  <a:gd name="T14" fmla="*/ 5531 w 54"/>
                  <a:gd name="T15" fmla="*/ 2360 h 40"/>
                  <a:gd name="T16" fmla="*/ 6509 w 54"/>
                  <a:gd name="T17" fmla="*/ 2077 h 40"/>
                  <a:gd name="T18" fmla="*/ 6384 w 54"/>
                  <a:gd name="T19" fmla="*/ 3236 h 40"/>
                  <a:gd name="T20" fmla="*/ 6024 w 54"/>
                  <a:gd name="T21" fmla="*/ 4284 h 40"/>
                  <a:gd name="T22" fmla="*/ 5313 w 54"/>
                  <a:gd name="T23" fmla="*/ 4977 h 40"/>
                  <a:gd name="T24" fmla="*/ 4436 w 54"/>
                  <a:gd name="T25" fmla="*/ 5204 h 40"/>
                  <a:gd name="T26" fmla="*/ 3369 w 54"/>
                  <a:gd name="T27" fmla="*/ 5083 h 40"/>
                  <a:gd name="T28" fmla="*/ 2271 w 54"/>
                  <a:gd name="T29" fmla="*/ 4156 h 40"/>
                  <a:gd name="T30" fmla="*/ 1196 w 54"/>
                  <a:gd name="T31" fmla="*/ 2588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0"/>
              <p:cNvSpPr>
                <a:spLocks/>
              </p:cNvSpPr>
              <p:nvPr userDrawn="1"/>
            </p:nvSpPr>
            <p:spPr bwMode="ltGray">
              <a:xfrm rot="12185230" flipV="1">
                <a:off x="3010" y="2344"/>
                <a:ext cx="330" cy="2059"/>
              </a:xfrm>
              <a:custGeom>
                <a:avLst/>
                <a:gdLst>
                  <a:gd name="T0" fmla="*/ 0 w 149"/>
                  <a:gd name="T1" fmla="*/ 0 h 704"/>
                  <a:gd name="T2" fmla="*/ 695 w 149"/>
                  <a:gd name="T3" fmla="*/ 3875 h 704"/>
                  <a:gd name="T4" fmla="*/ 1878 w 149"/>
                  <a:gd name="T5" fmla="*/ 8786 h 704"/>
                  <a:gd name="T6" fmla="*/ 3291 w 149"/>
                  <a:gd name="T7" fmla="*/ 15013 h 704"/>
                  <a:gd name="T8" fmla="*/ 4857 w 149"/>
                  <a:gd name="T9" fmla="*/ 23114 h 704"/>
                  <a:gd name="T10" fmla="*/ 6813 w 149"/>
                  <a:gd name="T11" fmla="*/ 33146 h 704"/>
                  <a:gd name="T12" fmla="*/ 8638 w 149"/>
                  <a:gd name="T13" fmla="*/ 43909 h 704"/>
                  <a:gd name="T14" fmla="*/ 10398 w 149"/>
                  <a:gd name="T15" fmla="*/ 56269 h 704"/>
                  <a:gd name="T16" fmla="*/ 11767 w 149"/>
                  <a:gd name="T17" fmla="*/ 70606 h 704"/>
                  <a:gd name="T18" fmla="*/ 13209 w 149"/>
                  <a:gd name="T19" fmla="*/ 85840 h 704"/>
                  <a:gd name="T20" fmla="*/ 14166 w 149"/>
                  <a:gd name="T21" fmla="*/ 103400 h 704"/>
                  <a:gd name="T22" fmla="*/ 14657 w 149"/>
                  <a:gd name="T23" fmla="*/ 122639 h 704"/>
                  <a:gd name="T24" fmla="*/ 14872 w 149"/>
                  <a:gd name="T25" fmla="*/ 142750 h 704"/>
                  <a:gd name="T26" fmla="*/ 14166 w 149"/>
                  <a:gd name="T27" fmla="*/ 165220 h 704"/>
                  <a:gd name="T28" fmla="*/ 12852 w 149"/>
                  <a:gd name="T29" fmla="*/ 189010 h 704"/>
                  <a:gd name="T30" fmla="*/ 10874 w 149"/>
                  <a:gd name="T31" fmla="*/ 214028 h 704"/>
                  <a:gd name="T32" fmla="*/ 7887 w 149"/>
                  <a:gd name="T33" fmla="*/ 241599 h 704"/>
                  <a:gd name="T34" fmla="*/ 4571 w 149"/>
                  <a:gd name="T35" fmla="*/ 272847 h 704"/>
                  <a:gd name="T36" fmla="*/ 2496 w 149"/>
                  <a:gd name="T37" fmla="*/ 301766 h 704"/>
                  <a:gd name="T38" fmla="*/ 1183 w 149"/>
                  <a:gd name="T39" fmla="*/ 328463 h 704"/>
                  <a:gd name="T40" fmla="*/ 695 w 149"/>
                  <a:gd name="T41" fmla="*/ 354151 h 704"/>
                  <a:gd name="T42" fmla="*/ 695 w 149"/>
                  <a:gd name="T43" fmla="*/ 378572 h 704"/>
                  <a:gd name="T44" fmla="*/ 966 w 149"/>
                  <a:gd name="T45" fmla="*/ 401265 h 704"/>
                  <a:gd name="T46" fmla="*/ 1446 w 149"/>
                  <a:gd name="T47" fmla="*/ 421180 h 704"/>
                  <a:gd name="T48" fmla="*/ 1663 w 149"/>
                  <a:gd name="T49" fmla="*/ 440641 h 704"/>
                  <a:gd name="T50" fmla="*/ 4857 w 149"/>
                  <a:gd name="T51" fmla="*/ 430606 h 704"/>
                  <a:gd name="T52" fmla="*/ 4571 w 149"/>
                  <a:gd name="T53" fmla="*/ 425628 h 704"/>
                  <a:gd name="T54" fmla="*/ 4257 w 149"/>
                  <a:gd name="T55" fmla="*/ 411291 h 704"/>
                  <a:gd name="T56" fmla="*/ 3900 w 149"/>
                  <a:gd name="T57" fmla="*/ 389256 h 704"/>
                  <a:gd name="T58" fmla="*/ 4159 w 149"/>
                  <a:gd name="T59" fmla="*/ 359933 h 704"/>
                  <a:gd name="T60" fmla="*/ 4857 w 149"/>
                  <a:gd name="T61" fmla="*/ 324880 h 704"/>
                  <a:gd name="T62" fmla="*/ 6813 w 149"/>
                  <a:gd name="T63" fmla="*/ 284856 h 704"/>
                  <a:gd name="T64" fmla="*/ 10124 w 149"/>
                  <a:gd name="T65" fmla="*/ 241599 h 704"/>
                  <a:gd name="T66" fmla="*/ 15231 w 149"/>
                  <a:gd name="T67" fmla="*/ 195819 h 704"/>
                  <a:gd name="T68" fmla="*/ 16894 w 149"/>
                  <a:gd name="T69" fmla="*/ 174646 h 704"/>
                  <a:gd name="T70" fmla="*/ 17590 w 149"/>
                  <a:gd name="T71" fmla="*/ 147008 h 704"/>
                  <a:gd name="T72" fmla="*/ 17012 w 149"/>
                  <a:gd name="T73" fmla="*/ 115111 h 704"/>
                  <a:gd name="T74" fmla="*/ 15446 w 149"/>
                  <a:gd name="T75" fmla="*/ 83863 h 704"/>
                  <a:gd name="T76" fmla="*/ 12852 w 149"/>
                  <a:gd name="T77" fmla="*/ 53265 h 704"/>
                  <a:gd name="T78" fmla="*/ 9526 w 149"/>
                  <a:gd name="T79" fmla="*/ 27595 h 704"/>
                  <a:gd name="T80" fmla="*/ 5169 w 149"/>
                  <a:gd name="T81" fmla="*/ 878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11"/>
            <p:cNvSpPr>
              <a:spLocks/>
            </p:cNvSpPr>
            <p:nvPr userDrawn="1"/>
          </p:nvSpPr>
          <p:spPr bwMode="ltGray">
            <a:xfrm rot="373331" flipH="1">
              <a:off x="22" y="1957"/>
              <a:ext cx="323" cy="649"/>
            </a:xfrm>
            <a:custGeom>
              <a:avLst/>
              <a:gdLst>
                <a:gd name="T0" fmla="*/ 24248 w 128"/>
                <a:gd name="T1" fmla="*/ 0 h 217"/>
                <a:gd name="T2" fmla="*/ 27127 w 128"/>
                <a:gd name="T3" fmla="*/ 6475 h 217"/>
                <a:gd name="T4" fmla="*/ 29681 w 128"/>
                <a:gd name="T5" fmla="*/ 19365 h 217"/>
                <a:gd name="T6" fmla="*/ 31704 w 128"/>
                <a:gd name="T7" fmla="*/ 35931 h 217"/>
                <a:gd name="T8" fmla="*/ 33055 w 128"/>
                <a:gd name="T9" fmla="*/ 55781 h 217"/>
                <a:gd name="T10" fmla="*/ 32762 w 128"/>
                <a:gd name="T11" fmla="*/ 79456 h 217"/>
                <a:gd name="T12" fmla="*/ 29966 w 128"/>
                <a:gd name="T13" fmla="*/ 103849 h 217"/>
                <a:gd name="T14" fmla="*/ 24248 w 128"/>
                <a:gd name="T15" fmla="*/ 129450 h 217"/>
                <a:gd name="T16" fmla="*/ 15441 w 128"/>
                <a:gd name="T17" fmla="*/ 155290 h 217"/>
                <a:gd name="T18" fmla="*/ 12698 w 128"/>
                <a:gd name="T19" fmla="*/ 152401 h 217"/>
                <a:gd name="T20" fmla="*/ 9819 w 128"/>
                <a:gd name="T21" fmla="*/ 150263 h 217"/>
                <a:gd name="T22" fmla="*/ 6763 w 128"/>
                <a:gd name="T23" fmla="*/ 146650 h 217"/>
                <a:gd name="T24" fmla="*/ 4096 w 128"/>
                <a:gd name="T25" fmla="*/ 143761 h 217"/>
                <a:gd name="T26" fmla="*/ 2024 w 128"/>
                <a:gd name="T27" fmla="*/ 140262 h 217"/>
                <a:gd name="T28" fmla="*/ 527 w 128"/>
                <a:gd name="T29" fmla="*/ 135925 h 217"/>
                <a:gd name="T30" fmla="*/ 0 w 128"/>
                <a:gd name="T31" fmla="*/ 130898 h 217"/>
                <a:gd name="T32" fmla="*/ 318 w 128"/>
                <a:gd name="T33" fmla="*/ 127285 h 217"/>
                <a:gd name="T34" fmla="*/ 3356 w 128"/>
                <a:gd name="T35" fmla="*/ 122257 h 217"/>
                <a:gd name="T36" fmla="*/ 7457 w 128"/>
                <a:gd name="T37" fmla="*/ 115378 h 217"/>
                <a:gd name="T38" fmla="*/ 11875 w 128"/>
                <a:gd name="T39" fmla="*/ 107462 h 217"/>
                <a:gd name="T40" fmla="*/ 16264 w 128"/>
                <a:gd name="T41" fmla="*/ 95932 h 217"/>
                <a:gd name="T42" fmla="*/ 20357 w 128"/>
                <a:gd name="T43" fmla="*/ 80171 h 217"/>
                <a:gd name="T44" fmla="*/ 23523 w 128"/>
                <a:gd name="T45" fmla="*/ 59367 h 217"/>
                <a:gd name="T46" fmla="*/ 25050 w 128"/>
                <a:gd name="T47" fmla="*/ 33042 h 217"/>
                <a:gd name="T48" fmla="*/ 24248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4"/>
            <p:cNvSpPr>
              <a:spLocks/>
            </p:cNvSpPr>
            <p:nvPr userDrawn="1"/>
          </p:nvSpPr>
          <p:spPr bwMode="ltGray">
            <a:xfrm rot="373331" flipH="1">
              <a:off x="898" y="2855"/>
              <a:ext cx="354" cy="464"/>
            </a:xfrm>
            <a:custGeom>
              <a:avLst/>
              <a:gdLst>
                <a:gd name="T0" fmla="*/ 57581 w 117"/>
                <a:gd name="T1" fmla="*/ 0 h 132"/>
                <a:gd name="T2" fmla="*/ 0 w 117"/>
                <a:gd name="T3" fmla="*/ 47163 h 132"/>
                <a:gd name="T4" fmla="*/ 2269 w 117"/>
                <a:gd name="T5" fmla="*/ 48868 h 132"/>
                <a:gd name="T6" fmla="*/ 10638 w 117"/>
                <a:gd name="T7" fmla="*/ 54812 h 132"/>
                <a:gd name="T8" fmla="*/ 22299 w 117"/>
                <a:gd name="T9" fmla="*/ 68110 h 132"/>
                <a:gd name="T10" fmla="*/ 35291 w 117"/>
                <a:gd name="T11" fmla="*/ 88557 h 132"/>
                <a:gd name="T12" fmla="*/ 50716 w 117"/>
                <a:gd name="T13" fmla="*/ 116963 h 132"/>
                <a:gd name="T14" fmla="*/ 64458 w 117"/>
                <a:gd name="T15" fmla="*/ 150846 h 132"/>
                <a:gd name="T16" fmla="*/ 78361 w 117"/>
                <a:gd name="T17" fmla="*/ 194191 h 132"/>
                <a:gd name="T18" fmla="*/ 88990 w 117"/>
                <a:gd name="T19" fmla="*/ 249003 h 132"/>
                <a:gd name="T20" fmla="*/ 89741 w 117"/>
                <a:gd name="T21" fmla="*/ 226418 h 132"/>
                <a:gd name="T22" fmla="*/ 88249 w 117"/>
                <a:gd name="T23" fmla="*/ 201840 h 132"/>
                <a:gd name="T24" fmla="*/ 82875 w 117"/>
                <a:gd name="T25" fmla="*/ 169613 h 132"/>
                <a:gd name="T26" fmla="*/ 76083 w 117"/>
                <a:gd name="T27" fmla="*/ 139552 h 132"/>
                <a:gd name="T28" fmla="*/ 68219 w 117"/>
                <a:gd name="T29" fmla="*/ 109451 h 132"/>
                <a:gd name="T30" fmla="*/ 59826 w 117"/>
                <a:gd name="T31" fmla="*/ 84740 h 132"/>
                <a:gd name="T32" fmla="*/ 51466 w 117"/>
                <a:gd name="T33" fmla="*/ 68110 h 132"/>
                <a:gd name="T34" fmla="*/ 44344 w 117"/>
                <a:gd name="T35" fmla="*/ 60151 h 132"/>
                <a:gd name="T36" fmla="*/ 52958 w 117"/>
                <a:gd name="T37" fmla="*/ 54812 h 132"/>
                <a:gd name="T38" fmla="*/ 60604 w 117"/>
                <a:gd name="T39" fmla="*/ 52513 h 132"/>
                <a:gd name="T40" fmla="*/ 68219 w 117"/>
                <a:gd name="T41" fmla="*/ 48868 h 132"/>
                <a:gd name="T42" fmla="*/ 75341 w 117"/>
                <a:gd name="T43" fmla="*/ 47163 h 132"/>
                <a:gd name="T44" fmla="*/ 80633 w 117"/>
                <a:gd name="T45" fmla="*/ 45040 h 132"/>
                <a:gd name="T46" fmla="*/ 83644 w 117"/>
                <a:gd name="T47" fmla="*/ 41394 h 132"/>
                <a:gd name="T48" fmla="*/ 86748 w 117"/>
                <a:gd name="T49" fmla="*/ 39700 h 132"/>
                <a:gd name="T50" fmla="*/ 87499 w 117"/>
                <a:gd name="T51" fmla="*/ 39700 h 132"/>
                <a:gd name="T52" fmla="*/ 57581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5"/>
            <p:cNvSpPr>
              <a:spLocks/>
            </p:cNvSpPr>
            <p:nvPr userDrawn="1"/>
          </p:nvSpPr>
          <p:spPr bwMode="ltGray">
            <a:xfrm rot="373331" flipH="1">
              <a:off x="799" y="2979"/>
              <a:ext cx="87" cy="274"/>
            </a:xfrm>
            <a:custGeom>
              <a:avLst/>
              <a:gdLst>
                <a:gd name="T0" fmla="*/ 21141 w 29"/>
                <a:gd name="T1" fmla="*/ 0 h 77"/>
                <a:gd name="T2" fmla="*/ 16767 w 29"/>
                <a:gd name="T3" fmla="*/ 0 h 77"/>
                <a:gd name="T4" fmla="*/ 11664 w 29"/>
                <a:gd name="T5" fmla="*/ 8014 h 77"/>
                <a:gd name="T6" fmla="*/ 6561 w 29"/>
                <a:gd name="T7" fmla="*/ 18298 h 77"/>
                <a:gd name="T8" fmla="*/ 2916 w 29"/>
                <a:gd name="T9" fmla="*/ 38798 h 77"/>
                <a:gd name="T10" fmla="*/ 729 w 29"/>
                <a:gd name="T11" fmla="*/ 61095 h 77"/>
                <a:gd name="T12" fmla="*/ 0 w 29"/>
                <a:gd name="T13" fmla="*/ 89626 h 77"/>
                <a:gd name="T14" fmla="*/ 2187 w 29"/>
                <a:gd name="T15" fmla="*/ 122193 h 77"/>
                <a:gd name="T16" fmla="*/ 8019 w 29"/>
                <a:gd name="T17" fmla="*/ 156305 h 77"/>
                <a:gd name="T18" fmla="*/ 10935 w 29"/>
                <a:gd name="T19" fmla="*/ 107910 h 77"/>
                <a:gd name="T20" fmla="*/ 13851 w 29"/>
                <a:gd name="T21" fmla="*/ 75343 h 77"/>
                <a:gd name="T22" fmla="*/ 16767 w 29"/>
                <a:gd name="T23" fmla="*/ 44559 h 77"/>
                <a:gd name="T24" fmla="*/ 21141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 name="Group 17"/>
            <p:cNvGrpSpPr>
              <a:grpSpLocks/>
            </p:cNvGrpSpPr>
            <p:nvPr userDrawn="1"/>
          </p:nvGrpSpPr>
          <p:grpSpPr bwMode="auto">
            <a:xfrm rot="3220060">
              <a:off x="2631" y="754"/>
              <a:ext cx="569" cy="637"/>
              <a:chOff x="1727" y="866"/>
              <a:chExt cx="129" cy="157"/>
            </a:xfrm>
          </p:grpSpPr>
          <p:sp>
            <p:nvSpPr>
              <p:cNvPr id="36" name="Freeform 18"/>
              <p:cNvSpPr>
                <a:spLocks/>
              </p:cNvSpPr>
              <p:nvPr userDrawn="1"/>
            </p:nvSpPr>
            <p:spPr bwMode="ltGray">
              <a:xfrm>
                <a:off x="1727" y="866"/>
                <a:ext cx="41" cy="59"/>
              </a:xfrm>
              <a:custGeom>
                <a:avLst/>
                <a:gdLst>
                  <a:gd name="T0" fmla="*/ 1 w 83"/>
                  <a:gd name="T1" fmla="*/ 1 h 117"/>
                  <a:gd name="T2" fmla="*/ 0 w 83"/>
                  <a:gd name="T3" fmla="*/ 0 h 117"/>
                  <a:gd name="T4" fmla="*/ 0 w 83"/>
                  <a:gd name="T5" fmla="*/ 2 h 117"/>
                  <a:gd name="T6" fmla="*/ 1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9"/>
              <p:cNvSpPr>
                <a:spLocks/>
              </p:cNvSpPr>
              <p:nvPr userDrawn="1"/>
            </p:nvSpPr>
            <p:spPr bwMode="ltGray">
              <a:xfrm>
                <a:off x="1786" y="894"/>
                <a:ext cx="70" cy="49"/>
              </a:xfrm>
              <a:custGeom>
                <a:avLst/>
                <a:gdLst>
                  <a:gd name="T0" fmla="*/ 0 w 140"/>
                  <a:gd name="T1" fmla="*/ 2 h 98"/>
                  <a:gd name="T2" fmla="*/ 2 w 140"/>
                  <a:gd name="T3" fmla="*/ 0 h 98"/>
                  <a:gd name="T4" fmla="*/ 3 w 140"/>
                  <a:gd name="T5" fmla="*/ 1 h 98"/>
                  <a:gd name="T6" fmla="*/ 0 w 140"/>
                  <a:gd name="T7" fmla="*/ 2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0"/>
              <p:cNvSpPr>
                <a:spLocks/>
              </p:cNvSpPr>
              <p:nvPr userDrawn="1"/>
            </p:nvSpPr>
            <p:spPr bwMode="ltGray">
              <a:xfrm>
                <a:off x="1772" y="998"/>
                <a:ext cx="73" cy="25"/>
              </a:xfrm>
              <a:custGeom>
                <a:avLst/>
                <a:gdLst>
                  <a:gd name="T0" fmla="*/ 0 w 145"/>
                  <a:gd name="T1" fmla="*/ 1 h 49"/>
                  <a:gd name="T2" fmla="*/ 3 w 145"/>
                  <a:gd name="T3" fmla="*/ 0 h 49"/>
                  <a:gd name="T4" fmla="*/ 3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21"/>
            <p:cNvGrpSpPr>
              <a:grpSpLocks/>
            </p:cNvGrpSpPr>
            <p:nvPr userDrawn="1"/>
          </p:nvGrpSpPr>
          <p:grpSpPr bwMode="auto">
            <a:xfrm rot="-6691250">
              <a:off x="3637" y="132"/>
              <a:ext cx="356" cy="607"/>
              <a:chOff x="1727" y="866"/>
              <a:chExt cx="129" cy="157"/>
            </a:xfrm>
          </p:grpSpPr>
          <p:sp>
            <p:nvSpPr>
              <p:cNvPr id="33" name="Freeform 22"/>
              <p:cNvSpPr>
                <a:spLocks/>
              </p:cNvSpPr>
              <p:nvPr userDrawn="1"/>
            </p:nvSpPr>
            <p:spPr bwMode="ltGray">
              <a:xfrm>
                <a:off x="1727" y="866"/>
                <a:ext cx="41" cy="59"/>
              </a:xfrm>
              <a:custGeom>
                <a:avLst/>
                <a:gdLst>
                  <a:gd name="T0" fmla="*/ 1 w 83"/>
                  <a:gd name="T1" fmla="*/ 1 h 117"/>
                  <a:gd name="T2" fmla="*/ 0 w 83"/>
                  <a:gd name="T3" fmla="*/ 0 h 117"/>
                  <a:gd name="T4" fmla="*/ 0 w 83"/>
                  <a:gd name="T5" fmla="*/ 2 h 117"/>
                  <a:gd name="T6" fmla="*/ 1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3"/>
              <p:cNvSpPr>
                <a:spLocks/>
              </p:cNvSpPr>
              <p:nvPr userDrawn="1"/>
            </p:nvSpPr>
            <p:spPr bwMode="ltGray">
              <a:xfrm>
                <a:off x="1786" y="894"/>
                <a:ext cx="70" cy="49"/>
              </a:xfrm>
              <a:custGeom>
                <a:avLst/>
                <a:gdLst>
                  <a:gd name="T0" fmla="*/ 0 w 140"/>
                  <a:gd name="T1" fmla="*/ 2 h 98"/>
                  <a:gd name="T2" fmla="*/ 2 w 140"/>
                  <a:gd name="T3" fmla="*/ 0 h 98"/>
                  <a:gd name="T4" fmla="*/ 3 w 140"/>
                  <a:gd name="T5" fmla="*/ 1 h 98"/>
                  <a:gd name="T6" fmla="*/ 0 w 140"/>
                  <a:gd name="T7" fmla="*/ 2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4"/>
              <p:cNvSpPr>
                <a:spLocks/>
              </p:cNvSpPr>
              <p:nvPr userDrawn="1"/>
            </p:nvSpPr>
            <p:spPr bwMode="ltGray">
              <a:xfrm>
                <a:off x="1772" y="998"/>
                <a:ext cx="73" cy="25"/>
              </a:xfrm>
              <a:custGeom>
                <a:avLst/>
                <a:gdLst>
                  <a:gd name="T0" fmla="*/ 0 w 145"/>
                  <a:gd name="T1" fmla="*/ 1 h 49"/>
                  <a:gd name="T2" fmla="*/ 3 w 145"/>
                  <a:gd name="T3" fmla="*/ 0 h 49"/>
                  <a:gd name="T4" fmla="*/ 3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Group 25"/>
            <p:cNvGrpSpPr>
              <a:grpSpLocks/>
            </p:cNvGrpSpPr>
            <p:nvPr userDrawn="1"/>
          </p:nvGrpSpPr>
          <p:grpSpPr bwMode="auto">
            <a:xfrm rot="8524840">
              <a:off x="668" y="3321"/>
              <a:ext cx="501" cy="502"/>
              <a:chOff x="1727" y="866"/>
              <a:chExt cx="129" cy="157"/>
            </a:xfrm>
          </p:grpSpPr>
          <p:sp>
            <p:nvSpPr>
              <p:cNvPr id="30" name="Freeform 26"/>
              <p:cNvSpPr>
                <a:spLocks/>
              </p:cNvSpPr>
              <p:nvPr userDrawn="1"/>
            </p:nvSpPr>
            <p:spPr bwMode="ltGray">
              <a:xfrm>
                <a:off x="1727" y="866"/>
                <a:ext cx="41" cy="59"/>
              </a:xfrm>
              <a:custGeom>
                <a:avLst/>
                <a:gdLst>
                  <a:gd name="T0" fmla="*/ 1 w 83"/>
                  <a:gd name="T1" fmla="*/ 1 h 117"/>
                  <a:gd name="T2" fmla="*/ 0 w 83"/>
                  <a:gd name="T3" fmla="*/ 0 h 117"/>
                  <a:gd name="T4" fmla="*/ 0 w 83"/>
                  <a:gd name="T5" fmla="*/ 2 h 117"/>
                  <a:gd name="T6" fmla="*/ 1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7"/>
              <p:cNvSpPr>
                <a:spLocks/>
              </p:cNvSpPr>
              <p:nvPr userDrawn="1"/>
            </p:nvSpPr>
            <p:spPr bwMode="ltGray">
              <a:xfrm>
                <a:off x="1786" y="894"/>
                <a:ext cx="70" cy="49"/>
              </a:xfrm>
              <a:custGeom>
                <a:avLst/>
                <a:gdLst>
                  <a:gd name="T0" fmla="*/ 0 w 140"/>
                  <a:gd name="T1" fmla="*/ 2 h 98"/>
                  <a:gd name="T2" fmla="*/ 2 w 140"/>
                  <a:gd name="T3" fmla="*/ 0 h 98"/>
                  <a:gd name="T4" fmla="*/ 3 w 140"/>
                  <a:gd name="T5" fmla="*/ 1 h 98"/>
                  <a:gd name="T6" fmla="*/ 0 w 140"/>
                  <a:gd name="T7" fmla="*/ 2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8"/>
              <p:cNvSpPr>
                <a:spLocks/>
              </p:cNvSpPr>
              <p:nvPr userDrawn="1"/>
            </p:nvSpPr>
            <p:spPr bwMode="ltGray">
              <a:xfrm>
                <a:off x="1772" y="998"/>
                <a:ext cx="73" cy="25"/>
              </a:xfrm>
              <a:custGeom>
                <a:avLst/>
                <a:gdLst>
                  <a:gd name="T0" fmla="*/ 0 w 145"/>
                  <a:gd name="T1" fmla="*/ 1 h 49"/>
                  <a:gd name="T2" fmla="*/ 3 w 145"/>
                  <a:gd name="T3" fmla="*/ 0 h 49"/>
                  <a:gd name="T4" fmla="*/ 3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9"/>
            <p:cNvGrpSpPr>
              <a:grpSpLocks/>
            </p:cNvGrpSpPr>
            <p:nvPr userDrawn="1"/>
          </p:nvGrpSpPr>
          <p:grpSpPr bwMode="auto">
            <a:xfrm rot="4106450" flipH="1">
              <a:off x="393" y="262"/>
              <a:ext cx="709" cy="892"/>
              <a:chOff x="1727" y="866"/>
              <a:chExt cx="129" cy="157"/>
            </a:xfrm>
          </p:grpSpPr>
          <p:sp>
            <p:nvSpPr>
              <p:cNvPr id="27" name="Freeform 30"/>
              <p:cNvSpPr>
                <a:spLocks/>
              </p:cNvSpPr>
              <p:nvPr userDrawn="1"/>
            </p:nvSpPr>
            <p:spPr bwMode="ltGray">
              <a:xfrm>
                <a:off x="1727" y="866"/>
                <a:ext cx="41" cy="59"/>
              </a:xfrm>
              <a:custGeom>
                <a:avLst/>
                <a:gdLst>
                  <a:gd name="T0" fmla="*/ 1 w 83"/>
                  <a:gd name="T1" fmla="*/ 1 h 117"/>
                  <a:gd name="T2" fmla="*/ 0 w 83"/>
                  <a:gd name="T3" fmla="*/ 0 h 117"/>
                  <a:gd name="T4" fmla="*/ 0 w 83"/>
                  <a:gd name="T5" fmla="*/ 2 h 117"/>
                  <a:gd name="T6" fmla="*/ 1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p:cNvSpPr>
                <a:spLocks/>
              </p:cNvSpPr>
              <p:nvPr userDrawn="1"/>
            </p:nvSpPr>
            <p:spPr bwMode="ltGray">
              <a:xfrm>
                <a:off x="1786" y="894"/>
                <a:ext cx="70" cy="49"/>
              </a:xfrm>
              <a:custGeom>
                <a:avLst/>
                <a:gdLst>
                  <a:gd name="T0" fmla="*/ 0 w 140"/>
                  <a:gd name="T1" fmla="*/ 2 h 98"/>
                  <a:gd name="T2" fmla="*/ 2 w 140"/>
                  <a:gd name="T3" fmla="*/ 0 h 98"/>
                  <a:gd name="T4" fmla="*/ 3 w 140"/>
                  <a:gd name="T5" fmla="*/ 1 h 98"/>
                  <a:gd name="T6" fmla="*/ 0 w 140"/>
                  <a:gd name="T7" fmla="*/ 2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p:cNvSpPr>
                <a:spLocks/>
              </p:cNvSpPr>
              <p:nvPr userDrawn="1"/>
            </p:nvSpPr>
            <p:spPr bwMode="ltGray">
              <a:xfrm>
                <a:off x="1772" y="998"/>
                <a:ext cx="73" cy="25"/>
              </a:xfrm>
              <a:custGeom>
                <a:avLst/>
                <a:gdLst>
                  <a:gd name="T0" fmla="*/ 0 w 145"/>
                  <a:gd name="T1" fmla="*/ 1 h 49"/>
                  <a:gd name="T2" fmla="*/ 3 w 145"/>
                  <a:gd name="T3" fmla="*/ 0 h 49"/>
                  <a:gd name="T4" fmla="*/ 3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33"/>
            <p:cNvGrpSpPr>
              <a:grpSpLocks/>
            </p:cNvGrpSpPr>
            <p:nvPr userDrawn="1"/>
          </p:nvGrpSpPr>
          <p:grpSpPr bwMode="auto">
            <a:xfrm rot="10015322" flipH="1">
              <a:off x="4625" y="2382"/>
              <a:ext cx="709" cy="892"/>
              <a:chOff x="1727" y="866"/>
              <a:chExt cx="129" cy="157"/>
            </a:xfrm>
          </p:grpSpPr>
          <p:sp>
            <p:nvSpPr>
              <p:cNvPr id="24" name="Freeform 34"/>
              <p:cNvSpPr>
                <a:spLocks/>
              </p:cNvSpPr>
              <p:nvPr userDrawn="1"/>
            </p:nvSpPr>
            <p:spPr bwMode="ltGray">
              <a:xfrm>
                <a:off x="1727" y="866"/>
                <a:ext cx="41" cy="59"/>
              </a:xfrm>
              <a:custGeom>
                <a:avLst/>
                <a:gdLst>
                  <a:gd name="T0" fmla="*/ 1 w 83"/>
                  <a:gd name="T1" fmla="*/ 1 h 117"/>
                  <a:gd name="T2" fmla="*/ 0 w 83"/>
                  <a:gd name="T3" fmla="*/ 0 h 117"/>
                  <a:gd name="T4" fmla="*/ 0 w 83"/>
                  <a:gd name="T5" fmla="*/ 2 h 117"/>
                  <a:gd name="T6" fmla="*/ 1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5"/>
              <p:cNvSpPr>
                <a:spLocks/>
              </p:cNvSpPr>
              <p:nvPr userDrawn="1"/>
            </p:nvSpPr>
            <p:spPr bwMode="ltGray">
              <a:xfrm>
                <a:off x="1786" y="894"/>
                <a:ext cx="70" cy="49"/>
              </a:xfrm>
              <a:custGeom>
                <a:avLst/>
                <a:gdLst>
                  <a:gd name="T0" fmla="*/ 0 w 140"/>
                  <a:gd name="T1" fmla="*/ 2 h 98"/>
                  <a:gd name="T2" fmla="*/ 2 w 140"/>
                  <a:gd name="T3" fmla="*/ 0 h 98"/>
                  <a:gd name="T4" fmla="*/ 3 w 140"/>
                  <a:gd name="T5" fmla="*/ 1 h 98"/>
                  <a:gd name="T6" fmla="*/ 0 w 140"/>
                  <a:gd name="T7" fmla="*/ 2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6"/>
              <p:cNvSpPr>
                <a:spLocks/>
              </p:cNvSpPr>
              <p:nvPr userDrawn="1"/>
            </p:nvSpPr>
            <p:spPr bwMode="ltGray">
              <a:xfrm>
                <a:off x="1772" y="998"/>
                <a:ext cx="73" cy="25"/>
              </a:xfrm>
              <a:custGeom>
                <a:avLst/>
                <a:gdLst>
                  <a:gd name="T0" fmla="*/ 0 w 145"/>
                  <a:gd name="T1" fmla="*/ 1 h 49"/>
                  <a:gd name="T2" fmla="*/ 3 w 145"/>
                  <a:gd name="T3" fmla="*/ 0 h 49"/>
                  <a:gd name="T4" fmla="*/ 3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38"/>
            <p:cNvSpPr>
              <a:spLocks/>
            </p:cNvSpPr>
            <p:nvPr userDrawn="1"/>
          </p:nvSpPr>
          <p:spPr bwMode="ltGray">
            <a:xfrm rot="9832527" flipV="1">
              <a:off x="2158" y="102"/>
              <a:ext cx="681" cy="593"/>
            </a:xfrm>
            <a:custGeom>
              <a:avLst/>
              <a:gdLst>
                <a:gd name="T0" fmla="*/ 0 w 257"/>
                <a:gd name="T1" fmla="*/ 0 h 237"/>
                <a:gd name="T2" fmla="*/ 0 w 257"/>
                <a:gd name="T3" fmla="*/ 6185 h 237"/>
                <a:gd name="T4" fmla="*/ 1039 w 257"/>
                <a:gd name="T5" fmla="*/ 12265 h 237"/>
                <a:gd name="T6" fmla="*/ 2064 w 257"/>
                <a:gd name="T7" fmla="*/ 18418 h 237"/>
                <a:gd name="T8" fmla="*/ 3800 w 257"/>
                <a:gd name="T9" fmla="*/ 24028 h 237"/>
                <a:gd name="T10" fmla="*/ 6269 w 257"/>
                <a:gd name="T11" fmla="*/ 29242 h 237"/>
                <a:gd name="T12" fmla="*/ 9415 w 257"/>
                <a:gd name="T13" fmla="*/ 34602 h 237"/>
                <a:gd name="T14" fmla="*/ 13207 w 257"/>
                <a:gd name="T15" fmla="*/ 39503 h 237"/>
                <a:gd name="T16" fmla="*/ 17658 w 257"/>
                <a:gd name="T17" fmla="*/ 43624 h 237"/>
                <a:gd name="T18" fmla="*/ 23276 w 257"/>
                <a:gd name="T19" fmla="*/ 47588 h 237"/>
                <a:gd name="T20" fmla="*/ 29771 w 257"/>
                <a:gd name="T21" fmla="*/ 50985 h 237"/>
                <a:gd name="T22" fmla="*/ 36729 w 257"/>
                <a:gd name="T23" fmla="*/ 53728 h 237"/>
                <a:gd name="T24" fmla="*/ 45304 w 257"/>
                <a:gd name="T25" fmla="*/ 55895 h 237"/>
                <a:gd name="T26" fmla="*/ 54718 w 257"/>
                <a:gd name="T27" fmla="*/ 57378 h 237"/>
                <a:gd name="T28" fmla="*/ 65082 w 257"/>
                <a:gd name="T29" fmla="*/ 58162 h 237"/>
                <a:gd name="T30" fmla="*/ 76169 w 257"/>
                <a:gd name="T31" fmla="*/ 57846 h 237"/>
                <a:gd name="T32" fmla="*/ 88991 w 257"/>
                <a:gd name="T33" fmla="*/ 56878 h 237"/>
                <a:gd name="T34" fmla="*/ 77602 w 257"/>
                <a:gd name="T35" fmla="*/ 55687 h 237"/>
                <a:gd name="T36" fmla="*/ 67538 w 257"/>
                <a:gd name="T37" fmla="*/ 53935 h 237"/>
                <a:gd name="T38" fmla="*/ 58778 w 257"/>
                <a:gd name="T39" fmla="*/ 51976 h 237"/>
                <a:gd name="T40" fmla="*/ 51221 w 257"/>
                <a:gd name="T41" fmla="*/ 50015 h 237"/>
                <a:gd name="T42" fmla="*/ 44284 w 257"/>
                <a:gd name="T43" fmla="*/ 47385 h 237"/>
                <a:gd name="T44" fmla="*/ 38793 w 257"/>
                <a:gd name="T45" fmla="*/ 44600 h 237"/>
                <a:gd name="T46" fmla="*/ 33584 w 257"/>
                <a:gd name="T47" fmla="*/ 41462 h 237"/>
                <a:gd name="T48" fmla="*/ 29140 w 257"/>
                <a:gd name="T49" fmla="*/ 38065 h 237"/>
                <a:gd name="T50" fmla="*/ 24948 w 257"/>
                <a:gd name="T51" fmla="*/ 34602 h 237"/>
                <a:gd name="T52" fmla="*/ 21156 w 257"/>
                <a:gd name="T53" fmla="*/ 30688 h 237"/>
                <a:gd name="T54" fmla="*/ 18045 w 257"/>
                <a:gd name="T55" fmla="*/ 26300 h 237"/>
                <a:gd name="T56" fmla="*/ 14887 w 257"/>
                <a:gd name="T57" fmla="*/ 21556 h 237"/>
                <a:gd name="T58" fmla="*/ 11389 w 257"/>
                <a:gd name="T59" fmla="*/ 16967 h 237"/>
                <a:gd name="T60" fmla="*/ 7984 w 257"/>
                <a:gd name="T61" fmla="*/ 11562 h 237"/>
                <a:gd name="T62" fmla="*/ 4184 w 257"/>
                <a:gd name="T63" fmla="*/ 5872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39"/>
            <p:cNvSpPr>
              <a:spLocks/>
            </p:cNvSpPr>
            <p:nvPr userDrawn="1"/>
          </p:nvSpPr>
          <p:spPr bwMode="ltGray">
            <a:xfrm rot="9832527" flipV="1">
              <a:off x="1997" y="858"/>
              <a:ext cx="330" cy="278"/>
            </a:xfrm>
            <a:custGeom>
              <a:avLst/>
              <a:gdLst>
                <a:gd name="T0" fmla="*/ 27387 w 124"/>
                <a:gd name="T1" fmla="*/ 0 h 110"/>
                <a:gd name="T2" fmla="*/ 44047 w 124"/>
                <a:gd name="T3" fmla="*/ 28154 h 110"/>
                <a:gd name="T4" fmla="*/ 42581 w 124"/>
                <a:gd name="T5" fmla="*/ 27828 h 110"/>
                <a:gd name="T6" fmla="*/ 38019 w 124"/>
                <a:gd name="T7" fmla="*/ 27330 h 110"/>
                <a:gd name="T8" fmla="*/ 31645 w 124"/>
                <a:gd name="T9" fmla="*/ 26276 h 110"/>
                <a:gd name="T10" fmla="*/ 24180 w 124"/>
                <a:gd name="T11" fmla="*/ 25778 h 110"/>
                <a:gd name="T12" fmla="*/ 16000 w 124"/>
                <a:gd name="T13" fmla="*/ 25247 h 110"/>
                <a:gd name="T14" fmla="*/ 8931 w 124"/>
                <a:gd name="T15" fmla="*/ 25586 h 110"/>
                <a:gd name="T16" fmla="*/ 3202 w 124"/>
                <a:gd name="T17" fmla="*/ 26602 h 110"/>
                <a:gd name="T18" fmla="*/ 0 w 124"/>
                <a:gd name="T19" fmla="*/ 28685 h 110"/>
                <a:gd name="T20" fmla="*/ 1453 w 124"/>
                <a:gd name="T21" fmla="*/ 25586 h 110"/>
                <a:gd name="T22" fmla="*/ 2813 w 124"/>
                <a:gd name="T23" fmla="*/ 23210 h 110"/>
                <a:gd name="T24" fmla="*/ 5708 w 124"/>
                <a:gd name="T25" fmla="*/ 21340 h 110"/>
                <a:gd name="T26" fmla="*/ 8931 w 124"/>
                <a:gd name="T27" fmla="*/ 19786 h 110"/>
                <a:gd name="T28" fmla="*/ 12798 w 124"/>
                <a:gd name="T29" fmla="*/ 18773 h 110"/>
                <a:gd name="T30" fmla="*/ 16700 w 124"/>
                <a:gd name="T31" fmla="*/ 18434 h 110"/>
                <a:gd name="T32" fmla="*/ 20958 w 124"/>
                <a:gd name="T33" fmla="*/ 18434 h 110"/>
                <a:gd name="T34" fmla="*/ 25631 w 124"/>
                <a:gd name="T35" fmla="*/ 19288 h 110"/>
                <a:gd name="T36" fmla="*/ 25878 w 124"/>
                <a:gd name="T37" fmla="*/ 18434 h 110"/>
                <a:gd name="T38" fmla="*/ 24825 w 124"/>
                <a:gd name="T39" fmla="*/ 14640 h 110"/>
                <a:gd name="T40" fmla="*/ 23768 w 124"/>
                <a:gd name="T41" fmla="*/ 9912 h 110"/>
                <a:gd name="T42" fmla="*/ 23068 w 124"/>
                <a:gd name="T43" fmla="*/ 7829 h 110"/>
                <a:gd name="T44" fmla="*/ 22429 w 124"/>
                <a:gd name="T45" fmla="*/ 7829 h 110"/>
                <a:gd name="T46" fmla="*/ 21623 w 124"/>
                <a:gd name="T47" fmla="*/ 7506 h 110"/>
                <a:gd name="T48" fmla="*/ 20958 w 124"/>
                <a:gd name="T49" fmla="*/ 6816 h 110"/>
                <a:gd name="T50" fmla="*/ 20319 w 124"/>
                <a:gd name="T51" fmla="*/ 6005 h 110"/>
                <a:gd name="T52" fmla="*/ 20319 w 124"/>
                <a:gd name="T53" fmla="*/ 4938 h 110"/>
                <a:gd name="T54" fmla="*/ 20958 w 124"/>
                <a:gd name="T55" fmla="*/ 3584 h 110"/>
                <a:gd name="T56" fmla="*/ 23465 w 124"/>
                <a:gd name="T57" fmla="*/ 2082 h 110"/>
                <a:gd name="T58" fmla="*/ 27387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0"/>
            <p:cNvSpPr>
              <a:spLocks/>
            </p:cNvSpPr>
            <p:nvPr userDrawn="1"/>
          </p:nvSpPr>
          <p:spPr bwMode="ltGray">
            <a:xfrm rot="9832527" flipV="1">
              <a:off x="2224" y="808"/>
              <a:ext cx="123" cy="233"/>
            </a:xfrm>
            <a:custGeom>
              <a:avLst/>
              <a:gdLst>
                <a:gd name="T0" fmla="*/ 11353 w 46"/>
                <a:gd name="T1" fmla="*/ 0 h 94"/>
                <a:gd name="T2" fmla="*/ 7265 w 46"/>
                <a:gd name="T3" fmla="*/ 8804 h 94"/>
                <a:gd name="T4" fmla="*/ 5471 w 46"/>
                <a:gd name="T5" fmla="*/ 14421 h 94"/>
                <a:gd name="T6" fmla="*/ 3998 w 46"/>
                <a:gd name="T7" fmla="*/ 18352 h 94"/>
                <a:gd name="T8" fmla="*/ 0 w 46"/>
                <a:gd name="T9" fmla="*/ 21823 h 94"/>
                <a:gd name="T10" fmla="*/ 4396 w 46"/>
                <a:gd name="T11" fmla="*/ 20392 h 94"/>
                <a:gd name="T12" fmla="*/ 8487 w 46"/>
                <a:gd name="T13" fmla="*/ 18536 h 94"/>
                <a:gd name="T14" fmla="*/ 11755 w 46"/>
                <a:gd name="T15" fmla="*/ 16005 h 94"/>
                <a:gd name="T16" fmla="*/ 14629 w 46"/>
                <a:gd name="T17" fmla="*/ 13222 h 94"/>
                <a:gd name="T18" fmla="*/ 16402 w 46"/>
                <a:gd name="T19" fmla="*/ 10188 h 94"/>
                <a:gd name="T20" fmla="*/ 16824 w 46"/>
                <a:gd name="T21" fmla="*/ 6913 h 94"/>
                <a:gd name="T22" fmla="*/ 15295 w 46"/>
                <a:gd name="T23" fmla="*/ 3470 h 94"/>
                <a:gd name="T24" fmla="*/ 11353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42"/>
            <p:cNvSpPr>
              <a:spLocks/>
            </p:cNvSpPr>
            <p:nvPr userDrawn="1"/>
          </p:nvSpPr>
          <p:spPr bwMode="ltGray">
            <a:xfrm rot="9832527" flipV="1">
              <a:off x="2173" y="1238"/>
              <a:ext cx="393" cy="2300"/>
            </a:xfrm>
            <a:custGeom>
              <a:avLst/>
              <a:gdLst>
                <a:gd name="T0" fmla="*/ 0 w 149"/>
                <a:gd name="T1" fmla="*/ 0 h 704"/>
                <a:gd name="T2" fmla="*/ 2039 w 149"/>
                <a:gd name="T3" fmla="*/ 7397 h 704"/>
                <a:gd name="T4" fmla="*/ 5378 w 149"/>
                <a:gd name="T5" fmla="*/ 17090 h 704"/>
                <a:gd name="T6" fmla="*/ 9435 w 149"/>
                <a:gd name="T7" fmla="*/ 29044 h 704"/>
                <a:gd name="T8" fmla="*/ 13795 w 149"/>
                <a:gd name="T9" fmla="*/ 44977 h 704"/>
                <a:gd name="T10" fmla="*/ 19563 w 149"/>
                <a:gd name="T11" fmla="*/ 64374 h 704"/>
                <a:gd name="T12" fmla="*/ 24640 w 149"/>
                <a:gd name="T13" fmla="*/ 85227 h 704"/>
                <a:gd name="T14" fmla="*/ 29615 w 149"/>
                <a:gd name="T15" fmla="*/ 109502 h 704"/>
                <a:gd name="T16" fmla="*/ 33692 w 149"/>
                <a:gd name="T17" fmla="*/ 137389 h 704"/>
                <a:gd name="T18" fmla="*/ 37652 w 149"/>
                <a:gd name="T19" fmla="*/ 166786 h 704"/>
                <a:gd name="T20" fmla="*/ 40461 w 149"/>
                <a:gd name="T21" fmla="*/ 200610 h 704"/>
                <a:gd name="T22" fmla="*/ 41727 w 149"/>
                <a:gd name="T23" fmla="*/ 238204 h 704"/>
                <a:gd name="T24" fmla="*/ 42402 w 149"/>
                <a:gd name="T25" fmla="*/ 277300 h 704"/>
                <a:gd name="T26" fmla="*/ 40461 w 149"/>
                <a:gd name="T27" fmla="*/ 321157 h 704"/>
                <a:gd name="T28" fmla="*/ 36641 w 149"/>
                <a:gd name="T29" fmla="*/ 367405 h 704"/>
                <a:gd name="T30" fmla="*/ 31029 w 149"/>
                <a:gd name="T31" fmla="*/ 415692 h 704"/>
                <a:gd name="T32" fmla="*/ 22609 w 149"/>
                <a:gd name="T33" fmla="*/ 469360 h 704"/>
                <a:gd name="T34" fmla="*/ 13156 w 149"/>
                <a:gd name="T35" fmla="*/ 529977 h 704"/>
                <a:gd name="T36" fmla="*/ 7013 w 149"/>
                <a:gd name="T37" fmla="*/ 586258 h 704"/>
                <a:gd name="T38" fmla="*/ 3339 w 149"/>
                <a:gd name="T39" fmla="*/ 638312 h 704"/>
                <a:gd name="T40" fmla="*/ 2039 w 149"/>
                <a:gd name="T41" fmla="*/ 688213 h 704"/>
                <a:gd name="T42" fmla="*/ 2039 w 149"/>
                <a:gd name="T43" fmla="*/ 735846 h 704"/>
                <a:gd name="T44" fmla="*/ 2659 w 149"/>
                <a:gd name="T45" fmla="*/ 779363 h 704"/>
                <a:gd name="T46" fmla="*/ 4078 w 149"/>
                <a:gd name="T47" fmla="*/ 818431 h 704"/>
                <a:gd name="T48" fmla="*/ 4732 w 149"/>
                <a:gd name="T49" fmla="*/ 856054 h 704"/>
                <a:gd name="T50" fmla="*/ 13795 w 149"/>
                <a:gd name="T51" fmla="*/ 836661 h 704"/>
                <a:gd name="T52" fmla="*/ 13156 w 149"/>
                <a:gd name="T53" fmla="*/ 826968 h 704"/>
                <a:gd name="T54" fmla="*/ 12146 w 149"/>
                <a:gd name="T55" fmla="*/ 798727 h 704"/>
                <a:gd name="T56" fmla="*/ 11083 w 149"/>
                <a:gd name="T57" fmla="*/ 756350 h 704"/>
                <a:gd name="T58" fmla="*/ 11764 w 149"/>
                <a:gd name="T59" fmla="*/ 699376 h 704"/>
                <a:gd name="T60" fmla="*/ 13795 w 149"/>
                <a:gd name="T61" fmla="*/ 631268 h 704"/>
                <a:gd name="T62" fmla="*/ 19563 w 149"/>
                <a:gd name="T63" fmla="*/ 553438 h 704"/>
                <a:gd name="T64" fmla="*/ 28990 w 149"/>
                <a:gd name="T65" fmla="*/ 469360 h 704"/>
                <a:gd name="T66" fmla="*/ 43417 w 149"/>
                <a:gd name="T67" fmla="*/ 380728 h 704"/>
                <a:gd name="T68" fmla="*/ 48115 w 149"/>
                <a:gd name="T69" fmla="*/ 339505 h 704"/>
                <a:gd name="T70" fmla="*/ 50188 w 149"/>
                <a:gd name="T71" fmla="*/ 285837 h 704"/>
                <a:gd name="T72" fmla="*/ 48497 w 149"/>
                <a:gd name="T73" fmla="*/ 223633 h 704"/>
                <a:gd name="T74" fmla="*/ 44182 w 149"/>
                <a:gd name="T75" fmla="*/ 163019 h 704"/>
                <a:gd name="T76" fmla="*/ 36641 w 149"/>
                <a:gd name="T77" fmla="*/ 103428 h 704"/>
                <a:gd name="T78" fmla="*/ 27307 w 149"/>
                <a:gd name="T79" fmla="*/ 53560 h 704"/>
                <a:gd name="T80" fmla="*/ 14810 w 149"/>
                <a:gd name="T81" fmla="*/ 17090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91" name="Rectangle 47"/>
          <p:cNvSpPr>
            <a:spLocks noGrp="1" noChangeArrowheads="1"/>
          </p:cNvSpPr>
          <p:nvPr>
            <p:ph type="ctrTitle"/>
          </p:nvPr>
        </p:nvSpPr>
        <p:spPr>
          <a:xfrm>
            <a:off x="2455863" y="596900"/>
            <a:ext cx="6192837" cy="35814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4300" b="0"/>
            </a:lvl1pPr>
          </a:lstStyle>
          <a:p>
            <a:pPr lvl="0"/>
            <a:r>
              <a:rPr lang="zh-CN" altLang="en-US" noProof="0" smtClean="0"/>
              <a:t>单击此处编辑母版标题样式</a:t>
            </a:r>
          </a:p>
        </p:txBody>
      </p:sp>
      <p:sp>
        <p:nvSpPr>
          <p:cNvPr id="6192" name="Rectangle 48"/>
          <p:cNvSpPr>
            <a:spLocks noGrp="1" noChangeArrowheads="1"/>
          </p:cNvSpPr>
          <p:nvPr>
            <p:ph type="subTitle" idx="1"/>
          </p:nvPr>
        </p:nvSpPr>
        <p:spPr>
          <a:xfrm>
            <a:off x="2489200" y="4279900"/>
            <a:ext cx="6146800" cy="1485900"/>
          </a:xfrm>
        </p:spPr>
        <p:txBody>
          <a:bodyPr/>
          <a:lstStyle>
            <a:lvl1pPr marL="0" indent="0" algn="ctr">
              <a:buFontTx/>
              <a:buNone/>
              <a:defRPr b="0">
                <a:effectLst>
                  <a:outerShdw blurRad="38100" dist="38100" dir="2700000" algn="tl">
                    <a:srgbClr val="C0C0C0"/>
                  </a:outerShdw>
                </a:effectLst>
              </a:defRPr>
            </a:lvl1pPr>
          </a:lstStyle>
          <a:p>
            <a:pPr lvl="0"/>
            <a:r>
              <a:rPr lang="zh-CN" altLang="en-US" noProof="0" smtClean="0"/>
              <a:t>单击此处编辑母版副标题样式</a:t>
            </a:r>
          </a:p>
        </p:txBody>
      </p:sp>
      <p:sp>
        <p:nvSpPr>
          <p:cNvPr id="46" name="Rectangle 44"/>
          <p:cNvSpPr>
            <a:spLocks noGrp="1" noChangeArrowheads="1"/>
          </p:cNvSpPr>
          <p:nvPr>
            <p:ph type="dt" sz="half" idx="10"/>
          </p:nvPr>
        </p:nvSpPr>
        <p:spPr>
          <a:xfrm>
            <a:off x="457200" y="6248400"/>
            <a:ext cx="2133600" cy="457200"/>
          </a:xfrm>
        </p:spPr>
        <p:txBody>
          <a:bodyPr/>
          <a:lstStyle>
            <a:lvl1pPr>
              <a:defRPr sz="1400">
                <a:latin typeface="+mn-lt"/>
                <a:ea typeface="宋体" pitchFamily="2" charset="-122"/>
              </a:defRPr>
            </a:lvl1pPr>
          </a:lstStyle>
          <a:p>
            <a:pPr>
              <a:defRPr/>
            </a:pPr>
            <a:fld id="{30D813A5-7F79-42FB-993A-DE6BD30BD467}" type="datetime1">
              <a:rPr lang="zh-CN" altLang="en-US" smtClean="0"/>
              <a:t>2021/10/31</a:t>
            </a:fld>
            <a:endParaRPr lang="en-US" altLang="zh-CN"/>
          </a:p>
        </p:txBody>
      </p:sp>
      <p:sp>
        <p:nvSpPr>
          <p:cNvPr id="47" name="Rectangle 45"/>
          <p:cNvSpPr>
            <a:spLocks noGrp="1" noChangeArrowheads="1"/>
          </p:cNvSpPr>
          <p:nvPr>
            <p:ph type="ftr" sz="quarter" idx="11"/>
          </p:nvPr>
        </p:nvSpPr>
        <p:spPr>
          <a:xfrm>
            <a:off x="3124200" y="6248400"/>
            <a:ext cx="2895600" cy="457200"/>
          </a:xfrm>
        </p:spPr>
        <p:txBody>
          <a:bodyPr/>
          <a:lstStyle>
            <a:lvl1pPr>
              <a:defRPr sz="1400">
                <a:latin typeface="+mn-lt"/>
              </a:defRPr>
            </a:lvl1pPr>
          </a:lstStyle>
          <a:p>
            <a:pPr>
              <a:defRPr/>
            </a:pPr>
            <a:endParaRPr lang="en-US" altLang="zh-CN"/>
          </a:p>
        </p:txBody>
      </p:sp>
      <p:sp>
        <p:nvSpPr>
          <p:cNvPr id="48" name="Rectangle 46"/>
          <p:cNvSpPr>
            <a:spLocks noGrp="1" noChangeArrowheads="1"/>
          </p:cNvSpPr>
          <p:nvPr>
            <p:ph type="sldNum" sz="quarter" idx="12"/>
          </p:nvPr>
        </p:nvSpPr>
        <p:spPr bwMode="auto">
          <a:xfrm>
            <a:off x="6553200" y="6243638"/>
            <a:ext cx="21336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gn="r" eaLnBrk="1" hangingPunct="1">
              <a:lnSpc>
                <a:spcPct val="100000"/>
              </a:lnSpc>
              <a:spcBef>
                <a:spcPct val="0"/>
              </a:spcBef>
              <a:buFontTx/>
              <a:buNone/>
              <a:defRPr sz="1400" b="0">
                <a:solidFill>
                  <a:schemeClr val="tx1"/>
                </a:solidFill>
                <a:latin typeface="Verdana" panose="020B0604030504040204" pitchFamily="34" charset="0"/>
                <a:ea typeface="宋体" panose="02010600030101010101" pitchFamily="2" charset="-122"/>
              </a:defRPr>
            </a:lvl1pPr>
          </a:lstStyle>
          <a:p>
            <a:pPr>
              <a:defRPr/>
            </a:pPr>
            <a:r>
              <a:rPr lang="en-US" altLang="zh-CN" dirty="0" smtClean="0"/>
              <a:t>Lecture 4- </a:t>
            </a:r>
            <a:fld id="{956CDBDB-24EF-420A-8330-F65E00949292}" type="slidenum">
              <a:rPr lang="en-US" altLang="zh-CN" smtClean="0"/>
              <a:pPr>
                <a:defRPr/>
              </a:pPr>
              <a:t>‹#›</a:t>
            </a:fld>
            <a:endParaRPr lang="en-US" altLang="zh-CN" dirty="0"/>
          </a:p>
        </p:txBody>
      </p:sp>
    </p:spTree>
    <p:extLst>
      <p:ext uri="{BB962C8B-B14F-4D97-AF65-F5344CB8AC3E}">
        <p14:creationId xmlns:p14="http://schemas.microsoft.com/office/powerpoint/2010/main" val="17593747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Footer Placeholder 4"/>
          <p:cNvSpPr txBox="1">
            <a:spLocks/>
          </p:cNvSpPr>
          <p:nvPr userDrawn="1"/>
        </p:nvSpPr>
        <p:spPr bwMode="auto">
          <a:xfrm>
            <a:off x="3124200"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smtClean="0"/>
              <a:t>余腊生   版权所有，违者必究</a:t>
            </a:r>
            <a:endParaRPr lang="zh-CN" altLang="en-US" sz="1400" dirty="0" smtClean="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p:txBody>
          <a:bodyPr/>
          <a:lstStyle>
            <a:lvl1pPr>
              <a:defRPr/>
            </a:lvl1pPr>
          </a:lstStyle>
          <a:p>
            <a:pPr>
              <a:defRPr/>
            </a:pPr>
            <a:fld id="{272C080A-4E54-46AD-B803-D3742BEDD0BD}" type="datetime1">
              <a:rPr lang="zh-CN" altLang="en-US" smtClean="0"/>
              <a:t>2021/10/31</a:t>
            </a:fld>
            <a:endParaRPr lang="en-US" altLang="zh-CN"/>
          </a:p>
        </p:txBody>
      </p:sp>
      <p:sp>
        <p:nvSpPr>
          <p:cNvPr id="7" name="Rectangle 46"/>
          <p:cNvSpPr>
            <a:spLocks noGrp="1" noChangeArrowheads="1"/>
          </p:cNvSpPr>
          <p:nvPr>
            <p:ph type="sldNum" sz="quarter" idx="12"/>
          </p:nvPr>
        </p:nvSpPr>
        <p:spPr bwMode="auto">
          <a:xfrm>
            <a:off x="6570579" y="6453188"/>
            <a:ext cx="21336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gn="r" eaLnBrk="1" hangingPunct="1">
              <a:lnSpc>
                <a:spcPct val="100000"/>
              </a:lnSpc>
              <a:spcBef>
                <a:spcPct val="0"/>
              </a:spcBef>
              <a:buFontTx/>
              <a:buNone/>
              <a:defRPr sz="1400" b="0">
                <a:solidFill>
                  <a:schemeClr val="tx1"/>
                </a:solidFill>
                <a:latin typeface="Verdana" panose="020B0604030504040204" pitchFamily="34" charset="0"/>
                <a:ea typeface="宋体" panose="02010600030101010101" pitchFamily="2" charset="-122"/>
              </a:defRPr>
            </a:lvl1pPr>
          </a:lstStyle>
          <a:p>
            <a:pPr>
              <a:defRPr/>
            </a:pPr>
            <a:r>
              <a:rPr lang="en-US" altLang="zh-CN" dirty="0" smtClean="0"/>
              <a:t>Lecture 4- </a:t>
            </a:r>
            <a:fld id="{956CDBDB-24EF-420A-8330-F65E00949292}" type="slidenum">
              <a:rPr lang="en-US" altLang="zh-CN" smtClean="0"/>
              <a:pPr>
                <a:defRPr/>
              </a:pPr>
              <a:t>‹#›</a:t>
            </a:fld>
            <a:endParaRPr lang="en-US" altLang="zh-CN" dirty="0"/>
          </a:p>
        </p:txBody>
      </p:sp>
    </p:spTree>
    <p:extLst>
      <p:ext uri="{BB962C8B-B14F-4D97-AF65-F5344CB8AC3E}">
        <p14:creationId xmlns:p14="http://schemas.microsoft.com/office/powerpoint/2010/main" val="283174272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Footer Placeholder 4"/>
          <p:cNvSpPr txBox="1">
            <a:spLocks/>
          </p:cNvSpPr>
          <p:nvPr userDrawn="1"/>
        </p:nvSpPr>
        <p:spPr bwMode="auto">
          <a:xfrm>
            <a:off x="3124200"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smtClean="0"/>
              <a:t>余腊生   版权所有，违者必究</a:t>
            </a:r>
            <a:endParaRPr lang="zh-CN" altLang="en-US" sz="1400" dirty="0" smtClean="0"/>
          </a:p>
        </p:txBody>
      </p:sp>
      <p:sp>
        <p:nvSpPr>
          <p:cNvPr id="2" name="竖排标题 1"/>
          <p:cNvSpPr>
            <a:spLocks noGrp="1"/>
          </p:cNvSpPr>
          <p:nvPr>
            <p:ph type="title" orient="vert"/>
          </p:nvPr>
        </p:nvSpPr>
        <p:spPr>
          <a:xfrm>
            <a:off x="6626225" y="476250"/>
            <a:ext cx="2060575" cy="59055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476250"/>
            <a:ext cx="6030912" cy="59055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68313" y="6453188"/>
            <a:ext cx="2735262" cy="404812"/>
          </a:xfrm>
        </p:spPr>
        <p:txBody>
          <a:bodyPr/>
          <a:lstStyle>
            <a:lvl1pPr>
              <a:defRPr/>
            </a:lvl1pPr>
          </a:lstStyle>
          <a:p>
            <a:pPr>
              <a:defRPr/>
            </a:pPr>
            <a:fld id="{EAD2946E-54F2-4DB4-8912-53D9DFC8E72A}" type="datetime1">
              <a:rPr lang="zh-CN" altLang="en-US" smtClean="0"/>
              <a:t>2021/10/31</a:t>
            </a:fld>
            <a:endParaRPr lang="en-US" altLang="zh-CN" dirty="0"/>
          </a:p>
        </p:txBody>
      </p:sp>
      <p:sp>
        <p:nvSpPr>
          <p:cNvPr id="7" name="Rectangle 46"/>
          <p:cNvSpPr>
            <a:spLocks noGrp="1" noChangeArrowheads="1"/>
          </p:cNvSpPr>
          <p:nvPr>
            <p:ph type="sldNum" sz="quarter" idx="12"/>
          </p:nvPr>
        </p:nvSpPr>
        <p:spPr bwMode="auto">
          <a:xfrm>
            <a:off x="6566752" y="6477000"/>
            <a:ext cx="21336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gn="r" eaLnBrk="1" hangingPunct="1">
              <a:lnSpc>
                <a:spcPct val="100000"/>
              </a:lnSpc>
              <a:spcBef>
                <a:spcPct val="0"/>
              </a:spcBef>
              <a:buFontTx/>
              <a:buNone/>
              <a:defRPr sz="1400" b="0">
                <a:solidFill>
                  <a:schemeClr val="tx1"/>
                </a:solidFill>
                <a:latin typeface="Verdana" panose="020B0604030504040204" pitchFamily="34" charset="0"/>
                <a:ea typeface="宋体" panose="02010600030101010101" pitchFamily="2" charset="-122"/>
              </a:defRPr>
            </a:lvl1pPr>
          </a:lstStyle>
          <a:p>
            <a:pPr>
              <a:defRPr/>
            </a:pPr>
            <a:r>
              <a:rPr lang="en-US" altLang="zh-CN" dirty="0" smtClean="0"/>
              <a:t>Lecture 4- </a:t>
            </a:r>
            <a:fld id="{956CDBDB-24EF-420A-8330-F65E00949292}" type="slidenum">
              <a:rPr lang="en-US" altLang="zh-CN" smtClean="0"/>
              <a:pPr>
                <a:defRPr/>
              </a:pPr>
              <a:t>‹#›</a:t>
            </a:fld>
            <a:endParaRPr lang="en-US" altLang="zh-CN" dirty="0"/>
          </a:p>
        </p:txBody>
      </p:sp>
    </p:spTree>
    <p:extLst>
      <p:ext uri="{BB962C8B-B14F-4D97-AF65-F5344CB8AC3E}">
        <p14:creationId xmlns:p14="http://schemas.microsoft.com/office/powerpoint/2010/main" val="228821150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5" name="Footer Placeholder 4"/>
          <p:cNvSpPr txBox="1">
            <a:spLocks/>
          </p:cNvSpPr>
          <p:nvPr userDrawn="1"/>
        </p:nvSpPr>
        <p:spPr bwMode="auto">
          <a:xfrm>
            <a:off x="3124200"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smtClean="0"/>
              <a:t>余腊生   版权所有，违者必究</a:t>
            </a:r>
            <a:endParaRPr lang="zh-CN" altLang="en-US" sz="1400" dirty="0" smtClean="0"/>
          </a:p>
        </p:txBody>
      </p:sp>
      <p:sp>
        <p:nvSpPr>
          <p:cNvPr id="2" name="标题 1"/>
          <p:cNvSpPr>
            <a:spLocks noGrp="1"/>
          </p:cNvSpPr>
          <p:nvPr>
            <p:ph type="title"/>
          </p:nvPr>
        </p:nvSpPr>
        <p:spPr>
          <a:xfrm>
            <a:off x="442913" y="476250"/>
            <a:ext cx="8243887" cy="5762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35075"/>
            <a:ext cx="4038600" cy="5146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35075"/>
            <a:ext cx="4038600" cy="5146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68313" y="6453188"/>
            <a:ext cx="2808287" cy="404812"/>
          </a:xfrm>
        </p:spPr>
        <p:txBody>
          <a:bodyPr/>
          <a:lstStyle>
            <a:lvl1pPr>
              <a:defRPr/>
            </a:lvl1pPr>
          </a:lstStyle>
          <a:p>
            <a:pPr>
              <a:defRPr/>
            </a:pPr>
            <a:fld id="{96CAAB8B-DEDC-40F4-9256-B6B365B6DA42}" type="datetime1">
              <a:rPr lang="zh-CN" altLang="en-US" smtClean="0"/>
              <a:t>2021/10/31</a:t>
            </a:fld>
            <a:endParaRPr lang="en-US" altLang="zh-CN"/>
          </a:p>
        </p:txBody>
      </p:sp>
      <p:sp>
        <p:nvSpPr>
          <p:cNvPr id="7" name="Rectangle 48"/>
          <p:cNvSpPr>
            <a:spLocks noGrp="1" noChangeArrowheads="1"/>
          </p:cNvSpPr>
          <p:nvPr>
            <p:ph type="ftr" sz="quarter" idx="11"/>
          </p:nvPr>
        </p:nvSpPr>
        <p:spPr/>
        <p:txBody>
          <a:bodyPr/>
          <a:lstStyle>
            <a:lvl1pPr>
              <a:defRPr/>
            </a:lvl1pPr>
          </a:lstStyle>
          <a:p>
            <a:pPr>
              <a:defRPr/>
            </a:pPr>
            <a:endParaRPr lang="en-US" altLang="zh-CN"/>
          </a:p>
        </p:txBody>
      </p:sp>
      <p:sp>
        <p:nvSpPr>
          <p:cNvPr id="8" name="Rectangle 46"/>
          <p:cNvSpPr>
            <a:spLocks noGrp="1" noChangeArrowheads="1"/>
          </p:cNvSpPr>
          <p:nvPr>
            <p:ph type="sldNum" sz="quarter" idx="12"/>
          </p:nvPr>
        </p:nvSpPr>
        <p:spPr bwMode="auto">
          <a:xfrm>
            <a:off x="6566752" y="6477000"/>
            <a:ext cx="21336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gn="r" eaLnBrk="1" hangingPunct="1">
              <a:lnSpc>
                <a:spcPct val="100000"/>
              </a:lnSpc>
              <a:spcBef>
                <a:spcPct val="0"/>
              </a:spcBef>
              <a:buFontTx/>
              <a:buNone/>
              <a:defRPr sz="1400" b="0">
                <a:solidFill>
                  <a:schemeClr val="tx1"/>
                </a:solidFill>
                <a:latin typeface="Verdana" panose="020B0604030504040204" pitchFamily="34" charset="0"/>
                <a:ea typeface="宋体" panose="02010600030101010101" pitchFamily="2" charset="-122"/>
              </a:defRPr>
            </a:lvl1pPr>
          </a:lstStyle>
          <a:p>
            <a:pPr>
              <a:defRPr/>
            </a:pPr>
            <a:r>
              <a:rPr lang="en-US" altLang="zh-CN" dirty="0" smtClean="0"/>
              <a:t>Lecture 4- </a:t>
            </a:r>
            <a:fld id="{956CDBDB-24EF-420A-8330-F65E00949292}" type="slidenum">
              <a:rPr lang="en-US" altLang="zh-CN" smtClean="0"/>
              <a:pPr>
                <a:defRPr/>
              </a:pPr>
              <a:t>‹#›</a:t>
            </a:fld>
            <a:endParaRPr lang="en-US" altLang="zh-CN" dirty="0"/>
          </a:p>
        </p:txBody>
      </p:sp>
    </p:spTree>
    <p:extLst>
      <p:ext uri="{BB962C8B-B14F-4D97-AF65-F5344CB8AC3E}">
        <p14:creationId xmlns:p14="http://schemas.microsoft.com/office/powerpoint/2010/main" val="190778222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5" name="Footer Placeholder 4"/>
          <p:cNvSpPr txBox="1">
            <a:spLocks/>
          </p:cNvSpPr>
          <p:nvPr userDrawn="1"/>
        </p:nvSpPr>
        <p:spPr bwMode="auto">
          <a:xfrm>
            <a:off x="3348038"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dirty="0" smtClean="0"/>
              <a:t>余腊生   版权所有，违者必究</a:t>
            </a:r>
          </a:p>
        </p:txBody>
      </p:sp>
      <p:sp>
        <p:nvSpPr>
          <p:cNvPr id="7" name="Rectangle 47"/>
          <p:cNvSpPr>
            <a:spLocks noGrp="1" noChangeArrowheads="1"/>
          </p:cNvSpPr>
          <p:nvPr>
            <p:ph type="dt" sz="half" idx="10"/>
          </p:nvPr>
        </p:nvSpPr>
        <p:spPr>
          <a:xfrm>
            <a:off x="468313" y="6453188"/>
            <a:ext cx="2808287" cy="404812"/>
          </a:xfrm>
        </p:spPr>
        <p:txBody>
          <a:bodyPr/>
          <a:lstStyle>
            <a:lvl1pPr>
              <a:defRPr/>
            </a:lvl1pPr>
          </a:lstStyle>
          <a:p>
            <a:pPr>
              <a:defRPr/>
            </a:pPr>
            <a:fld id="{E1E8F68D-5A4F-496F-B1C8-3E97B6FD302F}" type="datetime1">
              <a:rPr lang="zh-CN" altLang="en-US" smtClean="0"/>
              <a:t>2021/10/31</a:t>
            </a:fld>
            <a:endParaRPr lang="en-US" altLang="zh-CN" dirty="0"/>
          </a:p>
        </p:txBody>
      </p:sp>
    </p:spTree>
    <p:extLst>
      <p:ext uri="{BB962C8B-B14F-4D97-AF65-F5344CB8AC3E}">
        <p14:creationId xmlns:p14="http://schemas.microsoft.com/office/powerpoint/2010/main" val="17217000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4" name="标题 1"/>
          <p:cNvSpPr>
            <a:spLocks noGrp="1"/>
          </p:cNvSpPr>
          <p:nvPr>
            <p:ph type="title"/>
          </p:nvPr>
        </p:nvSpPr>
        <p:spPr>
          <a:xfrm>
            <a:off x="457200" y="903858"/>
            <a:ext cx="8229600" cy="580926"/>
          </a:xfrm>
          <a:prstGeom prst="rect">
            <a:avLst/>
          </a:prstGeom>
        </p:spPr>
        <p:txBody>
          <a:bodyPr/>
          <a:lstStyle>
            <a:lvl1pPr>
              <a:defRPr sz="36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5" name="内容占位符 2"/>
          <p:cNvSpPr>
            <a:spLocks noGrp="1"/>
          </p:cNvSpPr>
          <p:nvPr>
            <p:ph idx="1"/>
          </p:nvPr>
        </p:nvSpPr>
        <p:spPr>
          <a:xfrm>
            <a:off x="457200" y="1628800"/>
            <a:ext cx="8229600" cy="4780533"/>
          </a:xfrm>
          <a:prstGeom prst="rect">
            <a:avLst/>
          </a:prstGeom>
        </p:spPr>
        <p:txBody>
          <a:bodyPr/>
          <a:lstStyle>
            <a:lvl1pPr algn="l">
              <a:buFont typeface="Wingdings" pitchFamily="2" charset="2"/>
              <a:buChar char="Ø"/>
              <a:defRPr sz="2800">
                <a:latin typeface="微软雅黑" pitchFamily="34" charset="-122"/>
                <a:ea typeface="微软雅黑" pitchFamily="34" charset="-122"/>
              </a:defRPr>
            </a:lvl1pPr>
            <a:lvl2pPr algn="l">
              <a:lnSpc>
                <a:spcPct val="150000"/>
              </a:lnSpc>
              <a:spcBef>
                <a:spcPts val="50"/>
              </a:spcBef>
              <a:buFont typeface="Wingdings" pitchFamily="2" charset="2"/>
              <a:buChar char="ü"/>
              <a:defRPr sz="2400">
                <a:latin typeface="微软雅黑" pitchFamily="34" charset="-122"/>
                <a:ea typeface="微软雅黑" pitchFamily="34" charset="-122"/>
              </a:defRPr>
            </a:lvl2pPr>
            <a:lvl3pPr algn="l">
              <a:defRPr sz="2000">
                <a:latin typeface="微软雅黑" pitchFamily="34" charset="-122"/>
                <a:ea typeface="微软雅黑" pitchFamily="34" charset="-122"/>
              </a:defRPr>
            </a:lvl3pPr>
            <a:lvl4pPr algn="l">
              <a:defRPr sz="1800">
                <a:latin typeface="微软雅黑" pitchFamily="34" charset="-122"/>
                <a:ea typeface="微软雅黑" pitchFamily="34" charset="-122"/>
              </a:defRPr>
            </a:lvl4pPr>
            <a:lvl5pPr algn="l">
              <a:defRPr sz="16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Slide Number Placeholder 5"/>
          <p:cNvSpPr>
            <a:spLocks noGrp="1"/>
          </p:cNvSpPr>
          <p:nvPr>
            <p:ph type="sldNum" sz="quarter" idx="12"/>
          </p:nvPr>
        </p:nvSpPr>
        <p:spPr>
          <a:xfrm>
            <a:off x="6759811" y="6466432"/>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7" name="Footer Placeholder 4"/>
          <p:cNvSpPr txBox="1">
            <a:spLocks/>
          </p:cNvSpPr>
          <p:nvPr userDrawn="1"/>
        </p:nvSpPr>
        <p:spPr bwMode="auto">
          <a:xfrm>
            <a:off x="3348038"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dirty="0" smtClean="0"/>
              <a:t>余腊生   版权所有，违者必究</a:t>
            </a:r>
          </a:p>
        </p:txBody>
      </p:sp>
      <p:sp>
        <p:nvSpPr>
          <p:cNvPr id="8" name="Rectangle 47"/>
          <p:cNvSpPr>
            <a:spLocks noGrp="1" noChangeArrowheads="1"/>
          </p:cNvSpPr>
          <p:nvPr>
            <p:ph type="dt" sz="half" idx="10"/>
          </p:nvPr>
        </p:nvSpPr>
        <p:spPr>
          <a:xfrm>
            <a:off x="468313" y="6453188"/>
            <a:ext cx="2808287" cy="404812"/>
          </a:xfrm>
        </p:spPr>
        <p:txBody>
          <a:bodyPr/>
          <a:lstStyle>
            <a:lvl1pPr>
              <a:defRPr/>
            </a:lvl1pPr>
          </a:lstStyle>
          <a:p>
            <a:pPr>
              <a:defRPr/>
            </a:pPr>
            <a:fld id="{94650DD7-235A-41C7-BF9E-DA2DDF0C42C6}" type="datetime1">
              <a:rPr lang="zh-CN" altLang="en-US" smtClean="0"/>
              <a:t>2021/10/31</a:t>
            </a:fld>
            <a:endParaRPr lang="en-US" altLang="zh-CN" dirty="0"/>
          </a:p>
        </p:txBody>
      </p:sp>
    </p:spTree>
    <p:extLst>
      <p:ext uri="{BB962C8B-B14F-4D97-AF65-F5344CB8AC3E}">
        <p14:creationId xmlns:p14="http://schemas.microsoft.com/office/powerpoint/2010/main" val="551888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Slide Number Placeholder 5"/>
          <p:cNvSpPr>
            <a:spLocks noGrp="1"/>
          </p:cNvSpPr>
          <p:nvPr>
            <p:ph type="sldNum" sz="quarter" idx="12"/>
          </p:nvPr>
        </p:nvSpPr>
        <p:spPr>
          <a:xfrm>
            <a:off x="6759811" y="6466432"/>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9" name="Footer Placeholder 4"/>
          <p:cNvSpPr txBox="1">
            <a:spLocks/>
          </p:cNvSpPr>
          <p:nvPr userDrawn="1"/>
        </p:nvSpPr>
        <p:spPr bwMode="auto">
          <a:xfrm>
            <a:off x="3348038"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dirty="0" smtClean="0"/>
              <a:t>余腊生   版权所有，违者必究</a:t>
            </a:r>
          </a:p>
        </p:txBody>
      </p:sp>
      <p:sp>
        <p:nvSpPr>
          <p:cNvPr id="10" name="Rectangle 47"/>
          <p:cNvSpPr>
            <a:spLocks noGrp="1" noChangeArrowheads="1"/>
          </p:cNvSpPr>
          <p:nvPr>
            <p:ph type="dt" sz="half" idx="10"/>
          </p:nvPr>
        </p:nvSpPr>
        <p:spPr>
          <a:xfrm>
            <a:off x="468313" y="6453188"/>
            <a:ext cx="2808287" cy="404812"/>
          </a:xfrm>
        </p:spPr>
        <p:txBody>
          <a:bodyPr/>
          <a:lstStyle>
            <a:lvl1pPr>
              <a:defRPr/>
            </a:lvl1pPr>
          </a:lstStyle>
          <a:p>
            <a:pPr>
              <a:defRPr/>
            </a:pPr>
            <a:fld id="{9991007F-47C9-4758-8CA7-8541F4D2B443}" type="datetime1">
              <a:rPr lang="zh-CN" altLang="en-US" smtClean="0"/>
              <a:t>2021/10/31</a:t>
            </a:fld>
            <a:endParaRPr lang="en-US" altLang="zh-CN" dirty="0"/>
          </a:p>
        </p:txBody>
      </p:sp>
    </p:spTree>
    <p:extLst>
      <p:ext uri="{BB962C8B-B14F-4D97-AF65-F5344CB8AC3E}">
        <p14:creationId xmlns:p14="http://schemas.microsoft.com/office/powerpoint/2010/main" val="4008150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5"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7" name="Rectangle 47"/>
          <p:cNvSpPr>
            <a:spLocks noGrp="1" noChangeArrowheads="1"/>
          </p:cNvSpPr>
          <p:nvPr>
            <p:ph type="dt" sz="half" idx="13"/>
          </p:nvPr>
        </p:nvSpPr>
        <p:spPr>
          <a:xfrm>
            <a:off x="468313" y="6381328"/>
            <a:ext cx="2808287" cy="404812"/>
          </a:xfrm>
        </p:spPr>
        <p:txBody>
          <a:bodyPr/>
          <a:lstStyle>
            <a:lvl1pPr>
              <a:defRPr/>
            </a:lvl1pPr>
          </a:lstStyle>
          <a:p>
            <a:pPr>
              <a:defRPr/>
            </a:pPr>
            <a:fld id="{4BAF61EE-6468-4CB8-90C5-AE8FDDCF7433}" type="datetime1">
              <a:rPr lang="zh-CN" altLang="en-US" smtClean="0"/>
              <a:t>2021/10/31</a:t>
            </a:fld>
            <a:endParaRPr lang="en-US" altLang="zh-CN" dirty="0"/>
          </a:p>
        </p:txBody>
      </p:sp>
    </p:spTree>
    <p:extLst>
      <p:ext uri="{BB962C8B-B14F-4D97-AF65-F5344CB8AC3E}">
        <p14:creationId xmlns:p14="http://schemas.microsoft.com/office/powerpoint/2010/main" val="334500779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标题 3"/>
          <p:cNvSpPr>
            <a:spLocks noGrp="1"/>
          </p:cNvSpPr>
          <p:nvPr>
            <p:ph type="title"/>
          </p:nvPr>
        </p:nvSpPr>
        <p:spPr/>
        <p:txBody>
          <a:bodyPr/>
          <a:lstStyle/>
          <a:p>
            <a:r>
              <a:rPr lang="zh-CN" altLang="en-US" smtClean="0"/>
              <a:t>单击此处编辑母版标题样式</a:t>
            </a:r>
            <a:endParaRPr lang="zh-CN" altLang="en-US"/>
          </a:p>
        </p:txBody>
      </p:sp>
      <p:sp>
        <p:nvSpPr>
          <p:cNvPr id="5" name="Footer Placeholder 4"/>
          <p:cNvSpPr>
            <a:spLocks noGrp="1"/>
          </p:cNvSpPr>
          <p:nvPr>
            <p:ph type="ftr" sz="quarter" idx="10"/>
          </p:nvPr>
        </p:nvSpPr>
        <p:spPr>
          <a:xfrm>
            <a:off x="3124200" y="6411913"/>
            <a:ext cx="2895600" cy="457200"/>
          </a:xfrm>
          <a:prstGeom prst="rect">
            <a:avLst/>
          </a:prstGeom>
        </p:spPr>
        <p:txBody>
          <a:bodyPr/>
          <a:lstStyle>
            <a:lvl1pPr>
              <a:spcBef>
                <a:spcPct val="0"/>
              </a:spcBef>
              <a:buFontTx/>
              <a:buNone/>
              <a:defRPr kumimoji="1" sz="14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defRPr/>
            </a:pPr>
            <a:endParaRPr lang="zh-CN" altLang="en-US"/>
          </a:p>
        </p:txBody>
      </p:sp>
      <p:sp>
        <p:nvSpPr>
          <p:cNvPr id="6"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7" name="Rectangle 47"/>
          <p:cNvSpPr>
            <a:spLocks noGrp="1" noChangeArrowheads="1"/>
          </p:cNvSpPr>
          <p:nvPr>
            <p:ph type="dt" sz="half" idx="13"/>
          </p:nvPr>
        </p:nvSpPr>
        <p:spPr>
          <a:xfrm>
            <a:off x="468313" y="6381328"/>
            <a:ext cx="2808287" cy="404812"/>
          </a:xfrm>
        </p:spPr>
        <p:txBody>
          <a:bodyPr/>
          <a:lstStyle>
            <a:lvl1pPr>
              <a:defRPr/>
            </a:lvl1pPr>
          </a:lstStyle>
          <a:p>
            <a:pPr>
              <a:defRPr/>
            </a:pPr>
            <a:fld id="{AB7AB29E-FD62-49C0-9AEC-A29B012D55F0}" type="datetime1">
              <a:rPr lang="zh-CN" altLang="en-US" smtClean="0"/>
              <a:t>2021/10/31</a:t>
            </a:fld>
            <a:endParaRPr lang="en-US" altLang="zh-CN" dirty="0"/>
          </a:p>
        </p:txBody>
      </p:sp>
    </p:spTree>
    <p:extLst>
      <p:ext uri="{BB962C8B-B14F-4D97-AF65-F5344CB8AC3E}">
        <p14:creationId xmlns:p14="http://schemas.microsoft.com/office/powerpoint/2010/main" val="324785490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Footer Placeholder 4"/>
          <p:cNvSpPr>
            <a:spLocks noGrp="1"/>
          </p:cNvSpPr>
          <p:nvPr>
            <p:ph type="ftr" sz="quarter" idx="10"/>
          </p:nvPr>
        </p:nvSpPr>
        <p:spPr>
          <a:xfrm>
            <a:off x="3124200" y="6477000"/>
            <a:ext cx="2895600" cy="457200"/>
          </a:xfrm>
          <a:prstGeom prst="rect">
            <a:avLst/>
          </a:prstGeom>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6" name="Rectangle 47"/>
          <p:cNvSpPr>
            <a:spLocks noGrp="1" noChangeArrowheads="1"/>
          </p:cNvSpPr>
          <p:nvPr>
            <p:ph type="dt" sz="half" idx="13"/>
          </p:nvPr>
        </p:nvSpPr>
        <p:spPr>
          <a:xfrm>
            <a:off x="468313" y="6381328"/>
            <a:ext cx="2808287" cy="404812"/>
          </a:xfrm>
        </p:spPr>
        <p:txBody>
          <a:bodyPr/>
          <a:lstStyle>
            <a:lvl1pPr>
              <a:defRPr/>
            </a:lvl1pPr>
          </a:lstStyle>
          <a:p>
            <a:pPr>
              <a:defRPr/>
            </a:pPr>
            <a:fld id="{8DB7189A-DD03-4092-9B89-57093CC58D7A}" type="datetime1">
              <a:rPr lang="zh-CN" altLang="en-US" smtClean="0"/>
              <a:t>2021/10/31</a:t>
            </a:fld>
            <a:endParaRPr lang="en-US" altLang="zh-CN" dirty="0"/>
          </a:p>
        </p:txBody>
      </p:sp>
    </p:spTree>
    <p:extLst>
      <p:ext uri="{BB962C8B-B14F-4D97-AF65-F5344CB8AC3E}">
        <p14:creationId xmlns:p14="http://schemas.microsoft.com/office/powerpoint/2010/main" val="107206318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90600" y="1981200"/>
            <a:ext cx="3505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505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Footer Placeholder 4"/>
          <p:cNvSpPr>
            <a:spLocks noGrp="1"/>
          </p:cNvSpPr>
          <p:nvPr>
            <p:ph type="ftr" sz="quarter" idx="10"/>
          </p:nvPr>
        </p:nvSpPr>
        <p:spPr>
          <a:xfrm>
            <a:off x="3124200" y="6477000"/>
            <a:ext cx="2895600" cy="457200"/>
          </a:xfrm>
          <a:prstGeom prst="rect">
            <a:avLst/>
          </a:prstGeom>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7" name="Rectangle 47"/>
          <p:cNvSpPr>
            <a:spLocks noGrp="1" noChangeArrowheads="1"/>
          </p:cNvSpPr>
          <p:nvPr>
            <p:ph type="dt" sz="half" idx="13"/>
          </p:nvPr>
        </p:nvSpPr>
        <p:spPr>
          <a:xfrm>
            <a:off x="468313" y="6381328"/>
            <a:ext cx="2808287" cy="404812"/>
          </a:xfrm>
        </p:spPr>
        <p:txBody>
          <a:bodyPr/>
          <a:lstStyle>
            <a:lvl1pPr>
              <a:defRPr/>
            </a:lvl1pPr>
          </a:lstStyle>
          <a:p>
            <a:pPr>
              <a:defRPr/>
            </a:pPr>
            <a:fld id="{B5A01078-3412-4D5A-9AA9-10F111415ED0}" type="datetime1">
              <a:rPr lang="zh-CN" altLang="en-US" smtClean="0"/>
              <a:t>2021/10/31</a:t>
            </a:fld>
            <a:endParaRPr lang="en-US" altLang="zh-CN" dirty="0"/>
          </a:p>
        </p:txBody>
      </p:sp>
    </p:spTree>
    <p:extLst>
      <p:ext uri="{BB962C8B-B14F-4D97-AF65-F5344CB8AC3E}">
        <p14:creationId xmlns:p14="http://schemas.microsoft.com/office/powerpoint/2010/main" val="10028400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Footer Placeholder 4"/>
          <p:cNvSpPr txBox="1">
            <a:spLocks/>
          </p:cNvSpPr>
          <p:nvPr userDrawn="1"/>
        </p:nvSpPr>
        <p:spPr bwMode="auto">
          <a:xfrm>
            <a:off x="3348038"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dirty="0" smtClean="0"/>
              <a:t>余腊生   版权所有，违者必究</a:t>
            </a:r>
          </a:p>
        </p:txBody>
      </p:sp>
      <p:sp>
        <p:nvSpPr>
          <p:cNvPr id="3" name="内容占位符 2"/>
          <p:cNvSpPr>
            <a:spLocks noGrp="1"/>
          </p:cNvSpPr>
          <p:nvPr>
            <p:ph idx="1"/>
          </p:nvPr>
        </p:nvSpPr>
        <p:spPr>
          <a:xfrm>
            <a:off x="442913" y="1284288"/>
            <a:ext cx="8229600" cy="5146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p:txBody>
          <a:bodyPr/>
          <a:lstStyle/>
          <a:p>
            <a:r>
              <a:rPr lang="zh-CN" altLang="en-US" smtClean="0"/>
              <a:t>单击此处编辑母版标题样式</a:t>
            </a:r>
            <a:endParaRPr lang="zh-CN" altLang="en-US"/>
          </a:p>
        </p:txBody>
      </p:sp>
      <p:sp>
        <p:nvSpPr>
          <p:cNvPr id="5" name="Rectangle 47"/>
          <p:cNvSpPr>
            <a:spLocks noGrp="1" noChangeArrowheads="1"/>
          </p:cNvSpPr>
          <p:nvPr>
            <p:ph type="dt" sz="half" idx="10"/>
          </p:nvPr>
        </p:nvSpPr>
        <p:spPr>
          <a:xfrm>
            <a:off x="468313" y="6453188"/>
            <a:ext cx="3024187" cy="404812"/>
          </a:xfrm>
        </p:spPr>
        <p:txBody>
          <a:bodyPr/>
          <a:lstStyle>
            <a:lvl1pPr>
              <a:defRPr/>
            </a:lvl1pPr>
          </a:lstStyle>
          <a:p>
            <a:pPr>
              <a:defRPr/>
            </a:pPr>
            <a:fld id="{741625CA-80DA-4955-8AC6-E8FAFD3B1537}" type="datetime1">
              <a:rPr lang="zh-CN" altLang="en-US" smtClean="0"/>
              <a:t>2021/10/31</a:t>
            </a:fld>
            <a:endParaRPr lang="en-US" altLang="zh-CN"/>
          </a:p>
        </p:txBody>
      </p:sp>
      <p:sp>
        <p:nvSpPr>
          <p:cNvPr id="8" name="Rectangle 46"/>
          <p:cNvSpPr>
            <a:spLocks noGrp="1" noChangeArrowheads="1"/>
          </p:cNvSpPr>
          <p:nvPr>
            <p:ph type="sldNum" sz="quarter" idx="12"/>
          </p:nvPr>
        </p:nvSpPr>
        <p:spPr bwMode="auto">
          <a:xfrm>
            <a:off x="6538913" y="6500192"/>
            <a:ext cx="21336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gn="r" eaLnBrk="1" hangingPunct="1">
              <a:lnSpc>
                <a:spcPct val="100000"/>
              </a:lnSpc>
              <a:spcBef>
                <a:spcPct val="0"/>
              </a:spcBef>
              <a:buFontTx/>
              <a:buNone/>
              <a:defRPr sz="1400" b="0">
                <a:solidFill>
                  <a:schemeClr val="tx1"/>
                </a:solidFill>
                <a:latin typeface="Verdana" panose="020B0604030504040204" pitchFamily="34" charset="0"/>
                <a:ea typeface="宋体" panose="02010600030101010101" pitchFamily="2" charset="-122"/>
              </a:defRPr>
            </a:lvl1pPr>
          </a:lstStyle>
          <a:p>
            <a:pPr>
              <a:defRPr/>
            </a:pPr>
            <a:r>
              <a:rPr lang="en-US" altLang="zh-CN" dirty="0" smtClean="0"/>
              <a:t>Lecture 4-</a:t>
            </a:r>
            <a:fld id="{956CDBDB-24EF-420A-8330-F65E00949292}" type="slidenum">
              <a:rPr lang="en-US" altLang="zh-CN" smtClean="0"/>
              <a:pPr>
                <a:defRPr/>
              </a:pPr>
              <a:t>‹#›</a:t>
            </a:fld>
            <a:endParaRPr lang="en-US" altLang="zh-CN" dirty="0"/>
          </a:p>
        </p:txBody>
      </p:sp>
    </p:spTree>
    <p:extLst>
      <p:ext uri="{BB962C8B-B14F-4D97-AF65-F5344CB8AC3E}">
        <p14:creationId xmlns:p14="http://schemas.microsoft.com/office/powerpoint/2010/main" val="110488316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Footer Placeholder 4"/>
          <p:cNvSpPr>
            <a:spLocks noGrp="1"/>
          </p:cNvSpPr>
          <p:nvPr>
            <p:ph type="ftr" sz="quarter" idx="10"/>
          </p:nvPr>
        </p:nvSpPr>
        <p:spPr>
          <a:xfrm>
            <a:off x="3124200" y="6477000"/>
            <a:ext cx="2895600" cy="457200"/>
          </a:xfrm>
          <a:prstGeom prst="rect">
            <a:avLst/>
          </a:prstGeom>
        </p:spPr>
        <p:txBody>
          <a:bodyPr/>
          <a:lstStyle>
            <a:lvl1pPr>
              <a:defRPr/>
            </a:lvl1pPr>
          </a:lstStyle>
          <a:p>
            <a:pPr>
              <a:defRPr/>
            </a:pPr>
            <a:endParaRPr lang="zh-CN" altLang="en-US"/>
          </a:p>
        </p:txBody>
      </p:sp>
      <p:sp>
        <p:nvSpPr>
          <p:cNvPr id="8"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9" name="Rectangle 47"/>
          <p:cNvSpPr>
            <a:spLocks noGrp="1" noChangeArrowheads="1"/>
          </p:cNvSpPr>
          <p:nvPr>
            <p:ph type="dt" sz="half" idx="13"/>
          </p:nvPr>
        </p:nvSpPr>
        <p:spPr>
          <a:xfrm>
            <a:off x="468313" y="6381328"/>
            <a:ext cx="2808287" cy="404812"/>
          </a:xfrm>
        </p:spPr>
        <p:txBody>
          <a:bodyPr/>
          <a:lstStyle>
            <a:lvl1pPr>
              <a:defRPr/>
            </a:lvl1pPr>
          </a:lstStyle>
          <a:p>
            <a:pPr>
              <a:defRPr/>
            </a:pPr>
            <a:fld id="{DF1170CB-11F4-4869-9143-1CFF37835134}" type="datetime1">
              <a:rPr lang="zh-CN" altLang="en-US" smtClean="0"/>
              <a:t>2021/10/31</a:t>
            </a:fld>
            <a:endParaRPr lang="en-US" altLang="zh-CN" dirty="0"/>
          </a:p>
        </p:txBody>
      </p:sp>
    </p:spTree>
    <p:extLst>
      <p:ext uri="{BB962C8B-B14F-4D97-AF65-F5344CB8AC3E}">
        <p14:creationId xmlns:p14="http://schemas.microsoft.com/office/powerpoint/2010/main" val="16283149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Footer Placeholder 4"/>
          <p:cNvSpPr>
            <a:spLocks noGrp="1"/>
          </p:cNvSpPr>
          <p:nvPr>
            <p:ph type="ftr" sz="quarter" idx="10"/>
          </p:nvPr>
        </p:nvSpPr>
        <p:spPr>
          <a:xfrm>
            <a:off x="3124200" y="6477000"/>
            <a:ext cx="2895600" cy="457200"/>
          </a:xfrm>
          <a:prstGeom prst="rect">
            <a:avLst/>
          </a:prstGeom>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5" name="Rectangle 47"/>
          <p:cNvSpPr>
            <a:spLocks noGrp="1" noChangeArrowheads="1"/>
          </p:cNvSpPr>
          <p:nvPr>
            <p:ph type="dt" sz="half" idx="13"/>
          </p:nvPr>
        </p:nvSpPr>
        <p:spPr>
          <a:xfrm>
            <a:off x="468313" y="6381328"/>
            <a:ext cx="2808287" cy="404812"/>
          </a:xfrm>
        </p:spPr>
        <p:txBody>
          <a:bodyPr/>
          <a:lstStyle>
            <a:lvl1pPr>
              <a:defRPr/>
            </a:lvl1pPr>
          </a:lstStyle>
          <a:p>
            <a:pPr>
              <a:defRPr/>
            </a:pPr>
            <a:fld id="{626E347F-9FEB-4889-A0DD-7281D6B6480B}" type="datetime1">
              <a:rPr lang="zh-CN" altLang="en-US" smtClean="0"/>
              <a:t>2021/10/31</a:t>
            </a:fld>
            <a:endParaRPr lang="en-US" altLang="zh-CN" dirty="0"/>
          </a:p>
        </p:txBody>
      </p:sp>
    </p:spTree>
    <p:extLst>
      <p:ext uri="{BB962C8B-B14F-4D97-AF65-F5344CB8AC3E}">
        <p14:creationId xmlns:p14="http://schemas.microsoft.com/office/powerpoint/2010/main" val="240232113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3124200" y="6477000"/>
            <a:ext cx="2895600" cy="457200"/>
          </a:xfrm>
          <a:prstGeom prst="rect">
            <a:avLst/>
          </a:prstGeom>
        </p:spPr>
        <p:txBody>
          <a:bodyPr/>
          <a:lstStyle>
            <a:lvl1pPr>
              <a:defRPr/>
            </a:lvl1pPr>
          </a:lstStyle>
          <a:p>
            <a:pPr>
              <a:defRPr/>
            </a:pPr>
            <a:endParaRPr lang="zh-CN" altLang="en-US"/>
          </a:p>
        </p:txBody>
      </p:sp>
      <p:sp>
        <p:nvSpPr>
          <p:cNvPr id="3"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4" name="Rectangle 47"/>
          <p:cNvSpPr>
            <a:spLocks noGrp="1" noChangeArrowheads="1"/>
          </p:cNvSpPr>
          <p:nvPr>
            <p:ph type="dt" sz="half" idx="13"/>
          </p:nvPr>
        </p:nvSpPr>
        <p:spPr>
          <a:xfrm>
            <a:off x="468313" y="6381328"/>
            <a:ext cx="2808287" cy="404812"/>
          </a:xfrm>
        </p:spPr>
        <p:txBody>
          <a:bodyPr/>
          <a:lstStyle>
            <a:lvl1pPr>
              <a:defRPr/>
            </a:lvl1pPr>
          </a:lstStyle>
          <a:p>
            <a:pPr>
              <a:defRPr/>
            </a:pPr>
            <a:fld id="{014D8756-B7F4-4A64-8AC8-600467C28D14}" type="datetime1">
              <a:rPr lang="zh-CN" altLang="en-US" smtClean="0"/>
              <a:t>2021/10/31</a:t>
            </a:fld>
            <a:endParaRPr lang="en-US" altLang="zh-CN" dirty="0"/>
          </a:p>
        </p:txBody>
      </p:sp>
    </p:spTree>
    <p:extLst>
      <p:ext uri="{BB962C8B-B14F-4D97-AF65-F5344CB8AC3E}">
        <p14:creationId xmlns:p14="http://schemas.microsoft.com/office/powerpoint/2010/main" val="84027157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Footer Placeholder 4"/>
          <p:cNvSpPr>
            <a:spLocks noGrp="1"/>
          </p:cNvSpPr>
          <p:nvPr>
            <p:ph type="ftr" sz="quarter" idx="10"/>
          </p:nvPr>
        </p:nvSpPr>
        <p:spPr>
          <a:xfrm>
            <a:off x="3124200" y="6477000"/>
            <a:ext cx="2895600" cy="457200"/>
          </a:xfrm>
          <a:prstGeom prst="rect">
            <a:avLst/>
          </a:prstGeom>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7" name="Rectangle 47"/>
          <p:cNvSpPr>
            <a:spLocks noGrp="1" noChangeArrowheads="1"/>
          </p:cNvSpPr>
          <p:nvPr>
            <p:ph type="dt" sz="half" idx="13"/>
          </p:nvPr>
        </p:nvSpPr>
        <p:spPr>
          <a:xfrm>
            <a:off x="468313" y="6381328"/>
            <a:ext cx="2808287" cy="404812"/>
          </a:xfrm>
        </p:spPr>
        <p:txBody>
          <a:bodyPr/>
          <a:lstStyle>
            <a:lvl1pPr>
              <a:defRPr/>
            </a:lvl1pPr>
          </a:lstStyle>
          <a:p>
            <a:pPr>
              <a:defRPr/>
            </a:pPr>
            <a:fld id="{CA63D1ED-1026-4249-8883-E83179F40B8A}" type="datetime1">
              <a:rPr lang="zh-CN" altLang="en-US" smtClean="0"/>
              <a:t>2021/10/31</a:t>
            </a:fld>
            <a:endParaRPr lang="en-US" altLang="zh-CN" dirty="0"/>
          </a:p>
        </p:txBody>
      </p:sp>
    </p:spTree>
    <p:extLst>
      <p:ext uri="{BB962C8B-B14F-4D97-AF65-F5344CB8AC3E}">
        <p14:creationId xmlns:p14="http://schemas.microsoft.com/office/powerpoint/2010/main" val="81120725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Footer Placeholder 4"/>
          <p:cNvSpPr>
            <a:spLocks noGrp="1"/>
          </p:cNvSpPr>
          <p:nvPr>
            <p:ph type="ftr" sz="quarter" idx="10"/>
          </p:nvPr>
        </p:nvSpPr>
        <p:spPr>
          <a:xfrm>
            <a:off x="3124200" y="6477000"/>
            <a:ext cx="2895600" cy="457200"/>
          </a:xfrm>
          <a:prstGeom prst="rect">
            <a:avLst/>
          </a:prstGeom>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7" name="Rectangle 47"/>
          <p:cNvSpPr>
            <a:spLocks noGrp="1" noChangeArrowheads="1"/>
          </p:cNvSpPr>
          <p:nvPr>
            <p:ph type="dt" sz="half" idx="13"/>
          </p:nvPr>
        </p:nvSpPr>
        <p:spPr>
          <a:xfrm>
            <a:off x="468313" y="6381328"/>
            <a:ext cx="2808287" cy="404812"/>
          </a:xfrm>
        </p:spPr>
        <p:txBody>
          <a:bodyPr/>
          <a:lstStyle>
            <a:lvl1pPr>
              <a:defRPr/>
            </a:lvl1pPr>
          </a:lstStyle>
          <a:p>
            <a:pPr>
              <a:defRPr/>
            </a:pPr>
            <a:fld id="{1F2B7968-E539-459C-8B0A-EB7EEC0FEE1A}" type="datetime1">
              <a:rPr lang="zh-CN" altLang="en-US" smtClean="0"/>
              <a:t>2021/10/31</a:t>
            </a:fld>
            <a:endParaRPr lang="en-US" altLang="zh-CN" dirty="0"/>
          </a:p>
        </p:txBody>
      </p:sp>
    </p:spTree>
    <p:extLst>
      <p:ext uri="{BB962C8B-B14F-4D97-AF65-F5344CB8AC3E}">
        <p14:creationId xmlns:p14="http://schemas.microsoft.com/office/powerpoint/2010/main" val="389476520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Footer Placeholder 4"/>
          <p:cNvSpPr>
            <a:spLocks noGrp="1"/>
          </p:cNvSpPr>
          <p:nvPr>
            <p:ph type="ftr" sz="quarter" idx="10"/>
          </p:nvPr>
        </p:nvSpPr>
        <p:spPr>
          <a:xfrm>
            <a:off x="3124200" y="6477000"/>
            <a:ext cx="2895600" cy="457200"/>
          </a:xfrm>
          <a:prstGeom prst="rect">
            <a:avLst/>
          </a:prstGeom>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6" name="Rectangle 47"/>
          <p:cNvSpPr>
            <a:spLocks noGrp="1" noChangeArrowheads="1"/>
          </p:cNvSpPr>
          <p:nvPr>
            <p:ph type="dt" sz="half" idx="13"/>
          </p:nvPr>
        </p:nvSpPr>
        <p:spPr>
          <a:xfrm>
            <a:off x="468313" y="6381328"/>
            <a:ext cx="2808287" cy="404812"/>
          </a:xfrm>
        </p:spPr>
        <p:txBody>
          <a:bodyPr/>
          <a:lstStyle>
            <a:lvl1pPr>
              <a:defRPr/>
            </a:lvl1pPr>
          </a:lstStyle>
          <a:p>
            <a:pPr>
              <a:defRPr/>
            </a:pPr>
            <a:fld id="{BE62B6B0-D7A2-4349-8C7C-B99E41AB88F0}" type="datetime1">
              <a:rPr lang="zh-CN" altLang="en-US" smtClean="0"/>
              <a:t>2021/10/31</a:t>
            </a:fld>
            <a:endParaRPr lang="en-US" altLang="zh-CN" dirty="0"/>
          </a:p>
        </p:txBody>
      </p:sp>
    </p:spTree>
    <p:extLst>
      <p:ext uri="{BB962C8B-B14F-4D97-AF65-F5344CB8AC3E}">
        <p14:creationId xmlns:p14="http://schemas.microsoft.com/office/powerpoint/2010/main" val="215582108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293688"/>
            <a:ext cx="2165350" cy="58023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293688"/>
            <a:ext cx="6343650" cy="58023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Footer Placeholder 4"/>
          <p:cNvSpPr>
            <a:spLocks noGrp="1"/>
          </p:cNvSpPr>
          <p:nvPr>
            <p:ph type="ftr" sz="quarter" idx="10"/>
          </p:nvPr>
        </p:nvSpPr>
        <p:spPr>
          <a:xfrm>
            <a:off x="3124200" y="6477000"/>
            <a:ext cx="2895600" cy="457200"/>
          </a:xfrm>
          <a:prstGeom prst="rect">
            <a:avLst/>
          </a:prstGeom>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6" name="Rectangle 47"/>
          <p:cNvSpPr>
            <a:spLocks noGrp="1" noChangeArrowheads="1"/>
          </p:cNvSpPr>
          <p:nvPr>
            <p:ph type="dt" sz="half" idx="13"/>
          </p:nvPr>
        </p:nvSpPr>
        <p:spPr>
          <a:xfrm>
            <a:off x="468313" y="6381328"/>
            <a:ext cx="2808287" cy="404812"/>
          </a:xfrm>
        </p:spPr>
        <p:txBody>
          <a:bodyPr/>
          <a:lstStyle>
            <a:lvl1pPr>
              <a:defRPr/>
            </a:lvl1pPr>
          </a:lstStyle>
          <a:p>
            <a:pPr>
              <a:defRPr/>
            </a:pPr>
            <a:fld id="{AE06EF2D-5708-438D-9B4D-D4E137A69139}" type="datetime1">
              <a:rPr lang="zh-CN" altLang="en-US" smtClean="0"/>
              <a:t>2021/10/31</a:t>
            </a:fld>
            <a:endParaRPr lang="en-US" altLang="zh-CN" dirty="0"/>
          </a:p>
        </p:txBody>
      </p:sp>
    </p:spTree>
    <p:extLst>
      <p:ext uri="{BB962C8B-B14F-4D97-AF65-F5344CB8AC3E}">
        <p14:creationId xmlns:p14="http://schemas.microsoft.com/office/powerpoint/2010/main" val="54174248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293688"/>
            <a:ext cx="8661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90600" y="1981200"/>
            <a:ext cx="35052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5052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Footer Placeholder 4"/>
          <p:cNvSpPr>
            <a:spLocks noGrp="1"/>
          </p:cNvSpPr>
          <p:nvPr>
            <p:ph type="ftr" sz="quarter" idx="10"/>
          </p:nvPr>
        </p:nvSpPr>
        <p:spPr>
          <a:xfrm>
            <a:off x="3124200" y="6477000"/>
            <a:ext cx="2895600" cy="457200"/>
          </a:xfrm>
          <a:prstGeom prst="rect">
            <a:avLst/>
          </a:prstGeom>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7" name="Rectangle 47"/>
          <p:cNvSpPr>
            <a:spLocks noGrp="1" noChangeArrowheads="1"/>
          </p:cNvSpPr>
          <p:nvPr>
            <p:ph type="dt" sz="half" idx="13"/>
          </p:nvPr>
        </p:nvSpPr>
        <p:spPr>
          <a:xfrm>
            <a:off x="468313" y="6381328"/>
            <a:ext cx="2808287" cy="404812"/>
          </a:xfrm>
        </p:spPr>
        <p:txBody>
          <a:bodyPr/>
          <a:lstStyle>
            <a:lvl1pPr>
              <a:defRPr/>
            </a:lvl1pPr>
          </a:lstStyle>
          <a:p>
            <a:pPr>
              <a:defRPr/>
            </a:pPr>
            <a:fld id="{8E85EC9E-49C8-46FC-B101-390D89245BED}" type="datetime1">
              <a:rPr lang="zh-CN" altLang="en-US" smtClean="0"/>
              <a:t>2021/10/31</a:t>
            </a:fld>
            <a:endParaRPr lang="en-US" altLang="zh-CN" dirty="0"/>
          </a:p>
        </p:txBody>
      </p:sp>
    </p:spTree>
    <p:extLst>
      <p:ext uri="{BB962C8B-B14F-4D97-AF65-F5344CB8AC3E}">
        <p14:creationId xmlns:p14="http://schemas.microsoft.com/office/powerpoint/2010/main" val="39314449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293688"/>
            <a:ext cx="8661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90600" y="1981200"/>
            <a:ext cx="35052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5052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14800"/>
            <a:ext cx="35052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Footer Placeholder 4"/>
          <p:cNvSpPr>
            <a:spLocks noGrp="1"/>
          </p:cNvSpPr>
          <p:nvPr>
            <p:ph type="ftr" sz="quarter" idx="10"/>
          </p:nvPr>
        </p:nvSpPr>
        <p:spPr>
          <a:xfrm>
            <a:off x="3124200" y="6477000"/>
            <a:ext cx="2895600" cy="457200"/>
          </a:xfrm>
          <a:prstGeom prst="rect">
            <a:avLst/>
          </a:prstGeom>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a:xfrm>
            <a:off x="6759811" y="6381328"/>
            <a:ext cx="2057400" cy="365125"/>
          </a:xfr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8" name="Rectangle 47"/>
          <p:cNvSpPr>
            <a:spLocks noGrp="1" noChangeArrowheads="1"/>
          </p:cNvSpPr>
          <p:nvPr>
            <p:ph type="dt" sz="half" idx="13"/>
          </p:nvPr>
        </p:nvSpPr>
        <p:spPr>
          <a:xfrm>
            <a:off x="468313" y="6381328"/>
            <a:ext cx="2808287" cy="404812"/>
          </a:xfrm>
        </p:spPr>
        <p:txBody>
          <a:bodyPr/>
          <a:lstStyle>
            <a:lvl1pPr>
              <a:defRPr/>
            </a:lvl1pPr>
          </a:lstStyle>
          <a:p>
            <a:pPr>
              <a:defRPr/>
            </a:pPr>
            <a:fld id="{22423351-FC89-40B3-82B4-B85CE5372F23}" type="datetime1">
              <a:rPr lang="zh-CN" altLang="en-US" smtClean="0"/>
              <a:t>2021/10/31</a:t>
            </a:fld>
            <a:endParaRPr lang="en-US" altLang="zh-CN" dirty="0"/>
          </a:p>
        </p:txBody>
      </p:sp>
    </p:spTree>
    <p:extLst>
      <p:ext uri="{BB962C8B-B14F-4D97-AF65-F5344CB8AC3E}">
        <p14:creationId xmlns:p14="http://schemas.microsoft.com/office/powerpoint/2010/main" val="26618338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Footer Placeholder 4"/>
          <p:cNvSpPr txBox="1">
            <a:spLocks/>
          </p:cNvSpPr>
          <p:nvPr userDrawn="1"/>
        </p:nvSpPr>
        <p:spPr bwMode="auto">
          <a:xfrm>
            <a:off x="3124200"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smtClean="0"/>
              <a:t>余腊生   版权所有，违者必究</a:t>
            </a:r>
            <a:endParaRPr lang="zh-CN" altLang="en-US" sz="1400" dirty="0" smtClean="0"/>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47"/>
          <p:cNvSpPr>
            <a:spLocks noGrp="1" noChangeArrowheads="1"/>
          </p:cNvSpPr>
          <p:nvPr>
            <p:ph type="dt" sz="half" idx="10"/>
          </p:nvPr>
        </p:nvSpPr>
        <p:spPr/>
        <p:txBody>
          <a:bodyPr/>
          <a:lstStyle>
            <a:lvl1pPr>
              <a:defRPr/>
            </a:lvl1pPr>
          </a:lstStyle>
          <a:p>
            <a:pPr>
              <a:defRPr/>
            </a:pPr>
            <a:fld id="{C4B906E2-B7DE-4D10-BD94-1A46AE52C126}" type="datetime1">
              <a:rPr lang="zh-CN" altLang="en-US" smtClean="0"/>
              <a:t>2021/10/31</a:t>
            </a:fld>
            <a:endParaRPr lang="en-US" altLang="zh-CN"/>
          </a:p>
        </p:txBody>
      </p:sp>
      <p:sp>
        <p:nvSpPr>
          <p:cNvPr id="7" name="Rectangle 46"/>
          <p:cNvSpPr>
            <a:spLocks noGrp="1" noChangeArrowheads="1"/>
          </p:cNvSpPr>
          <p:nvPr>
            <p:ph type="sldNum" sz="quarter" idx="12"/>
          </p:nvPr>
        </p:nvSpPr>
        <p:spPr bwMode="auto">
          <a:xfrm>
            <a:off x="6732240" y="6391919"/>
            <a:ext cx="21336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gn="r" eaLnBrk="1" hangingPunct="1">
              <a:lnSpc>
                <a:spcPct val="100000"/>
              </a:lnSpc>
              <a:spcBef>
                <a:spcPct val="0"/>
              </a:spcBef>
              <a:buFontTx/>
              <a:buNone/>
              <a:defRPr sz="1400" b="0">
                <a:solidFill>
                  <a:schemeClr val="tx1"/>
                </a:solidFill>
                <a:latin typeface="Verdana" panose="020B0604030504040204" pitchFamily="34" charset="0"/>
                <a:ea typeface="宋体" panose="02010600030101010101" pitchFamily="2" charset="-122"/>
              </a:defRPr>
            </a:lvl1pPr>
          </a:lstStyle>
          <a:p>
            <a:pPr>
              <a:defRPr/>
            </a:pPr>
            <a:r>
              <a:rPr lang="en-US" altLang="zh-CN" dirty="0" smtClean="0"/>
              <a:t>Lecture 4- </a:t>
            </a:r>
            <a:fld id="{956CDBDB-24EF-420A-8330-F65E00949292}" type="slidenum">
              <a:rPr lang="en-US" altLang="zh-CN" smtClean="0"/>
              <a:pPr>
                <a:defRPr/>
              </a:pPr>
              <a:t>‹#›</a:t>
            </a:fld>
            <a:endParaRPr lang="en-US" altLang="zh-CN" dirty="0"/>
          </a:p>
        </p:txBody>
      </p:sp>
    </p:spTree>
    <p:extLst>
      <p:ext uri="{BB962C8B-B14F-4D97-AF65-F5344CB8AC3E}">
        <p14:creationId xmlns:p14="http://schemas.microsoft.com/office/powerpoint/2010/main" val="365454019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ooter Placeholder 4"/>
          <p:cNvSpPr txBox="1">
            <a:spLocks/>
          </p:cNvSpPr>
          <p:nvPr userDrawn="1"/>
        </p:nvSpPr>
        <p:spPr bwMode="auto">
          <a:xfrm>
            <a:off x="3124200"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smtClean="0"/>
              <a:t>余腊生   版权所有，违者必究</a:t>
            </a:r>
            <a:endParaRPr lang="zh-CN" altLang="en-US" sz="1400" dirty="0" smtClean="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35075"/>
            <a:ext cx="4038600" cy="5146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35075"/>
            <a:ext cx="4038600" cy="5146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p:txBody>
          <a:bodyPr/>
          <a:lstStyle>
            <a:lvl1pPr>
              <a:defRPr/>
            </a:lvl1pPr>
          </a:lstStyle>
          <a:p>
            <a:pPr>
              <a:defRPr/>
            </a:pPr>
            <a:fld id="{1E7D7868-1BE6-4CEE-B445-7D835B14D4A0}" type="datetime1">
              <a:rPr lang="zh-CN" altLang="en-US" smtClean="0"/>
              <a:t>2021/10/31</a:t>
            </a:fld>
            <a:endParaRPr lang="en-US" altLang="zh-CN"/>
          </a:p>
        </p:txBody>
      </p:sp>
      <p:sp>
        <p:nvSpPr>
          <p:cNvPr id="8" name="Rectangle 46"/>
          <p:cNvSpPr>
            <a:spLocks noGrp="1" noChangeArrowheads="1"/>
          </p:cNvSpPr>
          <p:nvPr>
            <p:ph type="sldNum" sz="quarter" idx="12"/>
          </p:nvPr>
        </p:nvSpPr>
        <p:spPr bwMode="auto">
          <a:xfrm>
            <a:off x="6553200" y="6477000"/>
            <a:ext cx="21336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gn="r" eaLnBrk="1" hangingPunct="1">
              <a:lnSpc>
                <a:spcPct val="100000"/>
              </a:lnSpc>
              <a:spcBef>
                <a:spcPct val="0"/>
              </a:spcBef>
              <a:buFontTx/>
              <a:buNone/>
              <a:defRPr sz="1400" b="0">
                <a:solidFill>
                  <a:schemeClr val="tx1"/>
                </a:solidFill>
                <a:latin typeface="Verdana" panose="020B0604030504040204" pitchFamily="34" charset="0"/>
                <a:ea typeface="宋体" panose="02010600030101010101" pitchFamily="2" charset="-122"/>
              </a:defRPr>
            </a:lvl1pPr>
          </a:lstStyle>
          <a:p>
            <a:pPr>
              <a:defRPr/>
            </a:pPr>
            <a:r>
              <a:rPr lang="en-US" altLang="zh-CN" dirty="0" smtClean="0"/>
              <a:t>Lecture 4- </a:t>
            </a:r>
            <a:fld id="{956CDBDB-24EF-420A-8330-F65E00949292}" type="slidenum">
              <a:rPr lang="en-US" altLang="zh-CN" smtClean="0"/>
              <a:pPr>
                <a:defRPr/>
              </a:pPr>
              <a:t>‹#›</a:t>
            </a:fld>
            <a:endParaRPr lang="en-US" altLang="zh-CN" dirty="0"/>
          </a:p>
        </p:txBody>
      </p:sp>
    </p:spTree>
    <p:extLst>
      <p:ext uri="{BB962C8B-B14F-4D97-AF65-F5344CB8AC3E}">
        <p14:creationId xmlns:p14="http://schemas.microsoft.com/office/powerpoint/2010/main" val="29138246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Footer Placeholder 4"/>
          <p:cNvSpPr txBox="1">
            <a:spLocks/>
          </p:cNvSpPr>
          <p:nvPr userDrawn="1"/>
        </p:nvSpPr>
        <p:spPr bwMode="auto">
          <a:xfrm>
            <a:off x="3124200"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smtClean="0"/>
              <a:t>余腊生   版权所有，违者必究</a:t>
            </a:r>
            <a:endParaRPr lang="zh-CN" altLang="en-US" sz="1400" dirty="0" smtClean="0"/>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47"/>
          <p:cNvSpPr>
            <a:spLocks noGrp="1" noChangeArrowheads="1"/>
          </p:cNvSpPr>
          <p:nvPr>
            <p:ph type="dt" sz="half" idx="10"/>
          </p:nvPr>
        </p:nvSpPr>
        <p:spPr/>
        <p:txBody>
          <a:bodyPr/>
          <a:lstStyle>
            <a:lvl1pPr>
              <a:defRPr/>
            </a:lvl1pPr>
          </a:lstStyle>
          <a:p>
            <a:pPr>
              <a:defRPr/>
            </a:pPr>
            <a:fld id="{3259305D-42E6-456A-94A8-EEC331AB2A97}" type="datetime1">
              <a:rPr lang="zh-CN" altLang="en-US" smtClean="0"/>
              <a:t>2021/10/31</a:t>
            </a:fld>
            <a:endParaRPr lang="en-US" altLang="zh-CN"/>
          </a:p>
        </p:txBody>
      </p:sp>
      <p:sp>
        <p:nvSpPr>
          <p:cNvPr id="10" name="Rectangle 46"/>
          <p:cNvSpPr>
            <a:spLocks noGrp="1" noChangeArrowheads="1"/>
          </p:cNvSpPr>
          <p:nvPr>
            <p:ph type="sldNum" sz="quarter" idx="12"/>
          </p:nvPr>
        </p:nvSpPr>
        <p:spPr bwMode="auto">
          <a:xfrm>
            <a:off x="6558222" y="6400800"/>
            <a:ext cx="21336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gn="r" eaLnBrk="1" hangingPunct="1">
              <a:lnSpc>
                <a:spcPct val="100000"/>
              </a:lnSpc>
              <a:spcBef>
                <a:spcPct val="0"/>
              </a:spcBef>
              <a:buFontTx/>
              <a:buNone/>
              <a:defRPr sz="1400" b="0">
                <a:solidFill>
                  <a:schemeClr val="tx1"/>
                </a:solidFill>
                <a:latin typeface="Verdana" panose="020B0604030504040204" pitchFamily="34" charset="0"/>
                <a:ea typeface="宋体" panose="02010600030101010101" pitchFamily="2" charset="-122"/>
              </a:defRPr>
            </a:lvl1pPr>
          </a:lstStyle>
          <a:p>
            <a:pPr>
              <a:defRPr/>
            </a:pPr>
            <a:r>
              <a:rPr lang="en-US" altLang="zh-CN" dirty="0" smtClean="0"/>
              <a:t>Lecture 4- </a:t>
            </a:r>
            <a:fld id="{956CDBDB-24EF-420A-8330-F65E00949292}" type="slidenum">
              <a:rPr lang="en-US" altLang="zh-CN" smtClean="0"/>
              <a:pPr>
                <a:defRPr/>
              </a:pPr>
              <a:t>‹#›</a:t>
            </a:fld>
            <a:endParaRPr lang="en-US" altLang="zh-CN" dirty="0"/>
          </a:p>
        </p:txBody>
      </p:sp>
    </p:spTree>
    <p:extLst>
      <p:ext uri="{BB962C8B-B14F-4D97-AF65-F5344CB8AC3E}">
        <p14:creationId xmlns:p14="http://schemas.microsoft.com/office/powerpoint/2010/main" val="324719383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Footer Placeholder 4"/>
          <p:cNvSpPr txBox="1">
            <a:spLocks/>
          </p:cNvSpPr>
          <p:nvPr userDrawn="1"/>
        </p:nvSpPr>
        <p:spPr bwMode="auto">
          <a:xfrm>
            <a:off x="3124200"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smtClean="0"/>
              <a:t>余腊生   版权所有，违者必究</a:t>
            </a:r>
            <a:endParaRPr lang="zh-CN" altLang="en-US" sz="1400" dirty="0" smtClean="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47"/>
          <p:cNvSpPr>
            <a:spLocks noGrp="1" noChangeArrowheads="1"/>
          </p:cNvSpPr>
          <p:nvPr>
            <p:ph type="dt" sz="half" idx="10"/>
          </p:nvPr>
        </p:nvSpPr>
        <p:spPr/>
        <p:txBody>
          <a:bodyPr/>
          <a:lstStyle>
            <a:lvl1pPr>
              <a:defRPr/>
            </a:lvl1pPr>
          </a:lstStyle>
          <a:p>
            <a:pPr>
              <a:defRPr/>
            </a:pPr>
            <a:fld id="{52FEE7EE-D614-44F9-B6D7-42771CDAED0E}" type="datetime1">
              <a:rPr lang="zh-CN" altLang="en-US" smtClean="0"/>
              <a:t>2021/10/31</a:t>
            </a:fld>
            <a:endParaRPr lang="en-US" altLang="zh-CN"/>
          </a:p>
        </p:txBody>
      </p:sp>
      <p:sp>
        <p:nvSpPr>
          <p:cNvPr id="6" name="Rectangle 46"/>
          <p:cNvSpPr>
            <a:spLocks noGrp="1" noChangeArrowheads="1"/>
          </p:cNvSpPr>
          <p:nvPr>
            <p:ph type="sldNum" sz="quarter" idx="12"/>
          </p:nvPr>
        </p:nvSpPr>
        <p:spPr bwMode="auto">
          <a:xfrm>
            <a:off x="6553200" y="6428184"/>
            <a:ext cx="21336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gn="r" eaLnBrk="1" hangingPunct="1">
              <a:lnSpc>
                <a:spcPct val="100000"/>
              </a:lnSpc>
              <a:spcBef>
                <a:spcPct val="0"/>
              </a:spcBef>
              <a:buFontTx/>
              <a:buNone/>
              <a:defRPr sz="1400" b="0">
                <a:solidFill>
                  <a:schemeClr val="tx1"/>
                </a:solidFill>
                <a:latin typeface="Verdana" panose="020B0604030504040204" pitchFamily="34" charset="0"/>
                <a:ea typeface="宋体" panose="02010600030101010101" pitchFamily="2" charset="-122"/>
              </a:defRPr>
            </a:lvl1pPr>
          </a:lstStyle>
          <a:p>
            <a:pPr>
              <a:defRPr/>
            </a:pPr>
            <a:r>
              <a:rPr lang="en-US" altLang="zh-CN" dirty="0" smtClean="0"/>
              <a:t>Lecture 4- </a:t>
            </a:r>
            <a:fld id="{956CDBDB-24EF-420A-8330-F65E00949292}" type="slidenum">
              <a:rPr lang="en-US" altLang="zh-CN" smtClean="0"/>
              <a:pPr>
                <a:defRPr/>
              </a:pPr>
              <a:t>‹#›</a:t>
            </a:fld>
            <a:endParaRPr lang="en-US" altLang="zh-CN" dirty="0"/>
          </a:p>
        </p:txBody>
      </p:sp>
    </p:spTree>
    <p:extLst>
      <p:ext uri="{BB962C8B-B14F-4D97-AF65-F5344CB8AC3E}">
        <p14:creationId xmlns:p14="http://schemas.microsoft.com/office/powerpoint/2010/main" val="10227594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ooter Placeholder 4"/>
          <p:cNvSpPr txBox="1">
            <a:spLocks/>
          </p:cNvSpPr>
          <p:nvPr userDrawn="1"/>
        </p:nvSpPr>
        <p:spPr bwMode="auto">
          <a:xfrm>
            <a:off x="3124200"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smtClean="0"/>
              <a:t>余腊生   版权所有，违者必究</a:t>
            </a:r>
            <a:endParaRPr lang="zh-CN" altLang="en-US" sz="1400" dirty="0" smtClean="0"/>
          </a:p>
        </p:txBody>
      </p:sp>
      <p:sp>
        <p:nvSpPr>
          <p:cNvPr id="3" name="日期占位符 10"/>
          <p:cNvSpPr>
            <a:spLocks noGrp="1"/>
          </p:cNvSpPr>
          <p:nvPr>
            <p:ph type="dt" sz="half" idx="10"/>
          </p:nvPr>
        </p:nvSpPr>
        <p:spPr/>
        <p:txBody>
          <a:bodyPr/>
          <a:lstStyle>
            <a:lvl1pPr>
              <a:defRPr/>
            </a:lvl1pPr>
          </a:lstStyle>
          <a:p>
            <a:pPr>
              <a:defRPr/>
            </a:pPr>
            <a:fld id="{BC5C9BE8-65A4-42B4-A2C2-B0ADA7EFB767}" type="datetime1">
              <a:rPr lang="zh-CN" altLang="en-US" smtClean="0"/>
              <a:t>2021/10/31</a:t>
            </a:fld>
            <a:endParaRPr lang="en-US" altLang="zh-CN"/>
          </a:p>
        </p:txBody>
      </p:sp>
      <p:sp>
        <p:nvSpPr>
          <p:cNvPr id="4" name="灯片编号占位符 12"/>
          <p:cNvSpPr>
            <a:spLocks noGrp="1"/>
          </p:cNvSpPr>
          <p:nvPr>
            <p:ph type="sldNum" sz="quarter" idx="11"/>
          </p:nvPr>
        </p:nvSpPr>
        <p:spPr/>
        <p:txBody>
          <a:bodyPr/>
          <a:lstStyle>
            <a:lvl1pPr>
              <a:defRPr/>
            </a:lvl1pPr>
          </a:lstStyle>
          <a:p>
            <a:pPr>
              <a:defRPr/>
            </a:pPr>
            <a:r>
              <a:rPr lang="en-US" altLang="zh-CN" dirty="0" smtClean="0"/>
              <a:t>Lecture 4- </a:t>
            </a:r>
            <a:fld id="{9488ABF3-07F9-4DBE-B889-B1009893B52E}" type="slidenum">
              <a:rPr lang="zh-CN" altLang="en-US" smtClean="0"/>
              <a:pPr>
                <a:defRPr/>
              </a:pPr>
              <a:t>‹#›</a:t>
            </a:fld>
            <a:endParaRPr lang="zh-CN" altLang="en-US" dirty="0"/>
          </a:p>
        </p:txBody>
      </p:sp>
    </p:spTree>
    <p:extLst>
      <p:ext uri="{BB962C8B-B14F-4D97-AF65-F5344CB8AC3E}">
        <p14:creationId xmlns:p14="http://schemas.microsoft.com/office/powerpoint/2010/main" val="3528541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Footer Placeholder 4"/>
          <p:cNvSpPr txBox="1">
            <a:spLocks/>
          </p:cNvSpPr>
          <p:nvPr userDrawn="1"/>
        </p:nvSpPr>
        <p:spPr bwMode="auto">
          <a:xfrm>
            <a:off x="3124200"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smtClean="0"/>
              <a:t>余腊生   版权所有，违者必究</a:t>
            </a:r>
            <a:endParaRPr lang="zh-CN" altLang="en-US" sz="1400" dirty="0" smtClean="0"/>
          </a:p>
        </p:txBody>
      </p:sp>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47"/>
          <p:cNvSpPr>
            <a:spLocks noGrp="1" noChangeArrowheads="1"/>
          </p:cNvSpPr>
          <p:nvPr>
            <p:ph type="dt" sz="half" idx="10"/>
          </p:nvPr>
        </p:nvSpPr>
        <p:spPr/>
        <p:txBody>
          <a:bodyPr/>
          <a:lstStyle>
            <a:lvl1pPr>
              <a:defRPr/>
            </a:lvl1pPr>
          </a:lstStyle>
          <a:p>
            <a:pPr>
              <a:defRPr/>
            </a:pPr>
            <a:fld id="{C2B71E8F-8C70-4033-8E08-3386E97B4010}" type="datetime1">
              <a:rPr lang="zh-CN" altLang="en-US" smtClean="0"/>
              <a:t>2021/10/31</a:t>
            </a:fld>
            <a:endParaRPr lang="en-US" altLang="zh-CN"/>
          </a:p>
        </p:txBody>
      </p:sp>
      <p:sp>
        <p:nvSpPr>
          <p:cNvPr id="8" name="Rectangle 46"/>
          <p:cNvSpPr>
            <a:spLocks noGrp="1" noChangeArrowheads="1"/>
          </p:cNvSpPr>
          <p:nvPr>
            <p:ph type="sldNum" sz="quarter" idx="12"/>
          </p:nvPr>
        </p:nvSpPr>
        <p:spPr bwMode="auto">
          <a:xfrm>
            <a:off x="6553200" y="6419594"/>
            <a:ext cx="21336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gn="r" eaLnBrk="1" hangingPunct="1">
              <a:lnSpc>
                <a:spcPct val="100000"/>
              </a:lnSpc>
              <a:spcBef>
                <a:spcPct val="0"/>
              </a:spcBef>
              <a:buFontTx/>
              <a:buNone/>
              <a:defRPr sz="1400" b="0">
                <a:solidFill>
                  <a:schemeClr val="tx1"/>
                </a:solidFill>
                <a:latin typeface="Verdana" panose="020B0604030504040204" pitchFamily="34" charset="0"/>
                <a:ea typeface="宋体" panose="02010600030101010101" pitchFamily="2" charset="-122"/>
              </a:defRPr>
            </a:lvl1pPr>
          </a:lstStyle>
          <a:p>
            <a:pPr>
              <a:defRPr/>
            </a:pPr>
            <a:r>
              <a:rPr lang="en-US" altLang="zh-CN" dirty="0" smtClean="0"/>
              <a:t>Lecture 4- </a:t>
            </a:r>
            <a:fld id="{956CDBDB-24EF-420A-8330-F65E00949292}" type="slidenum">
              <a:rPr lang="en-US" altLang="zh-CN" smtClean="0"/>
              <a:pPr>
                <a:defRPr/>
              </a:pPr>
              <a:t>‹#›</a:t>
            </a:fld>
            <a:endParaRPr lang="en-US" altLang="zh-CN" dirty="0"/>
          </a:p>
        </p:txBody>
      </p:sp>
    </p:spTree>
    <p:extLst>
      <p:ext uri="{BB962C8B-B14F-4D97-AF65-F5344CB8AC3E}">
        <p14:creationId xmlns:p14="http://schemas.microsoft.com/office/powerpoint/2010/main" val="273256850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Footer Placeholder 4"/>
          <p:cNvSpPr txBox="1">
            <a:spLocks/>
          </p:cNvSpPr>
          <p:nvPr userDrawn="1"/>
        </p:nvSpPr>
        <p:spPr bwMode="auto">
          <a:xfrm>
            <a:off x="3124200"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smtClean="0"/>
              <a:t>余腊生   版权所有，违者必究</a:t>
            </a:r>
            <a:endParaRPr lang="zh-CN" altLang="en-US" sz="1400" dirty="0" smtClean="0"/>
          </a:p>
        </p:txBody>
      </p:sp>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47"/>
          <p:cNvSpPr>
            <a:spLocks noGrp="1" noChangeArrowheads="1"/>
          </p:cNvSpPr>
          <p:nvPr>
            <p:ph type="dt" sz="half" idx="10"/>
          </p:nvPr>
        </p:nvSpPr>
        <p:spPr/>
        <p:txBody>
          <a:bodyPr/>
          <a:lstStyle>
            <a:lvl1pPr>
              <a:defRPr/>
            </a:lvl1pPr>
          </a:lstStyle>
          <a:p>
            <a:pPr>
              <a:defRPr/>
            </a:pPr>
            <a:fld id="{D2F893E3-273E-47FC-AD4E-96AA14B07168}" type="datetime1">
              <a:rPr lang="zh-CN" altLang="en-US" smtClean="0"/>
              <a:t>2021/10/31</a:t>
            </a:fld>
            <a:endParaRPr lang="en-US" altLang="zh-CN"/>
          </a:p>
        </p:txBody>
      </p:sp>
      <p:sp>
        <p:nvSpPr>
          <p:cNvPr id="8" name="Rectangle 46"/>
          <p:cNvSpPr>
            <a:spLocks noGrp="1" noChangeArrowheads="1"/>
          </p:cNvSpPr>
          <p:nvPr>
            <p:ph type="sldNum" sz="quarter" idx="12"/>
          </p:nvPr>
        </p:nvSpPr>
        <p:spPr bwMode="auto">
          <a:xfrm>
            <a:off x="6555201" y="6453188"/>
            <a:ext cx="21336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gn="r" eaLnBrk="1" hangingPunct="1">
              <a:lnSpc>
                <a:spcPct val="100000"/>
              </a:lnSpc>
              <a:spcBef>
                <a:spcPct val="0"/>
              </a:spcBef>
              <a:buFontTx/>
              <a:buNone/>
              <a:defRPr sz="1400" b="0">
                <a:solidFill>
                  <a:schemeClr val="tx1"/>
                </a:solidFill>
                <a:latin typeface="Verdana" panose="020B0604030504040204" pitchFamily="34" charset="0"/>
                <a:ea typeface="宋体" panose="02010600030101010101" pitchFamily="2" charset="-122"/>
              </a:defRPr>
            </a:lvl1pPr>
          </a:lstStyle>
          <a:p>
            <a:pPr>
              <a:defRPr/>
            </a:pPr>
            <a:r>
              <a:rPr lang="en-US" altLang="zh-CN" dirty="0" smtClean="0"/>
              <a:t>Lecture 4- </a:t>
            </a:r>
            <a:fld id="{956CDBDB-24EF-420A-8330-F65E00949292}" type="slidenum">
              <a:rPr lang="en-US" altLang="zh-CN" smtClean="0"/>
              <a:pPr>
                <a:defRPr/>
              </a:pPr>
              <a:t>‹#›</a:t>
            </a:fld>
            <a:endParaRPr lang="en-US" altLang="zh-CN" dirty="0"/>
          </a:p>
        </p:txBody>
      </p:sp>
    </p:spTree>
    <p:extLst>
      <p:ext uri="{BB962C8B-B14F-4D97-AF65-F5344CB8AC3E}">
        <p14:creationId xmlns:p14="http://schemas.microsoft.com/office/powerpoint/2010/main" val="18484504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7938" y="0"/>
            <a:ext cx="2833688" cy="6856413"/>
            <a:chOff x="-5" y="0"/>
            <a:chExt cx="1785" cy="4319"/>
          </a:xfrm>
        </p:grpSpPr>
        <p:sp>
          <p:nvSpPr>
            <p:cNvPr id="1033" name="Freeform 3"/>
            <p:cNvSpPr>
              <a:spLocks/>
            </p:cNvSpPr>
            <p:nvPr/>
          </p:nvSpPr>
          <p:spPr bwMode="ltGray">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34" name="Group 4"/>
            <p:cNvGrpSpPr>
              <a:grpSpLocks/>
            </p:cNvGrpSpPr>
            <p:nvPr/>
          </p:nvGrpSpPr>
          <p:grpSpPr bwMode="auto">
            <a:xfrm rot="14964908" flipH="1">
              <a:off x="104" y="2441"/>
              <a:ext cx="452" cy="444"/>
              <a:chOff x="1727" y="866"/>
              <a:chExt cx="129" cy="157"/>
            </a:xfrm>
          </p:grpSpPr>
          <p:sp>
            <p:nvSpPr>
              <p:cNvPr id="1072" name="Freeform 5"/>
              <p:cNvSpPr>
                <a:spLocks/>
              </p:cNvSpPr>
              <p:nvPr userDrawn="1"/>
            </p:nvSpPr>
            <p:spPr bwMode="ltGray">
              <a:xfrm>
                <a:off x="1727" y="866"/>
                <a:ext cx="41" cy="59"/>
              </a:xfrm>
              <a:custGeom>
                <a:avLst/>
                <a:gdLst>
                  <a:gd name="T0" fmla="*/ 1 w 83"/>
                  <a:gd name="T1" fmla="*/ 1 h 117"/>
                  <a:gd name="T2" fmla="*/ 0 w 83"/>
                  <a:gd name="T3" fmla="*/ 0 h 117"/>
                  <a:gd name="T4" fmla="*/ 0 w 83"/>
                  <a:gd name="T5" fmla="*/ 2 h 117"/>
                  <a:gd name="T6" fmla="*/ 1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3" name="Freeform 6"/>
              <p:cNvSpPr>
                <a:spLocks/>
              </p:cNvSpPr>
              <p:nvPr userDrawn="1"/>
            </p:nvSpPr>
            <p:spPr bwMode="ltGray">
              <a:xfrm>
                <a:off x="1786" y="894"/>
                <a:ext cx="70" cy="49"/>
              </a:xfrm>
              <a:custGeom>
                <a:avLst/>
                <a:gdLst>
                  <a:gd name="T0" fmla="*/ 0 w 140"/>
                  <a:gd name="T1" fmla="*/ 2 h 98"/>
                  <a:gd name="T2" fmla="*/ 2 w 140"/>
                  <a:gd name="T3" fmla="*/ 0 h 98"/>
                  <a:gd name="T4" fmla="*/ 3 w 140"/>
                  <a:gd name="T5" fmla="*/ 1 h 98"/>
                  <a:gd name="T6" fmla="*/ 0 w 140"/>
                  <a:gd name="T7" fmla="*/ 2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4" name="Freeform 7"/>
              <p:cNvSpPr>
                <a:spLocks/>
              </p:cNvSpPr>
              <p:nvPr userDrawn="1"/>
            </p:nvSpPr>
            <p:spPr bwMode="ltGray">
              <a:xfrm>
                <a:off x="1772" y="998"/>
                <a:ext cx="73" cy="25"/>
              </a:xfrm>
              <a:custGeom>
                <a:avLst/>
                <a:gdLst>
                  <a:gd name="T0" fmla="*/ 0 w 145"/>
                  <a:gd name="T1" fmla="*/ 1 h 49"/>
                  <a:gd name="T2" fmla="*/ 3 w 145"/>
                  <a:gd name="T3" fmla="*/ 0 h 49"/>
                  <a:gd name="T4" fmla="*/ 3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35" name="Freeform 8"/>
            <p:cNvSpPr>
              <a:spLocks/>
            </p:cNvSpPr>
            <p:nvPr/>
          </p:nvSpPr>
          <p:spPr bwMode="ltGray">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36" name="Group 9"/>
            <p:cNvGrpSpPr>
              <a:grpSpLocks/>
            </p:cNvGrpSpPr>
            <p:nvPr/>
          </p:nvGrpSpPr>
          <p:grpSpPr bwMode="auto">
            <a:xfrm rot="416244">
              <a:off x="9" y="1746"/>
              <a:ext cx="1771" cy="1741"/>
              <a:chOff x="41" y="2787"/>
              <a:chExt cx="902" cy="833"/>
            </a:xfrm>
          </p:grpSpPr>
          <p:sp>
            <p:nvSpPr>
              <p:cNvPr id="1063" name="Freeform 10"/>
              <p:cNvSpPr>
                <a:spLocks/>
              </p:cNvSpPr>
              <p:nvPr userDrawn="1"/>
            </p:nvSpPr>
            <p:spPr bwMode="ltGray">
              <a:xfrm rot="373331" flipH="1">
                <a:off x="125" y="2787"/>
                <a:ext cx="313" cy="303"/>
              </a:xfrm>
              <a:custGeom>
                <a:avLst/>
                <a:gdLst>
                  <a:gd name="T0" fmla="*/ 413 w 217"/>
                  <a:gd name="T1" fmla="*/ 1894 h 210"/>
                  <a:gd name="T2" fmla="*/ 330 w 217"/>
                  <a:gd name="T3" fmla="*/ 1791 h 210"/>
                  <a:gd name="T4" fmla="*/ 237 w 217"/>
                  <a:gd name="T5" fmla="*/ 1635 h 210"/>
                  <a:gd name="T6" fmla="*/ 137 w 217"/>
                  <a:gd name="T7" fmla="*/ 1430 h 210"/>
                  <a:gd name="T8" fmla="*/ 42 w 217"/>
                  <a:gd name="T9" fmla="*/ 1216 h 210"/>
                  <a:gd name="T10" fmla="*/ 0 w 217"/>
                  <a:gd name="T11" fmla="*/ 984 h 210"/>
                  <a:gd name="T12" fmla="*/ 1 w 217"/>
                  <a:gd name="T13" fmla="*/ 737 h 210"/>
                  <a:gd name="T14" fmla="*/ 81 w 217"/>
                  <a:gd name="T15" fmla="*/ 511 h 210"/>
                  <a:gd name="T16" fmla="*/ 244 w 217"/>
                  <a:gd name="T17" fmla="*/ 320 h 210"/>
                  <a:gd name="T18" fmla="*/ 408 w 217"/>
                  <a:gd name="T19" fmla="*/ 198 h 210"/>
                  <a:gd name="T20" fmla="*/ 541 w 217"/>
                  <a:gd name="T21" fmla="*/ 108 h 210"/>
                  <a:gd name="T22" fmla="*/ 649 w 217"/>
                  <a:gd name="T23" fmla="*/ 61 h 210"/>
                  <a:gd name="T24" fmla="*/ 733 w 217"/>
                  <a:gd name="T25" fmla="*/ 42 h 210"/>
                  <a:gd name="T26" fmla="*/ 793 w 217"/>
                  <a:gd name="T27" fmla="*/ 42 h 210"/>
                  <a:gd name="T28" fmla="*/ 936 w 217"/>
                  <a:gd name="T29" fmla="*/ 0 h 210"/>
                  <a:gd name="T30" fmla="*/ 1330 w 217"/>
                  <a:gd name="T31" fmla="*/ 75 h 210"/>
                  <a:gd name="T32" fmla="*/ 1440 w 217"/>
                  <a:gd name="T33" fmla="*/ 108 h 210"/>
                  <a:gd name="T34" fmla="*/ 1548 w 217"/>
                  <a:gd name="T35" fmla="*/ 137 h 210"/>
                  <a:gd name="T36" fmla="*/ 1641 w 217"/>
                  <a:gd name="T37" fmla="*/ 169 h 210"/>
                  <a:gd name="T38" fmla="*/ 1711 w 217"/>
                  <a:gd name="T39" fmla="*/ 208 h 210"/>
                  <a:gd name="T40" fmla="*/ 1789 w 217"/>
                  <a:gd name="T41" fmla="*/ 244 h 210"/>
                  <a:gd name="T42" fmla="*/ 1849 w 217"/>
                  <a:gd name="T43" fmla="*/ 286 h 210"/>
                  <a:gd name="T44" fmla="*/ 1897 w 217"/>
                  <a:gd name="T45" fmla="*/ 342 h 210"/>
                  <a:gd name="T46" fmla="*/ 1953 w 217"/>
                  <a:gd name="T47" fmla="*/ 408 h 210"/>
                  <a:gd name="T48" fmla="*/ 1849 w 217"/>
                  <a:gd name="T49" fmla="*/ 365 h 210"/>
                  <a:gd name="T50" fmla="*/ 1750 w 217"/>
                  <a:gd name="T51" fmla="*/ 325 h 210"/>
                  <a:gd name="T52" fmla="*/ 1650 w 217"/>
                  <a:gd name="T53" fmla="*/ 300 h 210"/>
                  <a:gd name="T54" fmla="*/ 1548 w 217"/>
                  <a:gd name="T55" fmla="*/ 267 h 210"/>
                  <a:gd name="T56" fmla="*/ 1467 w 217"/>
                  <a:gd name="T57" fmla="*/ 244 h 210"/>
                  <a:gd name="T58" fmla="*/ 1382 w 217"/>
                  <a:gd name="T59" fmla="*/ 237 h 210"/>
                  <a:gd name="T60" fmla="*/ 1284 w 217"/>
                  <a:gd name="T61" fmla="*/ 222 h 210"/>
                  <a:gd name="T62" fmla="*/ 1203 w 217"/>
                  <a:gd name="T63" fmla="*/ 222 h 210"/>
                  <a:gd name="T64" fmla="*/ 1125 w 217"/>
                  <a:gd name="T65" fmla="*/ 222 h 210"/>
                  <a:gd name="T66" fmla="*/ 1044 w 217"/>
                  <a:gd name="T67" fmla="*/ 225 h 210"/>
                  <a:gd name="T68" fmla="*/ 961 w 217"/>
                  <a:gd name="T69" fmla="*/ 244 h 210"/>
                  <a:gd name="T70" fmla="*/ 890 w 217"/>
                  <a:gd name="T71" fmla="*/ 264 h 210"/>
                  <a:gd name="T72" fmla="*/ 819 w 217"/>
                  <a:gd name="T73" fmla="*/ 300 h 210"/>
                  <a:gd name="T74" fmla="*/ 734 w 217"/>
                  <a:gd name="T75" fmla="*/ 325 h 210"/>
                  <a:gd name="T76" fmla="*/ 666 w 217"/>
                  <a:gd name="T77" fmla="*/ 368 h 210"/>
                  <a:gd name="T78" fmla="*/ 596 w 217"/>
                  <a:gd name="T79" fmla="*/ 413 h 210"/>
                  <a:gd name="T80" fmla="*/ 469 w 217"/>
                  <a:gd name="T81" fmla="*/ 550 h 210"/>
                  <a:gd name="T82" fmla="*/ 381 w 217"/>
                  <a:gd name="T83" fmla="*/ 720 h 210"/>
                  <a:gd name="T84" fmla="*/ 330 w 217"/>
                  <a:gd name="T85" fmla="*/ 931 h 210"/>
                  <a:gd name="T86" fmla="*/ 312 w 217"/>
                  <a:gd name="T87" fmla="*/ 1138 h 210"/>
                  <a:gd name="T88" fmla="*/ 312 w 217"/>
                  <a:gd name="T89" fmla="*/ 1368 h 210"/>
                  <a:gd name="T90" fmla="*/ 342 w 217"/>
                  <a:gd name="T91" fmla="*/ 1567 h 210"/>
                  <a:gd name="T92" fmla="*/ 368 w 217"/>
                  <a:gd name="T93" fmla="*/ 1750 h 210"/>
                  <a:gd name="T94" fmla="*/ 413 w 217"/>
                  <a:gd name="T95" fmla="*/ 1894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4" name="Freeform 11"/>
              <p:cNvSpPr>
                <a:spLocks/>
              </p:cNvSpPr>
              <p:nvPr userDrawn="1"/>
            </p:nvSpPr>
            <p:spPr bwMode="ltGray">
              <a:xfrm rot="373331" flipH="1">
                <a:off x="41" y="2843"/>
                <a:ext cx="262" cy="308"/>
              </a:xfrm>
              <a:custGeom>
                <a:avLst/>
                <a:gdLst>
                  <a:gd name="T0" fmla="*/ 970 w 182"/>
                  <a:gd name="T1" fmla="*/ 0 h 213"/>
                  <a:gd name="T2" fmla="*/ 996 w 182"/>
                  <a:gd name="T3" fmla="*/ 19 h 213"/>
                  <a:gd name="T4" fmla="*/ 1052 w 182"/>
                  <a:gd name="T5" fmla="*/ 75 h 213"/>
                  <a:gd name="T6" fmla="*/ 1131 w 182"/>
                  <a:gd name="T7" fmla="*/ 168 h 213"/>
                  <a:gd name="T8" fmla="*/ 1221 w 182"/>
                  <a:gd name="T9" fmla="*/ 304 h 213"/>
                  <a:gd name="T10" fmla="*/ 1291 w 182"/>
                  <a:gd name="T11" fmla="*/ 473 h 213"/>
                  <a:gd name="T12" fmla="*/ 1337 w 182"/>
                  <a:gd name="T13" fmla="*/ 697 h 213"/>
                  <a:gd name="T14" fmla="*/ 1337 w 182"/>
                  <a:gd name="T15" fmla="*/ 962 h 213"/>
                  <a:gd name="T16" fmla="*/ 1281 w 182"/>
                  <a:gd name="T17" fmla="*/ 1274 h 213"/>
                  <a:gd name="T18" fmla="*/ 1250 w 182"/>
                  <a:gd name="T19" fmla="*/ 1361 h 213"/>
                  <a:gd name="T20" fmla="*/ 1211 w 182"/>
                  <a:gd name="T21" fmla="*/ 1433 h 213"/>
                  <a:gd name="T22" fmla="*/ 1169 w 182"/>
                  <a:gd name="T23" fmla="*/ 1511 h 213"/>
                  <a:gd name="T24" fmla="*/ 1113 w 182"/>
                  <a:gd name="T25" fmla="*/ 1580 h 213"/>
                  <a:gd name="T26" fmla="*/ 1038 w 182"/>
                  <a:gd name="T27" fmla="*/ 1646 h 213"/>
                  <a:gd name="T28" fmla="*/ 976 w 182"/>
                  <a:gd name="T29" fmla="*/ 1696 h 213"/>
                  <a:gd name="T30" fmla="*/ 910 w 182"/>
                  <a:gd name="T31" fmla="*/ 1744 h 213"/>
                  <a:gd name="T32" fmla="*/ 816 w 182"/>
                  <a:gd name="T33" fmla="*/ 1783 h 213"/>
                  <a:gd name="T34" fmla="*/ 731 w 182"/>
                  <a:gd name="T35" fmla="*/ 1802 h 213"/>
                  <a:gd name="T36" fmla="*/ 645 w 182"/>
                  <a:gd name="T37" fmla="*/ 1825 h 213"/>
                  <a:gd name="T38" fmla="*/ 546 w 182"/>
                  <a:gd name="T39" fmla="*/ 1842 h 213"/>
                  <a:gd name="T40" fmla="*/ 439 w 182"/>
                  <a:gd name="T41" fmla="*/ 1842 h 213"/>
                  <a:gd name="T42" fmla="*/ 325 w 182"/>
                  <a:gd name="T43" fmla="*/ 1825 h 213"/>
                  <a:gd name="T44" fmla="*/ 223 w 182"/>
                  <a:gd name="T45" fmla="*/ 1802 h 213"/>
                  <a:gd name="T46" fmla="*/ 104 w 182"/>
                  <a:gd name="T47" fmla="*/ 1763 h 213"/>
                  <a:gd name="T48" fmla="*/ 0 w 182"/>
                  <a:gd name="T49" fmla="*/ 1716 h 213"/>
                  <a:gd name="T50" fmla="*/ 99 w 182"/>
                  <a:gd name="T51" fmla="*/ 1783 h 213"/>
                  <a:gd name="T52" fmla="*/ 197 w 182"/>
                  <a:gd name="T53" fmla="*/ 1825 h 213"/>
                  <a:gd name="T54" fmla="*/ 297 w 182"/>
                  <a:gd name="T55" fmla="*/ 1871 h 213"/>
                  <a:gd name="T56" fmla="*/ 381 w 182"/>
                  <a:gd name="T57" fmla="*/ 1903 h 213"/>
                  <a:gd name="T58" fmla="*/ 468 w 182"/>
                  <a:gd name="T59" fmla="*/ 1930 h 213"/>
                  <a:gd name="T60" fmla="*/ 564 w 182"/>
                  <a:gd name="T61" fmla="*/ 1941 h 213"/>
                  <a:gd name="T62" fmla="*/ 646 w 182"/>
                  <a:gd name="T63" fmla="*/ 1945 h 213"/>
                  <a:gd name="T64" fmla="*/ 734 w 182"/>
                  <a:gd name="T65" fmla="*/ 1945 h 213"/>
                  <a:gd name="T66" fmla="*/ 812 w 182"/>
                  <a:gd name="T67" fmla="*/ 1941 h 213"/>
                  <a:gd name="T68" fmla="*/ 890 w 182"/>
                  <a:gd name="T69" fmla="*/ 1923 h 213"/>
                  <a:gd name="T70" fmla="*/ 957 w 182"/>
                  <a:gd name="T71" fmla="*/ 1903 h 213"/>
                  <a:gd name="T72" fmla="*/ 1029 w 182"/>
                  <a:gd name="T73" fmla="*/ 1884 h 213"/>
                  <a:gd name="T74" fmla="*/ 1094 w 182"/>
                  <a:gd name="T75" fmla="*/ 1860 h 213"/>
                  <a:gd name="T76" fmla="*/ 1155 w 182"/>
                  <a:gd name="T77" fmla="*/ 1819 h 213"/>
                  <a:gd name="T78" fmla="*/ 1211 w 182"/>
                  <a:gd name="T79" fmla="*/ 1783 h 213"/>
                  <a:gd name="T80" fmla="*/ 1262 w 182"/>
                  <a:gd name="T81" fmla="*/ 1744 h 213"/>
                  <a:gd name="T82" fmla="*/ 1405 w 182"/>
                  <a:gd name="T83" fmla="*/ 1607 h 213"/>
                  <a:gd name="T84" fmla="*/ 1504 w 182"/>
                  <a:gd name="T85" fmla="*/ 1472 h 213"/>
                  <a:gd name="T86" fmla="*/ 1562 w 182"/>
                  <a:gd name="T87" fmla="*/ 1316 h 213"/>
                  <a:gd name="T88" fmla="*/ 1594 w 182"/>
                  <a:gd name="T89" fmla="*/ 1173 h 213"/>
                  <a:gd name="T90" fmla="*/ 1614 w 182"/>
                  <a:gd name="T91" fmla="*/ 1018 h 213"/>
                  <a:gd name="T92" fmla="*/ 1614 w 182"/>
                  <a:gd name="T93" fmla="*/ 866 h 213"/>
                  <a:gd name="T94" fmla="*/ 1621 w 182"/>
                  <a:gd name="T95" fmla="*/ 723 h 213"/>
                  <a:gd name="T96" fmla="*/ 1536 w 182"/>
                  <a:gd name="T97" fmla="*/ 422 h 213"/>
                  <a:gd name="T98" fmla="*/ 1391 w 182"/>
                  <a:gd name="T99" fmla="*/ 188 h 213"/>
                  <a:gd name="T100" fmla="*/ 1339 w 182"/>
                  <a:gd name="T101" fmla="*/ 168 h 213"/>
                  <a:gd name="T102" fmla="*/ 1310 w 182"/>
                  <a:gd name="T103" fmla="*/ 140 h 213"/>
                  <a:gd name="T104" fmla="*/ 1262 w 182"/>
                  <a:gd name="T105" fmla="*/ 117 h 213"/>
                  <a:gd name="T106" fmla="*/ 1229 w 182"/>
                  <a:gd name="T107" fmla="*/ 100 h 213"/>
                  <a:gd name="T108" fmla="*/ 1175 w 182"/>
                  <a:gd name="T109" fmla="*/ 81 h 213"/>
                  <a:gd name="T110" fmla="*/ 1121 w 182"/>
                  <a:gd name="T111" fmla="*/ 56 h 213"/>
                  <a:gd name="T112" fmla="*/ 1057 w 182"/>
                  <a:gd name="T113" fmla="*/ 27 h 213"/>
                  <a:gd name="T114" fmla="*/ 970 w 182"/>
                  <a:gd name="T115" fmla="*/ 0 h 2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5" name="Freeform 12"/>
              <p:cNvSpPr>
                <a:spLocks/>
              </p:cNvSpPr>
              <p:nvPr userDrawn="1"/>
            </p:nvSpPr>
            <p:spPr bwMode="ltGray">
              <a:xfrm rot="373331" flipH="1">
                <a:off x="121" y="2907"/>
                <a:ext cx="93" cy="156"/>
              </a:xfrm>
              <a:custGeom>
                <a:avLst/>
                <a:gdLst>
                  <a:gd name="T0" fmla="*/ 14 w 128"/>
                  <a:gd name="T1" fmla="*/ 0 h 217"/>
                  <a:gd name="T2" fmla="*/ 15 w 128"/>
                  <a:gd name="T3" fmla="*/ 1 h 217"/>
                  <a:gd name="T4" fmla="*/ 17 w 128"/>
                  <a:gd name="T5" fmla="*/ 4 h 217"/>
                  <a:gd name="T6" fmla="*/ 18 w 128"/>
                  <a:gd name="T7" fmla="*/ 7 h 217"/>
                  <a:gd name="T8" fmla="*/ 19 w 128"/>
                  <a:gd name="T9" fmla="*/ 11 h 217"/>
                  <a:gd name="T10" fmla="*/ 19 w 128"/>
                  <a:gd name="T11" fmla="*/ 16 h 217"/>
                  <a:gd name="T12" fmla="*/ 17 w 128"/>
                  <a:gd name="T13" fmla="*/ 20 h 217"/>
                  <a:gd name="T14" fmla="*/ 14 w 128"/>
                  <a:gd name="T15" fmla="*/ 25 h 217"/>
                  <a:gd name="T16" fmla="*/ 9 w 128"/>
                  <a:gd name="T17" fmla="*/ 30 h 217"/>
                  <a:gd name="T18" fmla="*/ 7 w 128"/>
                  <a:gd name="T19" fmla="*/ 29 h 217"/>
                  <a:gd name="T20" fmla="*/ 6 w 128"/>
                  <a:gd name="T21" fmla="*/ 29 h 217"/>
                  <a:gd name="T22" fmla="*/ 4 w 128"/>
                  <a:gd name="T23" fmla="*/ 29 h 217"/>
                  <a:gd name="T24" fmla="*/ 3 w 128"/>
                  <a:gd name="T25" fmla="*/ 28 h 217"/>
                  <a:gd name="T26" fmla="*/ 1 w 128"/>
                  <a:gd name="T27" fmla="*/ 27 h 217"/>
                  <a:gd name="T28" fmla="*/ 1 w 128"/>
                  <a:gd name="T29" fmla="*/ 26 h 217"/>
                  <a:gd name="T30" fmla="*/ 0 w 128"/>
                  <a:gd name="T31" fmla="*/ 25 h 217"/>
                  <a:gd name="T32" fmla="*/ 1 w 128"/>
                  <a:gd name="T33" fmla="*/ 24 h 217"/>
                  <a:gd name="T34" fmla="*/ 2 w 128"/>
                  <a:gd name="T35" fmla="*/ 23 h 217"/>
                  <a:gd name="T36" fmla="*/ 4 w 128"/>
                  <a:gd name="T37" fmla="*/ 22 h 217"/>
                  <a:gd name="T38" fmla="*/ 7 w 128"/>
                  <a:gd name="T39" fmla="*/ 21 h 217"/>
                  <a:gd name="T40" fmla="*/ 9 w 128"/>
                  <a:gd name="T41" fmla="*/ 19 h 217"/>
                  <a:gd name="T42" fmla="*/ 12 w 128"/>
                  <a:gd name="T43" fmla="*/ 16 h 217"/>
                  <a:gd name="T44" fmla="*/ 13 w 128"/>
                  <a:gd name="T45" fmla="*/ 12 h 217"/>
                  <a:gd name="T46" fmla="*/ 15 w 128"/>
                  <a:gd name="T47" fmla="*/ 6 h 217"/>
                  <a:gd name="T48" fmla="*/ 14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6" name="Freeform 13"/>
              <p:cNvSpPr>
                <a:spLocks/>
              </p:cNvSpPr>
              <p:nvPr userDrawn="1"/>
            </p:nvSpPr>
            <p:spPr bwMode="ltGray">
              <a:xfrm rot="373331" flipH="1">
                <a:off x="313" y="3110"/>
                <a:ext cx="85" cy="93"/>
              </a:xfrm>
              <a:custGeom>
                <a:avLst/>
                <a:gdLst>
                  <a:gd name="T0" fmla="*/ 11 w 117"/>
                  <a:gd name="T1" fmla="*/ 0 h 132"/>
                  <a:gd name="T2" fmla="*/ 0 w 117"/>
                  <a:gd name="T3" fmla="*/ 3 h 132"/>
                  <a:gd name="T4" fmla="*/ 1 w 117"/>
                  <a:gd name="T5" fmla="*/ 3 h 132"/>
                  <a:gd name="T6" fmla="*/ 2 w 117"/>
                  <a:gd name="T7" fmla="*/ 4 h 132"/>
                  <a:gd name="T8" fmla="*/ 4 w 117"/>
                  <a:gd name="T9" fmla="*/ 4 h 132"/>
                  <a:gd name="T10" fmla="*/ 7 w 117"/>
                  <a:gd name="T11" fmla="*/ 6 h 132"/>
                  <a:gd name="T12" fmla="*/ 9 w 117"/>
                  <a:gd name="T13" fmla="*/ 8 h 132"/>
                  <a:gd name="T14" fmla="*/ 12 w 117"/>
                  <a:gd name="T15" fmla="*/ 9 h 132"/>
                  <a:gd name="T16" fmla="*/ 15 w 117"/>
                  <a:gd name="T17" fmla="*/ 13 h 132"/>
                  <a:gd name="T18" fmla="*/ 17 w 117"/>
                  <a:gd name="T19" fmla="*/ 16 h 132"/>
                  <a:gd name="T20" fmla="*/ 17 w 117"/>
                  <a:gd name="T21" fmla="*/ 15 h 132"/>
                  <a:gd name="T22" fmla="*/ 17 w 117"/>
                  <a:gd name="T23" fmla="*/ 13 h 132"/>
                  <a:gd name="T24" fmla="*/ 16 w 117"/>
                  <a:gd name="T25" fmla="*/ 11 h 132"/>
                  <a:gd name="T26" fmla="*/ 15 w 117"/>
                  <a:gd name="T27" fmla="*/ 9 h 132"/>
                  <a:gd name="T28" fmla="*/ 13 w 117"/>
                  <a:gd name="T29" fmla="*/ 7 h 132"/>
                  <a:gd name="T30" fmla="*/ 12 w 117"/>
                  <a:gd name="T31" fmla="*/ 6 h 132"/>
                  <a:gd name="T32" fmla="*/ 10 w 117"/>
                  <a:gd name="T33" fmla="*/ 4 h 132"/>
                  <a:gd name="T34" fmla="*/ 9 w 117"/>
                  <a:gd name="T35" fmla="*/ 4 h 132"/>
                  <a:gd name="T36" fmla="*/ 10 w 117"/>
                  <a:gd name="T37" fmla="*/ 4 h 132"/>
                  <a:gd name="T38" fmla="*/ 12 w 117"/>
                  <a:gd name="T39" fmla="*/ 4 h 132"/>
                  <a:gd name="T40" fmla="*/ 13 w 117"/>
                  <a:gd name="T41" fmla="*/ 3 h 132"/>
                  <a:gd name="T42" fmla="*/ 15 w 117"/>
                  <a:gd name="T43" fmla="*/ 3 h 132"/>
                  <a:gd name="T44" fmla="*/ 15 w 117"/>
                  <a:gd name="T45" fmla="*/ 3 h 132"/>
                  <a:gd name="T46" fmla="*/ 16 w 117"/>
                  <a:gd name="T47" fmla="*/ 3 h 132"/>
                  <a:gd name="T48" fmla="*/ 17 w 117"/>
                  <a:gd name="T49" fmla="*/ 3 h 132"/>
                  <a:gd name="T50" fmla="*/ 17 w 117"/>
                  <a:gd name="T51" fmla="*/ 3 h 132"/>
                  <a:gd name="T52" fmla="*/ 11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7" name="Freeform 14"/>
              <p:cNvSpPr>
                <a:spLocks/>
              </p:cNvSpPr>
              <p:nvPr userDrawn="1"/>
            </p:nvSpPr>
            <p:spPr bwMode="ltGray">
              <a:xfrm rot="373331" flipH="1">
                <a:off x="289" y="3135"/>
                <a:ext cx="21" cy="55"/>
              </a:xfrm>
              <a:custGeom>
                <a:avLst/>
                <a:gdLst>
                  <a:gd name="T0" fmla="*/ 4 w 29"/>
                  <a:gd name="T1" fmla="*/ 0 h 77"/>
                  <a:gd name="T2" fmla="*/ 4 w 29"/>
                  <a:gd name="T3" fmla="*/ 0 h 77"/>
                  <a:gd name="T4" fmla="*/ 3 w 29"/>
                  <a:gd name="T5" fmla="*/ 1 h 77"/>
                  <a:gd name="T6" fmla="*/ 1 w 29"/>
                  <a:gd name="T7" fmla="*/ 1 h 77"/>
                  <a:gd name="T8" fmla="*/ 1 w 29"/>
                  <a:gd name="T9" fmla="*/ 3 h 77"/>
                  <a:gd name="T10" fmla="*/ 1 w 29"/>
                  <a:gd name="T11" fmla="*/ 4 h 77"/>
                  <a:gd name="T12" fmla="*/ 0 w 29"/>
                  <a:gd name="T13" fmla="*/ 6 h 77"/>
                  <a:gd name="T14" fmla="*/ 1 w 29"/>
                  <a:gd name="T15" fmla="*/ 8 h 77"/>
                  <a:gd name="T16" fmla="*/ 1 w 29"/>
                  <a:gd name="T17" fmla="*/ 10 h 77"/>
                  <a:gd name="T18" fmla="*/ 2 w 29"/>
                  <a:gd name="T19" fmla="*/ 7 h 77"/>
                  <a:gd name="T20" fmla="*/ 3 w 29"/>
                  <a:gd name="T21" fmla="*/ 5 h 77"/>
                  <a:gd name="T22" fmla="*/ 4 w 29"/>
                  <a:gd name="T23" fmla="*/ 3 h 77"/>
                  <a:gd name="T24" fmla="*/ 4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68" name="Group 15"/>
              <p:cNvGrpSpPr>
                <a:grpSpLocks/>
              </p:cNvGrpSpPr>
              <p:nvPr userDrawn="1"/>
            </p:nvGrpSpPr>
            <p:grpSpPr bwMode="auto">
              <a:xfrm rot="10886446" flipH="1">
                <a:off x="335" y="3251"/>
                <a:ext cx="608" cy="369"/>
                <a:chOff x="-366" y="1704"/>
                <a:chExt cx="608" cy="369"/>
              </a:xfrm>
            </p:grpSpPr>
            <p:sp>
              <p:nvSpPr>
                <p:cNvPr id="1069" name="Freeform 16"/>
                <p:cNvSpPr>
                  <a:spLocks/>
                </p:cNvSpPr>
                <p:nvPr userDrawn="1"/>
              </p:nvSpPr>
              <p:spPr bwMode="ltGray">
                <a:xfrm rot="4200091">
                  <a:off x="-243" y="1807"/>
                  <a:ext cx="143" cy="390"/>
                </a:xfrm>
                <a:custGeom>
                  <a:avLst/>
                  <a:gdLst>
                    <a:gd name="T0" fmla="*/ 1 w 207"/>
                    <a:gd name="T1" fmla="*/ 5 h 564"/>
                    <a:gd name="T2" fmla="*/ 1 w 207"/>
                    <a:gd name="T3" fmla="*/ 8 h 564"/>
                    <a:gd name="T4" fmla="*/ 1 w 207"/>
                    <a:gd name="T5" fmla="*/ 11 h 564"/>
                    <a:gd name="T6" fmla="*/ 0 w 207"/>
                    <a:gd name="T7" fmla="*/ 13 h 564"/>
                    <a:gd name="T8" fmla="*/ 0 w 207"/>
                    <a:gd name="T9" fmla="*/ 17 h 564"/>
                    <a:gd name="T10" fmla="*/ 1 w 207"/>
                    <a:gd name="T11" fmla="*/ 19 h 564"/>
                    <a:gd name="T12" fmla="*/ 1 w 207"/>
                    <a:gd name="T13" fmla="*/ 23 h 564"/>
                    <a:gd name="T14" fmla="*/ 2 w 207"/>
                    <a:gd name="T15" fmla="*/ 27 h 564"/>
                    <a:gd name="T16" fmla="*/ 3 w 207"/>
                    <a:gd name="T17" fmla="*/ 32 h 564"/>
                    <a:gd name="T18" fmla="*/ 5 w 207"/>
                    <a:gd name="T19" fmla="*/ 36 h 564"/>
                    <a:gd name="T20" fmla="*/ 7 w 207"/>
                    <a:gd name="T21" fmla="*/ 39 h 564"/>
                    <a:gd name="T22" fmla="*/ 9 w 207"/>
                    <a:gd name="T23" fmla="*/ 44 h 564"/>
                    <a:gd name="T24" fmla="*/ 12 w 207"/>
                    <a:gd name="T25" fmla="*/ 49 h 564"/>
                    <a:gd name="T26" fmla="*/ 15 w 207"/>
                    <a:gd name="T27" fmla="*/ 53 h 564"/>
                    <a:gd name="T28" fmla="*/ 17 w 207"/>
                    <a:gd name="T29" fmla="*/ 57 h 564"/>
                    <a:gd name="T30" fmla="*/ 19 w 207"/>
                    <a:gd name="T31" fmla="*/ 59 h 564"/>
                    <a:gd name="T32" fmla="*/ 22 w 207"/>
                    <a:gd name="T33" fmla="*/ 62 h 564"/>
                    <a:gd name="T34" fmla="*/ 18 w 207"/>
                    <a:gd name="T35" fmla="*/ 55 h 564"/>
                    <a:gd name="T36" fmla="*/ 14 w 207"/>
                    <a:gd name="T37" fmla="*/ 49 h 564"/>
                    <a:gd name="T38" fmla="*/ 11 w 207"/>
                    <a:gd name="T39" fmla="*/ 44 h 564"/>
                    <a:gd name="T40" fmla="*/ 9 w 207"/>
                    <a:gd name="T41" fmla="*/ 40 h 564"/>
                    <a:gd name="T42" fmla="*/ 8 w 207"/>
                    <a:gd name="T43" fmla="*/ 37 h 564"/>
                    <a:gd name="T44" fmla="*/ 7 w 207"/>
                    <a:gd name="T45" fmla="*/ 34 h 564"/>
                    <a:gd name="T46" fmla="*/ 7 w 207"/>
                    <a:gd name="T47" fmla="*/ 31 h 564"/>
                    <a:gd name="T48" fmla="*/ 6 w 207"/>
                    <a:gd name="T49" fmla="*/ 28 h 564"/>
                    <a:gd name="T50" fmla="*/ 5 w 207"/>
                    <a:gd name="T51" fmla="*/ 23 h 564"/>
                    <a:gd name="T52" fmla="*/ 4 w 207"/>
                    <a:gd name="T53" fmla="*/ 15 h 564"/>
                    <a:gd name="T54" fmla="*/ 5 w 207"/>
                    <a:gd name="T55" fmla="*/ 8 h 564"/>
                    <a:gd name="T56" fmla="*/ 6 w 207"/>
                    <a:gd name="T57" fmla="*/ 0 h 564"/>
                    <a:gd name="T58" fmla="*/ 1 w 207"/>
                    <a:gd name="T59" fmla="*/ 5 h 5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0" name="Freeform 17"/>
                <p:cNvSpPr>
                  <a:spLocks/>
                </p:cNvSpPr>
                <p:nvPr userDrawn="1"/>
              </p:nvSpPr>
              <p:spPr bwMode="ltGray">
                <a:xfrm rot="4200091">
                  <a:off x="124" y="1761"/>
                  <a:ext cx="33" cy="160"/>
                </a:xfrm>
                <a:custGeom>
                  <a:avLst/>
                  <a:gdLst>
                    <a:gd name="T0" fmla="*/ 0 w 47"/>
                    <a:gd name="T1" fmla="*/ 2 h 232"/>
                    <a:gd name="T2" fmla="*/ 2 w 47"/>
                    <a:gd name="T3" fmla="*/ 6 h 232"/>
                    <a:gd name="T4" fmla="*/ 3 w 47"/>
                    <a:gd name="T5" fmla="*/ 11 h 232"/>
                    <a:gd name="T6" fmla="*/ 3 w 47"/>
                    <a:gd name="T7" fmla="*/ 17 h 232"/>
                    <a:gd name="T8" fmla="*/ 2 w 47"/>
                    <a:gd name="T9" fmla="*/ 25 h 232"/>
                    <a:gd name="T10" fmla="*/ 6 w 47"/>
                    <a:gd name="T11" fmla="*/ 23 h 232"/>
                    <a:gd name="T12" fmla="*/ 6 w 47"/>
                    <a:gd name="T13" fmla="*/ 19 h 232"/>
                    <a:gd name="T14" fmla="*/ 6 w 47"/>
                    <a:gd name="T15" fmla="*/ 15 h 232"/>
                    <a:gd name="T16" fmla="*/ 6 w 47"/>
                    <a:gd name="T17" fmla="*/ 11 h 232"/>
                    <a:gd name="T18" fmla="*/ 5 w 47"/>
                    <a:gd name="T19" fmla="*/ 8 h 232"/>
                    <a:gd name="T20" fmla="*/ 4 w 47"/>
                    <a:gd name="T21" fmla="*/ 6 h 232"/>
                    <a:gd name="T22" fmla="*/ 4 w 47"/>
                    <a:gd name="T23" fmla="*/ 4 h 232"/>
                    <a:gd name="T24" fmla="*/ 3 w 47"/>
                    <a:gd name="T25" fmla="*/ 2 h 232"/>
                    <a:gd name="T26" fmla="*/ 1 w 47"/>
                    <a:gd name="T27" fmla="*/ 0 h 232"/>
                    <a:gd name="T28" fmla="*/ 0 w 47"/>
                    <a:gd name="T29" fmla="*/ 2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1" name="Freeform 18"/>
                <p:cNvSpPr>
                  <a:spLocks/>
                </p:cNvSpPr>
                <p:nvPr userDrawn="1"/>
              </p:nvSpPr>
              <p:spPr bwMode="ltGray">
                <a:xfrm rot="4200091">
                  <a:off x="199" y="1720"/>
                  <a:ext cx="60" cy="27"/>
                </a:xfrm>
                <a:custGeom>
                  <a:avLst/>
                  <a:gdLst>
                    <a:gd name="T0" fmla="*/ 9 w 87"/>
                    <a:gd name="T1" fmla="*/ 2 h 40"/>
                    <a:gd name="T2" fmla="*/ 8 w 87"/>
                    <a:gd name="T3" fmla="*/ 1 h 40"/>
                    <a:gd name="T4" fmla="*/ 7 w 87"/>
                    <a:gd name="T5" fmla="*/ 1 h 40"/>
                    <a:gd name="T6" fmla="*/ 6 w 87"/>
                    <a:gd name="T7" fmla="*/ 1 h 40"/>
                    <a:gd name="T8" fmla="*/ 5 w 87"/>
                    <a:gd name="T9" fmla="*/ 1 h 40"/>
                    <a:gd name="T10" fmla="*/ 4 w 87"/>
                    <a:gd name="T11" fmla="*/ 1 h 40"/>
                    <a:gd name="T12" fmla="*/ 3 w 87"/>
                    <a:gd name="T13" fmla="*/ 1 h 40"/>
                    <a:gd name="T14" fmla="*/ 1 w 87"/>
                    <a:gd name="T15" fmla="*/ 0 h 40"/>
                    <a:gd name="T16" fmla="*/ 0 w 87"/>
                    <a:gd name="T17" fmla="*/ 1 h 40"/>
                    <a:gd name="T18" fmla="*/ 1 w 87"/>
                    <a:gd name="T19" fmla="*/ 1 h 40"/>
                    <a:gd name="T20" fmla="*/ 1 w 87"/>
                    <a:gd name="T21" fmla="*/ 1 h 40"/>
                    <a:gd name="T22" fmla="*/ 2 w 87"/>
                    <a:gd name="T23" fmla="*/ 1 h 40"/>
                    <a:gd name="T24" fmla="*/ 4 w 87"/>
                    <a:gd name="T25" fmla="*/ 1 h 40"/>
                    <a:gd name="T26" fmla="*/ 5 w 87"/>
                    <a:gd name="T27" fmla="*/ 2 h 40"/>
                    <a:gd name="T28" fmla="*/ 6 w 87"/>
                    <a:gd name="T29" fmla="*/ 2 h 40"/>
                    <a:gd name="T30" fmla="*/ 7 w 87"/>
                    <a:gd name="T31" fmla="*/ 3 h 40"/>
                    <a:gd name="T32" fmla="*/ 8 w 87"/>
                    <a:gd name="T33" fmla="*/ 3 h 40"/>
                    <a:gd name="T34" fmla="*/ 9 w 87"/>
                    <a:gd name="T35" fmla="*/ 2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037" name="Group 19"/>
            <p:cNvGrpSpPr>
              <a:grpSpLocks/>
            </p:cNvGrpSpPr>
            <p:nvPr/>
          </p:nvGrpSpPr>
          <p:grpSpPr bwMode="auto">
            <a:xfrm rot="6248562">
              <a:off x="343" y="3854"/>
              <a:ext cx="392" cy="424"/>
              <a:chOff x="1727" y="866"/>
              <a:chExt cx="129" cy="157"/>
            </a:xfrm>
          </p:grpSpPr>
          <p:sp>
            <p:nvSpPr>
              <p:cNvPr id="1060" name="Freeform 20"/>
              <p:cNvSpPr>
                <a:spLocks/>
              </p:cNvSpPr>
              <p:nvPr userDrawn="1"/>
            </p:nvSpPr>
            <p:spPr bwMode="ltGray">
              <a:xfrm>
                <a:off x="1727" y="866"/>
                <a:ext cx="41" cy="59"/>
              </a:xfrm>
              <a:custGeom>
                <a:avLst/>
                <a:gdLst>
                  <a:gd name="T0" fmla="*/ 1 w 83"/>
                  <a:gd name="T1" fmla="*/ 1 h 117"/>
                  <a:gd name="T2" fmla="*/ 0 w 83"/>
                  <a:gd name="T3" fmla="*/ 0 h 117"/>
                  <a:gd name="T4" fmla="*/ 0 w 83"/>
                  <a:gd name="T5" fmla="*/ 2 h 117"/>
                  <a:gd name="T6" fmla="*/ 1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1" name="Freeform 21"/>
              <p:cNvSpPr>
                <a:spLocks/>
              </p:cNvSpPr>
              <p:nvPr userDrawn="1"/>
            </p:nvSpPr>
            <p:spPr bwMode="ltGray">
              <a:xfrm>
                <a:off x="1786" y="894"/>
                <a:ext cx="70" cy="49"/>
              </a:xfrm>
              <a:custGeom>
                <a:avLst/>
                <a:gdLst>
                  <a:gd name="T0" fmla="*/ 0 w 140"/>
                  <a:gd name="T1" fmla="*/ 2 h 98"/>
                  <a:gd name="T2" fmla="*/ 2 w 140"/>
                  <a:gd name="T3" fmla="*/ 0 h 98"/>
                  <a:gd name="T4" fmla="*/ 3 w 140"/>
                  <a:gd name="T5" fmla="*/ 1 h 98"/>
                  <a:gd name="T6" fmla="*/ 0 w 140"/>
                  <a:gd name="T7" fmla="*/ 2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2" name="Freeform 22"/>
              <p:cNvSpPr>
                <a:spLocks/>
              </p:cNvSpPr>
              <p:nvPr userDrawn="1"/>
            </p:nvSpPr>
            <p:spPr bwMode="ltGray">
              <a:xfrm>
                <a:off x="1772" y="998"/>
                <a:ext cx="73" cy="25"/>
              </a:xfrm>
              <a:custGeom>
                <a:avLst/>
                <a:gdLst>
                  <a:gd name="T0" fmla="*/ 0 w 145"/>
                  <a:gd name="T1" fmla="*/ 1 h 49"/>
                  <a:gd name="T2" fmla="*/ 3 w 145"/>
                  <a:gd name="T3" fmla="*/ 0 h 49"/>
                  <a:gd name="T4" fmla="*/ 3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8" name="Group 23"/>
            <p:cNvGrpSpPr>
              <a:grpSpLocks/>
            </p:cNvGrpSpPr>
            <p:nvPr/>
          </p:nvGrpSpPr>
          <p:grpSpPr bwMode="auto">
            <a:xfrm rot="5003157">
              <a:off x="249" y="1102"/>
              <a:ext cx="412" cy="500"/>
              <a:chOff x="1727" y="866"/>
              <a:chExt cx="129" cy="157"/>
            </a:xfrm>
          </p:grpSpPr>
          <p:sp>
            <p:nvSpPr>
              <p:cNvPr id="1057" name="Freeform 24"/>
              <p:cNvSpPr>
                <a:spLocks/>
              </p:cNvSpPr>
              <p:nvPr userDrawn="1"/>
            </p:nvSpPr>
            <p:spPr bwMode="ltGray">
              <a:xfrm>
                <a:off x="1727" y="866"/>
                <a:ext cx="41" cy="59"/>
              </a:xfrm>
              <a:custGeom>
                <a:avLst/>
                <a:gdLst>
                  <a:gd name="T0" fmla="*/ 1 w 83"/>
                  <a:gd name="T1" fmla="*/ 1 h 117"/>
                  <a:gd name="T2" fmla="*/ 0 w 83"/>
                  <a:gd name="T3" fmla="*/ 0 h 117"/>
                  <a:gd name="T4" fmla="*/ 0 w 83"/>
                  <a:gd name="T5" fmla="*/ 2 h 117"/>
                  <a:gd name="T6" fmla="*/ 1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8" name="Freeform 25"/>
              <p:cNvSpPr>
                <a:spLocks/>
              </p:cNvSpPr>
              <p:nvPr userDrawn="1"/>
            </p:nvSpPr>
            <p:spPr bwMode="ltGray">
              <a:xfrm>
                <a:off x="1786" y="894"/>
                <a:ext cx="70" cy="49"/>
              </a:xfrm>
              <a:custGeom>
                <a:avLst/>
                <a:gdLst>
                  <a:gd name="T0" fmla="*/ 0 w 140"/>
                  <a:gd name="T1" fmla="*/ 2 h 98"/>
                  <a:gd name="T2" fmla="*/ 2 w 140"/>
                  <a:gd name="T3" fmla="*/ 0 h 98"/>
                  <a:gd name="T4" fmla="*/ 3 w 140"/>
                  <a:gd name="T5" fmla="*/ 1 h 98"/>
                  <a:gd name="T6" fmla="*/ 0 w 140"/>
                  <a:gd name="T7" fmla="*/ 2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9" name="Freeform 26"/>
              <p:cNvSpPr>
                <a:spLocks/>
              </p:cNvSpPr>
              <p:nvPr userDrawn="1"/>
            </p:nvSpPr>
            <p:spPr bwMode="ltGray">
              <a:xfrm>
                <a:off x="1772" y="998"/>
                <a:ext cx="73" cy="25"/>
              </a:xfrm>
              <a:custGeom>
                <a:avLst/>
                <a:gdLst>
                  <a:gd name="T0" fmla="*/ 0 w 145"/>
                  <a:gd name="T1" fmla="*/ 1 h 49"/>
                  <a:gd name="T2" fmla="*/ 3 w 145"/>
                  <a:gd name="T3" fmla="*/ 0 h 49"/>
                  <a:gd name="T4" fmla="*/ 3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9" name="Group 27"/>
            <p:cNvGrpSpPr>
              <a:grpSpLocks/>
            </p:cNvGrpSpPr>
            <p:nvPr/>
          </p:nvGrpSpPr>
          <p:grpSpPr bwMode="auto">
            <a:xfrm>
              <a:off x="815" y="0"/>
              <a:ext cx="345" cy="367"/>
              <a:chOff x="1727" y="866"/>
              <a:chExt cx="129" cy="157"/>
            </a:xfrm>
          </p:grpSpPr>
          <p:sp>
            <p:nvSpPr>
              <p:cNvPr id="1054" name="Freeform 28"/>
              <p:cNvSpPr>
                <a:spLocks/>
              </p:cNvSpPr>
              <p:nvPr userDrawn="1"/>
            </p:nvSpPr>
            <p:spPr bwMode="ltGray">
              <a:xfrm>
                <a:off x="1727" y="866"/>
                <a:ext cx="41" cy="59"/>
              </a:xfrm>
              <a:custGeom>
                <a:avLst/>
                <a:gdLst>
                  <a:gd name="T0" fmla="*/ 1 w 83"/>
                  <a:gd name="T1" fmla="*/ 1 h 117"/>
                  <a:gd name="T2" fmla="*/ 0 w 83"/>
                  <a:gd name="T3" fmla="*/ 0 h 117"/>
                  <a:gd name="T4" fmla="*/ 0 w 83"/>
                  <a:gd name="T5" fmla="*/ 2 h 117"/>
                  <a:gd name="T6" fmla="*/ 1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5" name="Freeform 29"/>
              <p:cNvSpPr>
                <a:spLocks/>
              </p:cNvSpPr>
              <p:nvPr userDrawn="1"/>
            </p:nvSpPr>
            <p:spPr bwMode="ltGray">
              <a:xfrm>
                <a:off x="1786" y="894"/>
                <a:ext cx="70" cy="49"/>
              </a:xfrm>
              <a:custGeom>
                <a:avLst/>
                <a:gdLst>
                  <a:gd name="T0" fmla="*/ 0 w 140"/>
                  <a:gd name="T1" fmla="*/ 2 h 98"/>
                  <a:gd name="T2" fmla="*/ 2 w 140"/>
                  <a:gd name="T3" fmla="*/ 0 h 98"/>
                  <a:gd name="T4" fmla="*/ 3 w 140"/>
                  <a:gd name="T5" fmla="*/ 1 h 98"/>
                  <a:gd name="T6" fmla="*/ 0 w 140"/>
                  <a:gd name="T7" fmla="*/ 2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Freeform 30"/>
              <p:cNvSpPr>
                <a:spLocks/>
              </p:cNvSpPr>
              <p:nvPr userDrawn="1"/>
            </p:nvSpPr>
            <p:spPr bwMode="ltGray">
              <a:xfrm>
                <a:off x="1772" y="998"/>
                <a:ext cx="73" cy="25"/>
              </a:xfrm>
              <a:custGeom>
                <a:avLst/>
                <a:gdLst>
                  <a:gd name="T0" fmla="*/ 0 w 145"/>
                  <a:gd name="T1" fmla="*/ 1 h 49"/>
                  <a:gd name="T2" fmla="*/ 3 w 145"/>
                  <a:gd name="T3" fmla="*/ 0 h 49"/>
                  <a:gd name="T4" fmla="*/ 3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40" name="Freeform 31"/>
            <p:cNvSpPr>
              <a:spLocks/>
            </p:cNvSpPr>
            <p:nvPr/>
          </p:nvSpPr>
          <p:spPr bwMode="ltGray">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1" name="Freeform 32"/>
            <p:cNvSpPr>
              <a:spLocks/>
            </p:cNvSpPr>
            <p:nvPr/>
          </p:nvSpPr>
          <p:spPr bwMode="ltGray">
            <a:xfrm rot="828663">
              <a:off x="242" y="3404"/>
              <a:ext cx="132" cy="167"/>
            </a:xfrm>
            <a:custGeom>
              <a:avLst/>
              <a:gdLst>
                <a:gd name="T0" fmla="*/ 0 w 109"/>
                <a:gd name="T1" fmla="*/ 0 h 156"/>
                <a:gd name="T2" fmla="*/ 15 w 109"/>
                <a:gd name="T3" fmla="*/ 1 h 156"/>
                <a:gd name="T4" fmla="*/ 58 w 109"/>
                <a:gd name="T5" fmla="*/ 5 h 156"/>
                <a:gd name="T6" fmla="*/ 116 w 109"/>
                <a:gd name="T7" fmla="*/ 18 h 156"/>
                <a:gd name="T8" fmla="*/ 183 w 109"/>
                <a:gd name="T9" fmla="*/ 36 h 156"/>
                <a:gd name="T10" fmla="*/ 245 w 109"/>
                <a:gd name="T11" fmla="*/ 66 h 156"/>
                <a:gd name="T12" fmla="*/ 302 w 109"/>
                <a:gd name="T13" fmla="*/ 107 h 156"/>
                <a:gd name="T14" fmla="*/ 338 w 109"/>
                <a:gd name="T15" fmla="*/ 163 h 156"/>
                <a:gd name="T16" fmla="*/ 345 w 109"/>
                <a:gd name="T17" fmla="*/ 237 h 156"/>
                <a:gd name="T18" fmla="*/ 329 w 109"/>
                <a:gd name="T19" fmla="*/ 237 h 156"/>
                <a:gd name="T20" fmla="*/ 312 w 109"/>
                <a:gd name="T21" fmla="*/ 237 h 156"/>
                <a:gd name="T22" fmla="*/ 294 w 109"/>
                <a:gd name="T23" fmla="*/ 237 h 156"/>
                <a:gd name="T24" fmla="*/ 272 w 109"/>
                <a:gd name="T25" fmla="*/ 231 h 156"/>
                <a:gd name="T26" fmla="*/ 256 w 109"/>
                <a:gd name="T27" fmla="*/ 230 h 156"/>
                <a:gd name="T28" fmla="*/ 235 w 109"/>
                <a:gd name="T29" fmla="*/ 226 h 156"/>
                <a:gd name="T30" fmla="*/ 208 w 109"/>
                <a:gd name="T31" fmla="*/ 218 h 156"/>
                <a:gd name="T32" fmla="*/ 183 w 109"/>
                <a:gd name="T33" fmla="*/ 210 h 156"/>
                <a:gd name="T34" fmla="*/ 167 w 109"/>
                <a:gd name="T35" fmla="*/ 191 h 156"/>
                <a:gd name="T36" fmla="*/ 167 w 109"/>
                <a:gd name="T37" fmla="*/ 167 h 156"/>
                <a:gd name="T38" fmla="*/ 176 w 109"/>
                <a:gd name="T39" fmla="*/ 145 h 156"/>
                <a:gd name="T40" fmla="*/ 185 w 109"/>
                <a:gd name="T41" fmla="*/ 120 h 156"/>
                <a:gd name="T42" fmla="*/ 176 w 109"/>
                <a:gd name="T43" fmla="*/ 93 h 156"/>
                <a:gd name="T44" fmla="*/ 151 w 109"/>
                <a:gd name="T45" fmla="*/ 64 h 156"/>
                <a:gd name="T46" fmla="*/ 99 w 109"/>
                <a:gd name="T47" fmla="*/ 35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33"/>
            <p:cNvSpPr>
              <a:spLocks/>
            </p:cNvSpPr>
            <p:nvPr/>
          </p:nvSpPr>
          <p:spPr bwMode="ltGray">
            <a:xfrm rot="828663">
              <a:off x="266" y="3592"/>
              <a:ext cx="66" cy="43"/>
            </a:xfrm>
            <a:custGeom>
              <a:avLst/>
              <a:gdLst>
                <a:gd name="T0" fmla="*/ 0 w 54"/>
                <a:gd name="T1" fmla="*/ 0 h 40"/>
                <a:gd name="T2" fmla="*/ 1 w 54"/>
                <a:gd name="T3" fmla="*/ 1 h 40"/>
                <a:gd name="T4" fmla="*/ 20 w 54"/>
                <a:gd name="T5" fmla="*/ 3 h 40"/>
                <a:gd name="T6" fmla="*/ 43 w 54"/>
                <a:gd name="T7" fmla="*/ 14 h 40"/>
                <a:gd name="T8" fmla="*/ 72 w 54"/>
                <a:gd name="T9" fmla="*/ 18 h 40"/>
                <a:gd name="T10" fmla="*/ 97 w 54"/>
                <a:gd name="T11" fmla="*/ 22 h 40"/>
                <a:gd name="T12" fmla="*/ 123 w 54"/>
                <a:gd name="T13" fmla="*/ 26 h 40"/>
                <a:gd name="T14" fmla="*/ 150 w 54"/>
                <a:gd name="T15" fmla="*/ 28 h 40"/>
                <a:gd name="T16" fmla="*/ 181 w 54"/>
                <a:gd name="T17" fmla="*/ 24 h 40"/>
                <a:gd name="T18" fmla="*/ 177 w 54"/>
                <a:gd name="T19" fmla="*/ 38 h 40"/>
                <a:gd name="T20" fmla="*/ 167 w 54"/>
                <a:gd name="T21" fmla="*/ 51 h 40"/>
                <a:gd name="T22" fmla="*/ 148 w 54"/>
                <a:gd name="T23" fmla="*/ 59 h 40"/>
                <a:gd name="T24" fmla="*/ 122 w 54"/>
                <a:gd name="T25" fmla="*/ 61 h 40"/>
                <a:gd name="T26" fmla="*/ 93 w 54"/>
                <a:gd name="T27" fmla="*/ 60 h 40"/>
                <a:gd name="T28" fmla="*/ 62 w 54"/>
                <a:gd name="T29" fmla="*/ 49 h 40"/>
                <a:gd name="T30" fmla="*/ 33 w 54"/>
                <a:gd name="T31" fmla="*/ 32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34"/>
            <p:cNvSpPr>
              <a:spLocks/>
            </p:cNvSpPr>
            <p:nvPr/>
          </p:nvSpPr>
          <p:spPr bwMode="ltGray">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35"/>
            <p:cNvSpPr>
              <a:spLocks/>
            </p:cNvSpPr>
            <p:nvPr/>
          </p:nvSpPr>
          <p:spPr bwMode="ltGray">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36"/>
            <p:cNvSpPr>
              <a:spLocks/>
            </p:cNvSpPr>
            <p:nvPr/>
          </p:nvSpPr>
          <p:spPr bwMode="ltGray">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 name="Freeform 37"/>
            <p:cNvSpPr>
              <a:spLocks/>
            </p:cNvSpPr>
            <p:nvPr/>
          </p:nvSpPr>
          <p:spPr bwMode="ltGray">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38"/>
            <p:cNvSpPr>
              <a:spLocks/>
            </p:cNvSpPr>
            <p:nvPr/>
          </p:nvSpPr>
          <p:spPr bwMode="ltGray">
            <a:xfrm rot="1584153">
              <a:off x="20" y="410"/>
              <a:ext cx="344" cy="245"/>
            </a:xfrm>
            <a:custGeom>
              <a:avLst/>
              <a:gdLst>
                <a:gd name="T0" fmla="*/ 0 w 257"/>
                <a:gd name="T1" fmla="*/ 0 h 237"/>
                <a:gd name="T2" fmla="*/ 0 w 257"/>
                <a:gd name="T3" fmla="*/ 31 h 237"/>
                <a:gd name="T4" fmla="*/ 16 w 257"/>
                <a:gd name="T5" fmla="*/ 62 h 237"/>
                <a:gd name="T6" fmla="*/ 36 w 257"/>
                <a:gd name="T7" fmla="*/ 93 h 237"/>
                <a:gd name="T8" fmla="*/ 64 w 257"/>
                <a:gd name="T9" fmla="*/ 120 h 237"/>
                <a:gd name="T10" fmla="*/ 104 w 257"/>
                <a:gd name="T11" fmla="*/ 145 h 237"/>
                <a:gd name="T12" fmla="*/ 154 w 257"/>
                <a:gd name="T13" fmla="*/ 172 h 237"/>
                <a:gd name="T14" fmla="*/ 218 w 257"/>
                <a:gd name="T15" fmla="*/ 196 h 237"/>
                <a:gd name="T16" fmla="*/ 292 w 257"/>
                <a:gd name="T17" fmla="*/ 217 h 237"/>
                <a:gd name="T18" fmla="*/ 387 w 257"/>
                <a:gd name="T19" fmla="*/ 237 h 237"/>
                <a:gd name="T20" fmla="*/ 494 w 257"/>
                <a:gd name="T21" fmla="*/ 253 h 237"/>
                <a:gd name="T22" fmla="*/ 609 w 257"/>
                <a:gd name="T23" fmla="*/ 267 h 237"/>
                <a:gd name="T24" fmla="*/ 751 w 257"/>
                <a:gd name="T25" fmla="*/ 279 h 237"/>
                <a:gd name="T26" fmla="*/ 905 w 257"/>
                <a:gd name="T27" fmla="*/ 285 h 237"/>
                <a:gd name="T28" fmla="*/ 1082 w 257"/>
                <a:gd name="T29" fmla="*/ 289 h 237"/>
                <a:gd name="T30" fmla="*/ 1264 w 257"/>
                <a:gd name="T31" fmla="*/ 288 h 237"/>
                <a:gd name="T32" fmla="*/ 1478 w 257"/>
                <a:gd name="T33" fmla="*/ 283 h 237"/>
                <a:gd name="T34" fmla="*/ 1290 w 257"/>
                <a:gd name="T35" fmla="*/ 277 h 237"/>
                <a:gd name="T36" fmla="*/ 1120 w 257"/>
                <a:gd name="T37" fmla="*/ 268 h 237"/>
                <a:gd name="T38" fmla="*/ 978 w 257"/>
                <a:gd name="T39" fmla="*/ 258 h 237"/>
                <a:gd name="T40" fmla="*/ 851 w 257"/>
                <a:gd name="T41" fmla="*/ 249 h 237"/>
                <a:gd name="T42" fmla="*/ 736 w 257"/>
                <a:gd name="T43" fmla="*/ 236 h 237"/>
                <a:gd name="T44" fmla="*/ 645 w 257"/>
                <a:gd name="T45" fmla="*/ 222 h 237"/>
                <a:gd name="T46" fmla="*/ 560 w 257"/>
                <a:gd name="T47" fmla="*/ 207 h 237"/>
                <a:gd name="T48" fmla="*/ 482 w 257"/>
                <a:gd name="T49" fmla="*/ 189 h 237"/>
                <a:gd name="T50" fmla="*/ 411 w 257"/>
                <a:gd name="T51" fmla="*/ 172 h 237"/>
                <a:gd name="T52" fmla="*/ 353 w 257"/>
                <a:gd name="T53" fmla="*/ 152 h 237"/>
                <a:gd name="T54" fmla="*/ 303 w 257"/>
                <a:gd name="T55" fmla="*/ 131 h 237"/>
                <a:gd name="T56" fmla="*/ 249 w 257"/>
                <a:gd name="T57" fmla="*/ 106 h 237"/>
                <a:gd name="T58" fmla="*/ 190 w 257"/>
                <a:gd name="T59" fmla="*/ 84 h 237"/>
                <a:gd name="T60" fmla="*/ 133 w 257"/>
                <a:gd name="T61" fmla="*/ 59 h 237"/>
                <a:gd name="T62" fmla="*/ 67 w 257"/>
                <a:gd name="T63" fmla="*/ 30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39"/>
            <p:cNvSpPr>
              <a:spLocks/>
            </p:cNvSpPr>
            <p:nvPr/>
          </p:nvSpPr>
          <p:spPr bwMode="ltGray">
            <a:xfrm rot="1584153">
              <a:off x="242" y="756"/>
              <a:ext cx="167" cy="115"/>
            </a:xfrm>
            <a:custGeom>
              <a:avLst/>
              <a:gdLst>
                <a:gd name="T0" fmla="*/ 462 w 124"/>
                <a:gd name="T1" fmla="*/ 0 h 110"/>
                <a:gd name="T2" fmla="*/ 739 w 124"/>
                <a:gd name="T3" fmla="*/ 141 h 110"/>
                <a:gd name="T4" fmla="*/ 718 w 124"/>
                <a:gd name="T5" fmla="*/ 140 h 110"/>
                <a:gd name="T6" fmla="*/ 638 w 124"/>
                <a:gd name="T7" fmla="*/ 137 h 110"/>
                <a:gd name="T8" fmla="*/ 533 w 124"/>
                <a:gd name="T9" fmla="*/ 133 h 110"/>
                <a:gd name="T10" fmla="*/ 408 w 124"/>
                <a:gd name="T11" fmla="*/ 130 h 110"/>
                <a:gd name="T12" fmla="*/ 268 w 124"/>
                <a:gd name="T13" fmla="*/ 127 h 110"/>
                <a:gd name="T14" fmla="*/ 152 w 124"/>
                <a:gd name="T15" fmla="*/ 128 h 110"/>
                <a:gd name="T16" fmla="*/ 54 w 124"/>
                <a:gd name="T17" fmla="*/ 134 h 110"/>
                <a:gd name="T18" fmla="*/ 0 w 124"/>
                <a:gd name="T19" fmla="*/ 143 h 110"/>
                <a:gd name="T20" fmla="*/ 22 w 124"/>
                <a:gd name="T21" fmla="*/ 128 h 110"/>
                <a:gd name="T22" fmla="*/ 48 w 124"/>
                <a:gd name="T23" fmla="*/ 116 h 110"/>
                <a:gd name="T24" fmla="*/ 98 w 124"/>
                <a:gd name="T25" fmla="*/ 107 h 110"/>
                <a:gd name="T26" fmla="*/ 152 w 124"/>
                <a:gd name="T27" fmla="*/ 99 h 110"/>
                <a:gd name="T28" fmla="*/ 215 w 124"/>
                <a:gd name="T29" fmla="*/ 94 h 110"/>
                <a:gd name="T30" fmla="*/ 279 w 124"/>
                <a:gd name="T31" fmla="*/ 93 h 110"/>
                <a:gd name="T32" fmla="*/ 350 w 124"/>
                <a:gd name="T33" fmla="*/ 93 h 110"/>
                <a:gd name="T34" fmla="*/ 430 w 124"/>
                <a:gd name="T35" fmla="*/ 97 h 110"/>
                <a:gd name="T36" fmla="*/ 435 w 124"/>
                <a:gd name="T37" fmla="*/ 93 h 110"/>
                <a:gd name="T38" fmla="*/ 418 w 124"/>
                <a:gd name="T39" fmla="*/ 74 h 110"/>
                <a:gd name="T40" fmla="*/ 399 w 124"/>
                <a:gd name="T41" fmla="*/ 50 h 110"/>
                <a:gd name="T42" fmla="*/ 391 w 124"/>
                <a:gd name="T43" fmla="*/ 39 h 110"/>
                <a:gd name="T44" fmla="*/ 376 w 124"/>
                <a:gd name="T45" fmla="*/ 39 h 110"/>
                <a:gd name="T46" fmla="*/ 361 w 124"/>
                <a:gd name="T47" fmla="*/ 37 h 110"/>
                <a:gd name="T48" fmla="*/ 350 w 124"/>
                <a:gd name="T49" fmla="*/ 32 h 110"/>
                <a:gd name="T50" fmla="*/ 343 w 124"/>
                <a:gd name="T51" fmla="*/ 29 h 110"/>
                <a:gd name="T52" fmla="*/ 343 w 124"/>
                <a:gd name="T53" fmla="*/ 25 h 110"/>
                <a:gd name="T54" fmla="*/ 350 w 124"/>
                <a:gd name="T55" fmla="*/ 20 h 110"/>
                <a:gd name="T56" fmla="*/ 396 w 124"/>
                <a:gd name="T57" fmla="*/ 8 h 110"/>
                <a:gd name="T58" fmla="*/ 462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40"/>
            <p:cNvSpPr>
              <a:spLocks/>
            </p:cNvSpPr>
            <p:nvPr/>
          </p:nvSpPr>
          <p:spPr bwMode="ltGray">
            <a:xfrm rot="1584153">
              <a:off x="574" y="286"/>
              <a:ext cx="147" cy="160"/>
            </a:xfrm>
            <a:custGeom>
              <a:avLst/>
              <a:gdLst>
                <a:gd name="T0" fmla="*/ 0 w 109"/>
                <a:gd name="T1" fmla="*/ 0 h 156"/>
                <a:gd name="T2" fmla="*/ 30 w 109"/>
                <a:gd name="T3" fmla="*/ 1 h 156"/>
                <a:gd name="T4" fmla="*/ 105 w 109"/>
                <a:gd name="T5" fmla="*/ 5 h 156"/>
                <a:gd name="T6" fmla="*/ 220 w 109"/>
                <a:gd name="T7" fmla="*/ 12 h 156"/>
                <a:gd name="T8" fmla="*/ 349 w 109"/>
                <a:gd name="T9" fmla="*/ 30 h 156"/>
                <a:gd name="T10" fmla="*/ 471 w 109"/>
                <a:gd name="T11" fmla="*/ 50 h 156"/>
                <a:gd name="T12" fmla="*/ 577 w 109"/>
                <a:gd name="T13" fmla="*/ 83 h 156"/>
                <a:gd name="T14" fmla="*/ 642 w 109"/>
                <a:gd name="T15" fmla="*/ 126 h 156"/>
                <a:gd name="T16" fmla="*/ 655 w 109"/>
                <a:gd name="T17" fmla="*/ 181 h 156"/>
                <a:gd name="T18" fmla="*/ 635 w 109"/>
                <a:gd name="T19" fmla="*/ 181 h 156"/>
                <a:gd name="T20" fmla="*/ 599 w 109"/>
                <a:gd name="T21" fmla="*/ 181 h 156"/>
                <a:gd name="T22" fmla="*/ 558 w 109"/>
                <a:gd name="T23" fmla="*/ 181 h 156"/>
                <a:gd name="T24" fmla="*/ 522 w 109"/>
                <a:gd name="T25" fmla="*/ 178 h 156"/>
                <a:gd name="T26" fmla="*/ 486 w 109"/>
                <a:gd name="T27" fmla="*/ 177 h 156"/>
                <a:gd name="T28" fmla="*/ 445 w 109"/>
                <a:gd name="T29" fmla="*/ 174 h 156"/>
                <a:gd name="T30" fmla="*/ 396 w 109"/>
                <a:gd name="T31" fmla="*/ 169 h 156"/>
                <a:gd name="T32" fmla="*/ 349 w 109"/>
                <a:gd name="T33" fmla="*/ 163 h 156"/>
                <a:gd name="T34" fmla="*/ 317 w 109"/>
                <a:gd name="T35" fmla="*/ 146 h 156"/>
                <a:gd name="T36" fmla="*/ 317 w 109"/>
                <a:gd name="T37" fmla="*/ 129 h 156"/>
                <a:gd name="T38" fmla="*/ 339 w 109"/>
                <a:gd name="T39" fmla="*/ 113 h 156"/>
                <a:gd name="T40" fmla="*/ 359 w 109"/>
                <a:gd name="T41" fmla="*/ 92 h 156"/>
                <a:gd name="T42" fmla="*/ 339 w 109"/>
                <a:gd name="T43" fmla="*/ 74 h 156"/>
                <a:gd name="T44" fmla="*/ 291 w 109"/>
                <a:gd name="T45" fmla="*/ 49 h 156"/>
                <a:gd name="T46" fmla="*/ 189 w 109"/>
                <a:gd name="T47" fmla="*/ 29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41"/>
            <p:cNvSpPr>
              <a:spLocks/>
            </p:cNvSpPr>
            <p:nvPr/>
          </p:nvSpPr>
          <p:spPr bwMode="ltGray">
            <a:xfrm rot="1584153">
              <a:off x="236" y="721"/>
              <a:ext cx="62" cy="97"/>
            </a:xfrm>
            <a:custGeom>
              <a:avLst/>
              <a:gdLst>
                <a:gd name="T0" fmla="*/ 189 w 46"/>
                <a:gd name="T1" fmla="*/ 0 h 94"/>
                <a:gd name="T2" fmla="*/ 120 w 46"/>
                <a:gd name="T3" fmla="*/ 44 h 94"/>
                <a:gd name="T4" fmla="*/ 89 w 46"/>
                <a:gd name="T5" fmla="*/ 74 h 94"/>
                <a:gd name="T6" fmla="*/ 66 w 46"/>
                <a:gd name="T7" fmla="*/ 97 h 94"/>
                <a:gd name="T8" fmla="*/ 0 w 46"/>
                <a:gd name="T9" fmla="*/ 112 h 94"/>
                <a:gd name="T10" fmla="*/ 73 w 46"/>
                <a:gd name="T11" fmla="*/ 106 h 94"/>
                <a:gd name="T12" fmla="*/ 140 w 46"/>
                <a:gd name="T13" fmla="*/ 98 h 94"/>
                <a:gd name="T14" fmla="*/ 191 w 46"/>
                <a:gd name="T15" fmla="*/ 82 h 94"/>
                <a:gd name="T16" fmla="*/ 240 w 46"/>
                <a:gd name="T17" fmla="*/ 69 h 94"/>
                <a:gd name="T18" fmla="*/ 272 w 46"/>
                <a:gd name="T19" fmla="*/ 53 h 94"/>
                <a:gd name="T20" fmla="*/ 276 w 46"/>
                <a:gd name="T21" fmla="*/ 36 h 94"/>
                <a:gd name="T22" fmla="*/ 255 w 46"/>
                <a:gd name="T23" fmla="*/ 15 h 94"/>
                <a:gd name="T24" fmla="*/ 189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42"/>
            <p:cNvSpPr>
              <a:spLocks/>
            </p:cNvSpPr>
            <p:nvPr/>
          </p:nvSpPr>
          <p:spPr bwMode="ltGray">
            <a:xfrm rot="1584153">
              <a:off x="585" y="466"/>
              <a:ext cx="72" cy="41"/>
            </a:xfrm>
            <a:custGeom>
              <a:avLst/>
              <a:gdLst>
                <a:gd name="T0" fmla="*/ 0 w 54"/>
                <a:gd name="T1" fmla="*/ 0 h 40"/>
                <a:gd name="T2" fmla="*/ 1 w 54"/>
                <a:gd name="T3" fmla="*/ 1 h 40"/>
                <a:gd name="T4" fmla="*/ 36 w 54"/>
                <a:gd name="T5" fmla="*/ 3 h 40"/>
                <a:gd name="T6" fmla="*/ 73 w 54"/>
                <a:gd name="T7" fmla="*/ 8 h 40"/>
                <a:gd name="T8" fmla="*/ 116 w 54"/>
                <a:gd name="T9" fmla="*/ 12 h 40"/>
                <a:gd name="T10" fmla="*/ 164 w 54"/>
                <a:gd name="T11" fmla="*/ 15 h 40"/>
                <a:gd name="T12" fmla="*/ 215 w 54"/>
                <a:gd name="T13" fmla="*/ 17 h 40"/>
                <a:gd name="T14" fmla="*/ 256 w 54"/>
                <a:gd name="T15" fmla="*/ 18 h 40"/>
                <a:gd name="T16" fmla="*/ 304 w 54"/>
                <a:gd name="T17" fmla="*/ 16 h 40"/>
                <a:gd name="T18" fmla="*/ 300 w 54"/>
                <a:gd name="T19" fmla="*/ 31 h 40"/>
                <a:gd name="T20" fmla="*/ 283 w 54"/>
                <a:gd name="T21" fmla="*/ 39 h 40"/>
                <a:gd name="T22" fmla="*/ 249 w 54"/>
                <a:gd name="T23" fmla="*/ 44 h 40"/>
                <a:gd name="T24" fmla="*/ 207 w 54"/>
                <a:gd name="T25" fmla="*/ 46 h 40"/>
                <a:gd name="T26" fmla="*/ 155 w 54"/>
                <a:gd name="T27" fmla="*/ 45 h 40"/>
                <a:gd name="T28" fmla="*/ 105 w 54"/>
                <a:gd name="T29" fmla="*/ 38 h 40"/>
                <a:gd name="T30" fmla="*/ 55 w 54"/>
                <a:gd name="T31" fmla="*/ 26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43"/>
            <p:cNvSpPr>
              <a:spLocks/>
            </p:cNvSpPr>
            <p:nvPr/>
          </p:nvSpPr>
          <p:spPr bwMode="ltGray">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44"/>
            <p:cNvSpPr>
              <a:spLocks/>
            </p:cNvSpPr>
            <p:nvPr/>
          </p:nvSpPr>
          <p:spPr bwMode="ltGray">
            <a:xfrm rot="1584153">
              <a:off x="56" y="84"/>
              <a:ext cx="804" cy="686"/>
            </a:xfrm>
            <a:custGeom>
              <a:avLst/>
              <a:gdLst>
                <a:gd name="T0" fmla="*/ 98 w 596"/>
                <a:gd name="T1" fmla="*/ 441 h 666"/>
                <a:gd name="T2" fmla="*/ 36 w 596"/>
                <a:gd name="T3" fmla="*/ 408 h 666"/>
                <a:gd name="T4" fmla="*/ 0 w 596"/>
                <a:gd name="T5" fmla="*/ 345 h 666"/>
                <a:gd name="T6" fmla="*/ 22 w 596"/>
                <a:gd name="T7" fmla="*/ 266 h 666"/>
                <a:gd name="T8" fmla="*/ 152 w 596"/>
                <a:gd name="T9" fmla="*/ 181 h 666"/>
                <a:gd name="T10" fmla="*/ 415 w 596"/>
                <a:gd name="T11" fmla="*/ 102 h 666"/>
                <a:gd name="T12" fmla="*/ 857 w 596"/>
                <a:gd name="T13" fmla="*/ 37 h 666"/>
                <a:gd name="T14" fmla="*/ 1487 w 596"/>
                <a:gd name="T15" fmla="*/ 2 h 666"/>
                <a:gd name="T16" fmla="*/ 2293 w 596"/>
                <a:gd name="T17" fmla="*/ 9 h 666"/>
                <a:gd name="T18" fmla="*/ 2917 w 596"/>
                <a:gd name="T19" fmla="*/ 80 h 666"/>
                <a:gd name="T20" fmla="*/ 3339 w 596"/>
                <a:gd name="T21" fmla="*/ 197 h 666"/>
                <a:gd name="T22" fmla="*/ 3560 w 596"/>
                <a:gd name="T23" fmla="*/ 340 h 666"/>
                <a:gd name="T24" fmla="*/ 3587 w 596"/>
                <a:gd name="T25" fmla="*/ 488 h 666"/>
                <a:gd name="T26" fmla="*/ 3414 w 596"/>
                <a:gd name="T27" fmla="*/ 627 h 666"/>
                <a:gd name="T28" fmla="*/ 3055 w 596"/>
                <a:gd name="T29" fmla="*/ 734 h 666"/>
                <a:gd name="T30" fmla="*/ 2513 w 596"/>
                <a:gd name="T31" fmla="*/ 792 h 666"/>
                <a:gd name="T32" fmla="*/ 2345 w 596"/>
                <a:gd name="T33" fmla="*/ 787 h 666"/>
                <a:gd name="T34" fmla="*/ 2659 w 596"/>
                <a:gd name="T35" fmla="*/ 738 h 666"/>
                <a:gd name="T36" fmla="*/ 2904 w 596"/>
                <a:gd name="T37" fmla="*/ 649 h 666"/>
                <a:gd name="T38" fmla="*/ 3072 w 596"/>
                <a:gd name="T39" fmla="*/ 542 h 666"/>
                <a:gd name="T40" fmla="*/ 3132 w 596"/>
                <a:gd name="T41" fmla="*/ 424 h 666"/>
                <a:gd name="T42" fmla="*/ 3096 w 596"/>
                <a:gd name="T43" fmla="*/ 308 h 666"/>
                <a:gd name="T44" fmla="*/ 2921 w 596"/>
                <a:gd name="T45" fmla="*/ 208 h 666"/>
                <a:gd name="T46" fmla="*/ 2609 w 596"/>
                <a:gd name="T47" fmla="*/ 134 h 666"/>
                <a:gd name="T48" fmla="*/ 2056 w 596"/>
                <a:gd name="T49" fmla="*/ 88 h 666"/>
                <a:gd name="T50" fmla="*/ 1483 w 596"/>
                <a:gd name="T51" fmla="*/ 73 h 666"/>
                <a:gd name="T52" fmla="*/ 1050 w 596"/>
                <a:gd name="T53" fmla="*/ 83 h 666"/>
                <a:gd name="T54" fmla="*/ 730 w 596"/>
                <a:gd name="T55" fmla="*/ 119 h 666"/>
                <a:gd name="T56" fmla="*/ 505 w 596"/>
                <a:gd name="T57" fmla="*/ 178 h 666"/>
                <a:gd name="T58" fmla="*/ 344 w 596"/>
                <a:gd name="T59" fmla="*/ 246 h 666"/>
                <a:gd name="T60" fmla="*/ 240 w 596"/>
                <a:gd name="T61" fmla="*/ 324 h 666"/>
                <a:gd name="T62" fmla="*/ 169 w 596"/>
                <a:gd name="T63" fmla="*/ 404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27" name="Rectangle 45"/>
          <p:cNvSpPr>
            <a:spLocks noGrp="1" noChangeArrowheads="1"/>
          </p:cNvSpPr>
          <p:nvPr>
            <p:ph type="title"/>
          </p:nvPr>
        </p:nvSpPr>
        <p:spPr bwMode="auto">
          <a:xfrm>
            <a:off x="442913" y="476250"/>
            <a:ext cx="82438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46"/>
          <p:cNvSpPr>
            <a:spLocks noGrp="1" noChangeArrowheads="1"/>
          </p:cNvSpPr>
          <p:nvPr>
            <p:ph type="body" idx="1"/>
          </p:nvPr>
        </p:nvSpPr>
        <p:spPr bwMode="auto">
          <a:xfrm>
            <a:off x="457200" y="1235075"/>
            <a:ext cx="82296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67" name="Rectangle 47"/>
          <p:cNvSpPr>
            <a:spLocks noGrp="1" noChangeArrowheads="1"/>
          </p:cNvSpPr>
          <p:nvPr>
            <p:ph type="dt" sz="half" idx="2"/>
          </p:nvPr>
        </p:nvSpPr>
        <p:spPr bwMode="auto">
          <a:xfrm>
            <a:off x="468313" y="6453188"/>
            <a:ext cx="21336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sz="1800" b="0">
                <a:solidFill>
                  <a:schemeClr val="tx1"/>
                </a:solidFill>
              </a:defRPr>
            </a:lvl1pPr>
          </a:lstStyle>
          <a:p>
            <a:pPr>
              <a:defRPr/>
            </a:pPr>
            <a:fld id="{238E7901-D56C-44A1-9DD2-19FABDF68D7E}" type="datetime1">
              <a:rPr lang="zh-CN" altLang="en-US" smtClean="0"/>
              <a:t>2021/10/31</a:t>
            </a:fld>
            <a:endParaRPr lang="en-US" altLang="zh-CN"/>
          </a:p>
        </p:txBody>
      </p:sp>
      <p:sp>
        <p:nvSpPr>
          <p:cNvPr id="5168" name="Rectangle 48"/>
          <p:cNvSpPr>
            <a:spLocks noGrp="1" noChangeArrowheads="1"/>
          </p:cNvSpPr>
          <p:nvPr>
            <p:ph type="ftr" sz="quarter" idx="3"/>
          </p:nvPr>
        </p:nvSpPr>
        <p:spPr bwMode="auto">
          <a:xfrm>
            <a:off x="4292308" y="6489701"/>
            <a:ext cx="16002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FontTx/>
              <a:buNone/>
              <a:defRPr sz="2000" b="0">
                <a:solidFill>
                  <a:schemeClr val="tx1"/>
                </a:solidFill>
                <a:latin typeface="Times New Roman" panose="02020603050405020304" pitchFamily="18" charset="0"/>
                <a:ea typeface="宋体" panose="02010600030101010101" pitchFamily="2" charset="-122"/>
              </a:defRPr>
            </a:lvl1pPr>
          </a:lstStyle>
          <a:p>
            <a:pPr>
              <a:defRPr/>
            </a:pPr>
            <a:endParaRPr lang="en-US" altLang="zh-CN"/>
          </a:p>
        </p:txBody>
      </p:sp>
      <p:sp>
        <p:nvSpPr>
          <p:cNvPr id="5173" name="Rectangle 53"/>
          <p:cNvSpPr>
            <a:spLocks noChangeArrowheads="1"/>
          </p:cNvSpPr>
          <p:nvPr userDrawn="1"/>
        </p:nvSpPr>
        <p:spPr bwMode="auto">
          <a:xfrm>
            <a:off x="0" y="1052513"/>
            <a:ext cx="9144000" cy="71437"/>
          </a:xfrm>
          <a:prstGeom prst="rect">
            <a:avLst/>
          </a:prstGeom>
          <a:gradFill rotWithShape="1">
            <a:gsLst>
              <a:gs pos="0">
                <a:schemeClr val="accent2"/>
              </a:gs>
              <a:gs pos="50000">
                <a:schemeClr val="tx2"/>
              </a:gs>
              <a:gs pos="100000">
                <a:schemeClr val="accent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lnSpc>
                <a:spcPct val="90000"/>
              </a:lnSpc>
              <a:spcBef>
                <a:spcPct val="50000"/>
              </a:spcBef>
              <a:buFontTx/>
              <a:buChar char="•"/>
              <a:defRPr/>
            </a:pPr>
            <a:endParaRPr lang="zh-CN" altLang="en-US"/>
          </a:p>
        </p:txBody>
      </p:sp>
      <p:sp>
        <p:nvSpPr>
          <p:cNvPr id="2" name="灯片编号占位符 1"/>
          <p:cNvSpPr>
            <a:spLocks noGrp="1"/>
          </p:cNvSpPr>
          <p:nvPr>
            <p:ph type="sldNum" sz="quarter" idx="4"/>
          </p:nvPr>
        </p:nvSpPr>
        <p:spPr>
          <a:xfrm>
            <a:off x="6759811" y="646643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en-US" altLang="zh-CN" dirty="0" smtClean="0"/>
              <a:t>Lecture 4- </a:t>
            </a:r>
            <a:fld id="{E8932DB9-6482-432E-8233-0E31CD8F720B}"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8" r:id="rId13"/>
    <p:sldLayoutId id="2147483869" r:id="rId14"/>
    <p:sldLayoutId id="2147483870" r:id="rId15"/>
  </p:sldLayoutIdLst>
  <p:timing>
    <p:tnLst>
      <p:par>
        <p:cTn id="1" dur="indefinite" restart="never" nodeType="tmRoot"/>
      </p:par>
    </p:tnLst>
  </p:timing>
  <p:hf hdr="0" ftr="0"/>
  <p:txStyles>
    <p:titleStyle>
      <a:lvl1pPr algn="ctr" rtl="0" eaLnBrk="0" fontAlgn="base" hangingPunct="0">
        <a:lnSpc>
          <a:spcPct val="90000"/>
        </a:lnSpc>
        <a:spcBef>
          <a:spcPct val="0"/>
        </a:spcBef>
        <a:spcAft>
          <a:spcPct val="0"/>
        </a:spcAft>
        <a:defRPr sz="3600" b="1">
          <a:solidFill>
            <a:schemeClr val="tx2"/>
          </a:solidFill>
          <a:latin typeface="+mj-lt"/>
          <a:ea typeface="+mj-ea"/>
          <a:cs typeface="+mj-cs"/>
        </a:defRPr>
      </a:lvl1pPr>
      <a:lvl2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2pPr>
      <a:lvl3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3pPr>
      <a:lvl4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4pPr>
      <a:lvl5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5pPr>
      <a:lvl6pPr marL="4572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6pPr>
      <a:lvl7pPr marL="9144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7pPr>
      <a:lvl8pPr marL="13716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8pPr>
      <a:lvl9pPr marL="18288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9pPr>
    </p:titleStyle>
    <p:bodyStyle>
      <a:lvl1pPr marL="342900" indent="-342900" algn="l" rtl="0" eaLnBrk="0" fontAlgn="base" hangingPunct="0">
        <a:spcBef>
          <a:spcPct val="20000"/>
        </a:spcBef>
        <a:spcAft>
          <a:spcPct val="0"/>
        </a:spcAft>
        <a:buSzPct val="90000"/>
        <a:buBlip>
          <a:blip r:embed="rId17"/>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18"/>
        </a:buBlip>
        <a:defRPr sz="2000" b="1">
          <a:solidFill>
            <a:schemeClr val="tx1"/>
          </a:solidFill>
          <a:latin typeface="+mn-lt"/>
          <a:ea typeface="+mn-ea"/>
        </a:defRPr>
      </a:lvl2pPr>
      <a:lvl3pPr marL="1143000" indent="-228600" algn="l" rtl="0" eaLnBrk="0" fontAlgn="base" hangingPunct="0">
        <a:spcBef>
          <a:spcPct val="20000"/>
        </a:spcBef>
        <a:spcAft>
          <a:spcPct val="0"/>
        </a:spcAft>
        <a:buBlip>
          <a:blip r:embed="rId19"/>
        </a:buBlip>
        <a:defRPr b="1">
          <a:solidFill>
            <a:schemeClr val="tx1"/>
          </a:solidFill>
          <a:latin typeface="+mn-lt"/>
          <a:ea typeface="+mn-ea"/>
        </a:defRPr>
      </a:lvl3pPr>
      <a:lvl4pPr marL="1600200" indent="-228600" algn="l" rtl="0" eaLnBrk="0" fontAlgn="base" hangingPunct="0">
        <a:spcBef>
          <a:spcPct val="20000"/>
        </a:spcBef>
        <a:spcAft>
          <a:spcPct val="0"/>
        </a:spcAft>
        <a:buClr>
          <a:srgbClr val="FF0000"/>
        </a:buClr>
        <a:buFont typeface="Wingdings" panose="05000000000000000000" pitchFamily="2" charset="2"/>
        <a:buChar char="ü"/>
        <a:defRPr sz="1600" b="1">
          <a:solidFill>
            <a:schemeClr val="tx1"/>
          </a:solidFill>
          <a:latin typeface="+mn-lt"/>
          <a:ea typeface="+mn-ea"/>
        </a:defRPr>
      </a:lvl4pPr>
      <a:lvl5pPr marL="2057400" indent="-228600" algn="l" rtl="0" eaLnBrk="0" fontAlgn="base" hangingPunct="0">
        <a:spcBef>
          <a:spcPct val="20000"/>
        </a:spcBef>
        <a:spcAft>
          <a:spcPct val="0"/>
        </a:spcAft>
        <a:buChar char="»"/>
        <a:defRPr sz="1200" b="1">
          <a:solidFill>
            <a:schemeClr val="tx1"/>
          </a:solidFill>
          <a:latin typeface="+mn-lt"/>
          <a:ea typeface="+mn-ea"/>
        </a:defRPr>
      </a:lvl5pPr>
      <a:lvl6pPr marL="2514600" indent="-228600" algn="l" rtl="0" fontAlgn="base">
        <a:spcBef>
          <a:spcPct val="20000"/>
        </a:spcBef>
        <a:spcAft>
          <a:spcPct val="0"/>
        </a:spcAft>
        <a:buChar char="»"/>
        <a:defRPr sz="1200" b="1">
          <a:solidFill>
            <a:schemeClr val="tx1"/>
          </a:solidFill>
          <a:latin typeface="+mn-lt"/>
          <a:ea typeface="+mn-ea"/>
        </a:defRPr>
      </a:lvl6pPr>
      <a:lvl7pPr marL="2971800" indent="-228600" algn="l" rtl="0" fontAlgn="base">
        <a:spcBef>
          <a:spcPct val="20000"/>
        </a:spcBef>
        <a:spcAft>
          <a:spcPct val="0"/>
        </a:spcAft>
        <a:buChar char="»"/>
        <a:defRPr sz="1200" b="1">
          <a:solidFill>
            <a:schemeClr val="tx1"/>
          </a:solidFill>
          <a:latin typeface="+mn-lt"/>
          <a:ea typeface="+mn-ea"/>
        </a:defRPr>
      </a:lvl7pPr>
      <a:lvl8pPr marL="3429000" indent="-228600" algn="l" rtl="0" fontAlgn="base">
        <a:spcBef>
          <a:spcPct val="20000"/>
        </a:spcBef>
        <a:spcAft>
          <a:spcPct val="0"/>
        </a:spcAft>
        <a:buChar char="»"/>
        <a:defRPr sz="1200" b="1">
          <a:solidFill>
            <a:schemeClr val="tx1"/>
          </a:solidFill>
          <a:latin typeface="+mn-lt"/>
          <a:ea typeface="+mn-ea"/>
        </a:defRPr>
      </a:lvl8pPr>
      <a:lvl9pPr marL="3886200" indent="-228600" algn="l" rtl="0" fontAlgn="base">
        <a:spcBef>
          <a:spcPct val="20000"/>
        </a:spcBef>
        <a:spcAft>
          <a:spcPct val="0"/>
        </a:spcAft>
        <a:buChar char="»"/>
        <a:defRPr sz="12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28600" y="293688"/>
            <a:ext cx="8661400" cy="1143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zh-CN" smtClean="0"/>
              <a:t>Slide Title</a:t>
            </a:r>
          </a:p>
        </p:txBody>
      </p:sp>
      <p:sp>
        <p:nvSpPr>
          <p:cNvPr id="2051" name="Rectangle 3"/>
          <p:cNvSpPr>
            <a:spLocks noGrp="1" noChangeArrowheads="1"/>
          </p:cNvSpPr>
          <p:nvPr>
            <p:ph type="body" idx="1"/>
          </p:nvPr>
        </p:nvSpPr>
        <p:spPr bwMode="auto">
          <a:xfrm>
            <a:off x="990600" y="1981200"/>
            <a:ext cx="7162800" cy="411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smtClean="0"/>
              <a:t>Body Text</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052" name="AutoShape 4"/>
          <p:cNvSpPr>
            <a:spLocks noChangeArrowheads="1"/>
          </p:cNvSpPr>
          <p:nvPr/>
        </p:nvSpPr>
        <p:spPr bwMode="auto">
          <a:xfrm>
            <a:off x="65088" y="68263"/>
            <a:ext cx="8856662" cy="6630987"/>
          </a:xfrm>
          <a:prstGeom prst="roundRect">
            <a:avLst>
              <a:gd name="adj" fmla="val 4139"/>
            </a:avLst>
          </a:prstGeom>
          <a:noFill/>
          <a:ln w="25400">
            <a:solidFill>
              <a:schemeClr val="tx1"/>
            </a:solidFill>
            <a:round/>
            <a:headEnd/>
            <a:tailEnd/>
          </a:ln>
          <a:effectLst>
            <a:outerShdw dist="71842" dir="2700000" algn="ctr" rotWithShape="0">
              <a:schemeClr val="bg2"/>
            </a:outerShdw>
          </a:effectLst>
          <a:extLst>
            <a:ext uri="{909E8E84-426E-40DD-AFC4-6F175D3DCCD1}">
              <a14:hiddenFill xmlns:a14="http://schemas.microsoft.com/office/drawing/2010/main">
                <a:solidFill>
                  <a:schemeClr val="bg1"/>
                </a:solidFill>
              </a14:hiddenFill>
            </a:ext>
          </a:extLst>
        </p:spPr>
        <p:txBody>
          <a:bodyPr/>
          <a:lstStyle>
            <a:lvl1pPr eaLnBrk="0" hangingPunct="0">
              <a:defRPr sz="1600" b="1">
                <a:solidFill>
                  <a:schemeClr val="tx2"/>
                </a:solidFill>
                <a:latin typeface="楷体_GB2312" pitchFamily="49" charset="-122"/>
                <a:ea typeface="楷体_GB2312" pitchFamily="49" charset="-122"/>
              </a:defRPr>
            </a:lvl1pPr>
            <a:lvl2pPr marL="742950" indent="-285750" eaLnBrk="0" hangingPunct="0">
              <a:defRPr sz="1600" b="1">
                <a:solidFill>
                  <a:schemeClr val="tx2"/>
                </a:solidFill>
                <a:latin typeface="楷体_GB2312" pitchFamily="49" charset="-122"/>
                <a:ea typeface="楷体_GB2312" pitchFamily="49" charset="-122"/>
              </a:defRPr>
            </a:lvl2pPr>
            <a:lvl3pPr marL="1143000" indent="-228600" eaLnBrk="0" hangingPunct="0">
              <a:defRPr sz="1600" b="1">
                <a:solidFill>
                  <a:schemeClr val="tx2"/>
                </a:solidFill>
                <a:latin typeface="楷体_GB2312" pitchFamily="49" charset="-122"/>
                <a:ea typeface="楷体_GB2312" pitchFamily="49" charset="-122"/>
              </a:defRPr>
            </a:lvl3pPr>
            <a:lvl4pPr marL="1600200" indent="-228600" eaLnBrk="0" hangingPunct="0">
              <a:defRPr sz="1600" b="1">
                <a:solidFill>
                  <a:schemeClr val="tx2"/>
                </a:solidFill>
                <a:latin typeface="楷体_GB2312" pitchFamily="49" charset="-122"/>
                <a:ea typeface="楷体_GB2312" pitchFamily="49" charset="-122"/>
              </a:defRPr>
            </a:lvl4pPr>
            <a:lvl5pPr marL="2057400" indent="-228600" eaLnBrk="0" hangingPunct="0">
              <a:defRPr sz="1600" b="1">
                <a:solidFill>
                  <a:schemeClr val="tx2"/>
                </a:solidFill>
                <a:latin typeface="楷体_GB2312" pitchFamily="49" charset="-122"/>
                <a:ea typeface="楷体_GB2312" pitchFamily="49" charset="-122"/>
              </a:defRPr>
            </a:lvl5pPr>
            <a:lvl6pPr marL="25146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6pPr>
            <a:lvl7pPr marL="29718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7pPr>
            <a:lvl8pPr marL="34290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8pPr>
            <a:lvl9pPr marL="38862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9pPr>
          </a:lstStyle>
          <a:p>
            <a:pPr>
              <a:defRPr/>
            </a:pPr>
            <a:endParaRPr lang="zh-CN" altLang="en-US" sz="1800" smtClean="0">
              <a:solidFill>
                <a:srgbClr val="000000"/>
              </a:solidFill>
              <a:latin typeface="Helvetica" panose="020B0604020202020204" pitchFamily="34" charset="0"/>
            </a:endParaRPr>
          </a:p>
        </p:txBody>
      </p:sp>
      <p:sp>
        <p:nvSpPr>
          <p:cNvPr id="2053" name="Rectangle 5"/>
          <p:cNvSpPr>
            <a:spLocks noChangeArrowheads="1"/>
          </p:cNvSpPr>
          <p:nvPr/>
        </p:nvSpPr>
        <p:spPr bwMode="auto">
          <a:xfrm>
            <a:off x="288925" y="98425"/>
            <a:ext cx="827088" cy="271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defRPr sz="1600" b="1">
                <a:solidFill>
                  <a:schemeClr val="tx2"/>
                </a:solidFill>
                <a:latin typeface="楷体_GB2312" pitchFamily="49" charset="-122"/>
                <a:ea typeface="楷体_GB2312" pitchFamily="49" charset="-122"/>
              </a:defRPr>
            </a:lvl1pPr>
            <a:lvl2pPr marL="742950" indent="-285750" eaLnBrk="0" hangingPunct="0">
              <a:defRPr sz="1600" b="1">
                <a:solidFill>
                  <a:schemeClr val="tx2"/>
                </a:solidFill>
                <a:latin typeface="楷体_GB2312" pitchFamily="49" charset="-122"/>
                <a:ea typeface="楷体_GB2312" pitchFamily="49" charset="-122"/>
              </a:defRPr>
            </a:lvl2pPr>
            <a:lvl3pPr marL="1143000" indent="-228600" eaLnBrk="0" hangingPunct="0">
              <a:defRPr sz="1600" b="1">
                <a:solidFill>
                  <a:schemeClr val="tx2"/>
                </a:solidFill>
                <a:latin typeface="楷体_GB2312" pitchFamily="49" charset="-122"/>
                <a:ea typeface="楷体_GB2312" pitchFamily="49" charset="-122"/>
              </a:defRPr>
            </a:lvl3pPr>
            <a:lvl4pPr marL="1600200" indent="-228600" eaLnBrk="0" hangingPunct="0">
              <a:defRPr sz="1600" b="1">
                <a:solidFill>
                  <a:schemeClr val="tx2"/>
                </a:solidFill>
                <a:latin typeface="楷体_GB2312" pitchFamily="49" charset="-122"/>
                <a:ea typeface="楷体_GB2312" pitchFamily="49" charset="-122"/>
              </a:defRPr>
            </a:lvl4pPr>
            <a:lvl5pPr marL="2057400" indent="-228600" eaLnBrk="0" hangingPunct="0">
              <a:defRPr sz="1600" b="1">
                <a:solidFill>
                  <a:schemeClr val="tx2"/>
                </a:solidFill>
                <a:latin typeface="楷体_GB2312" pitchFamily="49" charset="-122"/>
                <a:ea typeface="楷体_GB2312" pitchFamily="49" charset="-122"/>
              </a:defRPr>
            </a:lvl5pPr>
            <a:lvl6pPr marL="25146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6pPr>
            <a:lvl7pPr marL="29718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7pPr>
            <a:lvl8pPr marL="34290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8pPr>
            <a:lvl9pPr marL="38862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9pPr>
          </a:lstStyle>
          <a:p>
            <a:pPr>
              <a:defRPr/>
            </a:pPr>
            <a:r>
              <a:rPr lang="zh-CN" altLang="en-US" sz="1200" smtClean="0">
                <a:solidFill>
                  <a:srgbClr val="000000"/>
                </a:solidFill>
                <a:latin typeface="Helvetica" panose="020B0604020202020204" pitchFamily="34" charset="0"/>
                <a:ea typeface="宋体" panose="02010600030101010101" pitchFamily="2" charset="-122"/>
              </a:rPr>
              <a:t>4-</a:t>
            </a:r>
            <a:fld id="{01429A73-3101-4EF2-9498-6722923FF0DA}" type="slidenum">
              <a:rPr lang="zh-CN" altLang="en-US" sz="1200" smtClean="0">
                <a:solidFill>
                  <a:srgbClr val="000000"/>
                </a:solidFill>
                <a:latin typeface="Helvetica" panose="020B0604020202020204" pitchFamily="34" charset="0"/>
                <a:ea typeface="宋体" panose="02010600030101010101" pitchFamily="2" charset="-122"/>
              </a:rPr>
              <a:pPr>
                <a:defRPr/>
              </a:pPr>
              <a:t>‹#›</a:t>
            </a:fld>
            <a:endParaRPr lang="en-US" altLang="zh-CN" sz="1200" smtClean="0">
              <a:solidFill>
                <a:srgbClr val="000000"/>
              </a:solidFill>
              <a:latin typeface="Helvetica" panose="020B0604020202020204" pitchFamily="34" charset="0"/>
              <a:ea typeface="宋体" panose="02010600030101010101" pitchFamily="2" charset="-122"/>
            </a:endParaRPr>
          </a:p>
        </p:txBody>
      </p:sp>
      <p:sp>
        <p:nvSpPr>
          <p:cNvPr id="2054" name="Rectangle 6"/>
          <p:cNvSpPr>
            <a:spLocks noChangeArrowheads="1"/>
          </p:cNvSpPr>
          <p:nvPr/>
        </p:nvSpPr>
        <p:spPr bwMode="auto">
          <a:xfrm>
            <a:off x="6518275" y="90488"/>
            <a:ext cx="2252663" cy="2714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1600" b="1">
                <a:solidFill>
                  <a:schemeClr val="tx2"/>
                </a:solidFill>
                <a:latin typeface="楷体_GB2312" pitchFamily="49" charset="-122"/>
                <a:ea typeface="楷体_GB2312" pitchFamily="49" charset="-122"/>
              </a:defRPr>
            </a:lvl1pPr>
            <a:lvl2pPr marL="742950" indent="-285750" eaLnBrk="0" hangingPunct="0">
              <a:defRPr sz="1600" b="1">
                <a:solidFill>
                  <a:schemeClr val="tx2"/>
                </a:solidFill>
                <a:latin typeface="楷体_GB2312" pitchFamily="49" charset="-122"/>
                <a:ea typeface="楷体_GB2312" pitchFamily="49" charset="-122"/>
              </a:defRPr>
            </a:lvl2pPr>
            <a:lvl3pPr marL="1143000" indent="-228600" eaLnBrk="0" hangingPunct="0">
              <a:defRPr sz="1600" b="1">
                <a:solidFill>
                  <a:schemeClr val="tx2"/>
                </a:solidFill>
                <a:latin typeface="楷体_GB2312" pitchFamily="49" charset="-122"/>
                <a:ea typeface="楷体_GB2312" pitchFamily="49" charset="-122"/>
              </a:defRPr>
            </a:lvl3pPr>
            <a:lvl4pPr marL="1600200" indent="-228600" eaLnBrk="0" hangingPunct="0">
              <a:defRPr sz="1600" b="1">
                <a:solidFill>
                  <a:schemeClr val="tx2"/>
                </a:solidFill>
                <a:latin typeface="楷体_GB2312" pitchFamily="49" charset="-122"/>
                <a:ea typeface="楷体_GB2312" pitchFamily="49" charset="-122"/>
              </a:defRPr>
            </a:lvl4pPr>
            <a:lvl5pPr marL="2057400" indent="-228600" eaLnBrk="0" hangingPunct="0">
              <a:defRPr sz="1600" b="1">
                <a:solidFill>
                  <a:schemeClr val="tx2"/>
                </a:solidFill>
                <a:latin typeface="楷体_GB2312" pitchFamily="49" charset="-122"/>
                <a:ea typeface="楷体_GB2312" pitchFamily="49" charset="-122"/>
              </a:defRPr>
            </a:lvl5pPr>
            <a:lvl6pPr marL="25146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6pPr>
            <a:lvl7pPr marL="29718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7pPr>
            <a:lvl8pPr marL="34290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8pPr>
            <a:lvl9pPr marL="3886200" indent="-228600" eaLnBrk="0" fontAlgn="base" hangingPunct="0">
              <a:lnSpc>
                <a:spcPct val="90000"/>
              </a:lnSpc>
              <a:spcBef>
                <a:spcPct val="50000"/>
              </a:spcBef>
              <a:spcAft>
                <a:spcPct val="0"/>
              </a:spcAft>
              <a:buChar char="•"/>
              <a:defRPr sz="1600" b="1">
                <a:solidFill>
                  <a:schemeClr val="tx2"/>
                </a:solidFill>
                <a:latin typeface="楷体_GB2312" pitchFamily="49" charset="-122"/>
                <a:ea typeface="楷体_GB2312" pitchFamily="49" charset="-122"/>
              </a:defRPr>
            </a:lvl9pPr>
          </a:lstStyle>
          <a:p>
            <a:pPr>
              <a:defRPr/>
            </a:pPr>
            <a:r>
              <a:rPr lang="en-US" altLang="zh-CN" sz="1200" smtClean="0">
                <a:solidFill>
                  <a:srgbClr val="000000"/>
                </a:solidFill>
                <a:latin typeface="Helvetica" panose="020B0604020202020204" pitchFamily="34" charset="0"/>
                <a:ea typeface="宋体" panose="02010600030101010101" pitchFamily="2" charset="-122"/>
              </a:rPr>
              <a:t>Chapter 4 - Input and Output</a:t>
            </a:r>
          </a:p>
        </p:txBody>
      </p:sp>
      <p:sp>
        <p:nvSpPr>
          <p:cNvPr id="10" name="Slide Number Placeholder 5"/>
          <p:cNvSpPr>
            <a:spLocks noGrp="1"/>
          </p:cNvSpPr>
          <p:nvPr>
            <p:ph type="sldNum" sz="quarter" idx="4"/>
          </p:nvPr>
        </p:nvSpPr>
        <p:spPr>
          <a:xfrm>
            <a:off x="6759811" y="6394572"/>
            <a:ext cx="2057400" cy="365125"/>
          </a:xfrm>
          <a:prstGeom prst="rect">
            <a:avLst/>
          </a:prstGeom>
        </p:spPr>
        <p:txBody>
          <a:bodyPr/>
          <a:lstStyle>
            <a:lvl1pPr>
              <a:defRPr smtClean="0"/>
            </a:lvl1pPr>
          </a:lstStyle>
          <a:p>
            <a:pPr>
              <a:defRPr/>
            </a:pPr>
            <a:r>
              <a:rPr lang="en-US" altLang="zh-CN" dirty="0" smtClean="0"/>
              <a:t>Lecture 4- </a:t>
            </a:r>
            <a:fld id="{A8C89C21-81C6-1849-AF7F-456E69B3BB35}" type="slidenum">
              <a:rPr lang="en-US" smtClean="0"/>
              <a:pPr>
                <a:defRPr/>
              </a:pPr>
              <a:t>‹#›</a:t>
            </a:fld>
            <a:endParaRPr lang="en-US" b="0" dirty="0">
              <a:solidFill>
                <a:srgbClr val="FBBA03"/>
              </a:solidFill>
            </a:endParaRPr>
          </a:p>
        </p:txBody>
      </p:sp>
      <p:sp>
        <p:nvSpPr>
          <p:cNvPr id="11" name="Footer Placeholder 4"/>
          <p:cNvSpPr txBox="1">
            <a:spLocks/>
          </p:cNvSpPr>
          <p:nvPr userDrawn="1"/>
        </p:nvSpPr>
        <p:spPr bwMode="auto">
          <a:xfrm>
            <a:off x="3348038" y="640514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lnSpc>
                <a:spcPct val="100000"/>
              </a:lnSpc>
              <a:spcBef>
                <a:spcPct val="20000"/>
              </a:spcBef>
              <a:spcAft>
                <a:spcPct val="0"/>
              </a:spcAft>
              <a:buFontTx/>
              <a:buChar char="•"/>
              <a:defRPr kumimoji="1" sz="3200" b="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90000"/>
              </a:lnSpc>
              <a:spcBef>
                <a:spcPct val="20000"/>
              </a:spcBef>
              <a:spcAft>
                <a:spcPct val="0"/>
              </a:spcAft>
              <a:buChar char="–"/>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90000"/>
              </a:lnSpc>
              <a:spcBef>
                <a:spcPct val="20000"/>
              </a:spcBef>
              <a:spcAft>
                <a:spcPct val="0"/>
              </a:spcAft>
              <a:buChar char="•"/>
              <a:defRPr kumimoji="1" sz="24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90000"/>
              </a:lnSpc>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Times New Roman" panose="02020603050405020304" pitchFamily="18" charset="0"/>
                <a:ea typeface="宋体" panose="02010600030101010101" pitchFamily="2" charset="-122"/>
                <a:cs typeface="+mn-cs"/>
              </a:defRPr>
            </a:lvl9pPr>
          </a:lstStyle>
          <a:p>
            <a:pPr eaLnBrk="1" hangingPunct="1">
              <a:spcBef>
                <a:spcPct val="0"/>
              </a:spcBef>
              <a:buFontTx/>
              <a:buNone/>
              <a:defRPr/>
            </a:pPr>
            <a:r>
              <a:rPr lang="zh-CN" altLang="en-US" sz="1400" dirty="0" smtClean="0"/>
              <a:t>余腊生   版权所有，违者必究</a:t>
            </a:r>
          </a:p>
        </p:txBody>
      </p:sp>
      <p:sp>
        <p:nvSpPr>
          <p:cNvPr id="12" name="Rectangle 47"/>
          <p:cNvSpPr>
            <a:spLocks noGrp="1" noChangeArrowheads="1"/>
          </p:cNvSpPr>
          <p:nvPr>
            <p:ph type="dt" sz="half" idx="2"/>
          </p:nvPr>
        </p:nvSpPr>
        <p:spPr>
          <a:xfrm>
            <a:off x="468313" y="6381328"/>
            <a:ext cx="2808287" cy="404812"/>
          </a:xfrm>
          <a:prstGeom prst="rect">
            <a:avLst/>
          </a:prstGeom>
        </p:spPr>
        <p:txBody>
          <a:bodyPr/>
          <a:lstStyle>
            <a:lvl1pPr>
              <a:defRPr/>
            </a:lvl1pPr>
          </a:lstStyle>
          <a:p>
            <a:pPr>
              <a:defRPr/>
            </a:pPr>
            <a:fld id="{A68B9764-D25A-47EF-9E1A-D022ABCAFF78}" type="datetime1">
              <a:rPr lang="zh-CN" altLang="en-US" smtClean="0"/>
              <a:t>2021/10/31</a:t>
            </a:fld>
            <a:endParaRPr lang="en-US" altLang="zh-CN" dirty="0"/>
          </a:p>
        </p:txBody>
      </p:sp>
    </p:spTree>
  </p:cSld>
  <p:clrMap bg1="lt1" tx1="dk1" bg2="lt2" tx2="dk2" accent1="accent1" accent2="accent2" accent3="accent3" accent4="accent4" accent5="accent5" accent6="accent6" hlink="hlink" folHlink="folHlink"/>
  <p:sldLayoutIdLst>
    <p:sldLayoutId id="2147483843" r:id="rId1"/>
    <p:sldLayoutId id="2147483867"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Lst>
  <p:timing>
    <p:tnLst>
      <p:par>
        <p:cTn id="1" dur="indefinite" restart="never" nodeType="tmRoot"/>
      </p:par>
    </p:tnLst>
  </p:timing>
  <p:hf hdr="0" ftr="0"/>
  <p:txStyles>
    <p:titleStyle>
      <a:lvl1pPr algn="ctr" rtl="0" eaLnBrk="0" fontAlgn="base" hangingPunct="0">
        <a:lnSpc>
          <a:spcPct val="90000"/>
        </a:lnSpc>
        <a:spcBef>
          <a:spcPct val="0"/>
        </a:spcBef>
        <a:spcAft>
          <a:spcPct val="0"/>
        </a:spcAft>
        <a:defRPr sz="3200" b="1">
          <a:solidFill>
            <a:schemeClr val="tx2"/>
          </a:solidFill>
          <a:latin typeface="+mj-lt"/>
          <a:ea typeface="+mj-ea"/>
          <a:cs typeface="+mj-cs"/>
        </a:defRPr>
      </a:lvl1pPr>
      <a:lvl2pPr algn="ctr" rtl="0" eaLnBrk="0" fontAlgn="base" hangingPunct="0">
        <a:lnSpc>
          <a:spcPct val="90000"/>
        </a:lnSpc>
        <a:spcBef>
          <a:spcPct val="0"/>
        </a:spcBef>
        <a:spcAft>
          <a:spcPct val="0"/>
        </a:spcAft>
        <a:defRPr sz="3200" b="1">
          <a:solidFill>
            <a:schemeClr val="tx2"/>
          </a:solidFill>
          <a:latin typeface="Helvetica" pitchFamily="34" charset="0"/>
        </a:defRPr>
      </a:lvl2pPr>
      <a:lvl3pPr algn="ctr" rtl="0" eaLnBrk="0" fontAlgn="base" hangingPunct="0">
        <a:lnSpc>
          <a:spcPct val="90000"/>
        </a:lnSpc>
        <a:spcBef>
          <a:spcPct val="0"/>
        </a:spcBef>
        <a:spcAft>
          <a:spcPct val="0"/>
        </a:spcAft>
        <a:defRPr sz="3200" b="1">
          <a:solidFill>
            <a:schemeClr val="tx2"/>
          </a:solidFill>
          <a:latin typeface="Helvetica" pitchFamily="34" charset="0"/>
        </a:defRPr>
      </a:lvl3pPr>
      <a:lvl4pPr algn="ctr" rtl="0" eaLnBrk="0" fontAlgn="base" hangingPunct="0">
        <a:lnSpc>
          <a:spcPct val="90000"/>
        </a:lnSpc>
        <a:spcBef>
          <a:spcPct val="0"/>
        </a:spcBef>
        <a:spcAft>
          <a:spcPct val="0"/>
        </a:spcAft>
        <a:defRPr sz="3200" b="1">
          <a:solidFill>
            <a:schemeClr val="tx2"/>
          </a:solidFill>
          <a:latin typeface="Helvetica" pitchFamily="34" charset="0"/>
        </a:defRPr>
      </a:lvl4pPr>
      <a:lvl5pPr algn="ctr" rtl="0" eaLnBrk="0" fontAlgn="base" hangingPunct="0">
        <a:lnSpc>
          <a:spcPct val="90000"/>
        </a:lnSpc>
        <a:spcBef>
          <a:spcPct val="0"/>
        </a:spcBef>
        <a:spcAft>
          <a:spcPct val="0"/>
        </a:spcAft>
        <a:defRPr sz="3200" b="1">
          <a:solidFill>
            <a:schemeClr val="tx2"/>
          </a:solidFill>
          <a:latin typeface="Helvetica" pitchFamily="34" charset="0"/>
        </a:defRPr>
      </a:lvl5pPr>
      <a:lvl6pPr marL="457200" algn="ctr" rtl="0" eaLnBrk="0" fontAlgn="base" hangingPunct="0">
        <a:lnSpc>
          <a:spcPct val="90000"/>
        </a:lnSpc>
        <a:spcBef>
          <a:spcPct val="0"/>
        </a:spcBef>
        <a:spcAft>
          <a:spcPct val="0"/>
        </a:spcAft>
        <a:defRPr sz="3200" b="1">
          <a:solidFill>
            <a:schemeClr val="tx2"/>
          </a:solidFill>
          <a:latin typeface="Helvetica" pitchFamily="34" charset="0"/>
        </a:defRPr>
      </a:lvl6pPr>
      <a:lvl7pPr marL="914400" algn="ctr" rtl="0" eaLnBrk="0" fontAlgn="base" hangingPunct="0">
        <a:lnSpc>
          <a:spcPct val="90000"/>
        </a:lnSpc>
        <a:spcBef>
          <a:spcPct val="0"/>
        </a:spcBef>
        <a:spcAft>
          <a:spcPct val="0"/>
        </a:spcAft>
        <a:defRPr sz="3200" b="1">
          <a:solidFill>
            <a:schemeClr val="tx2"/>
          </a:solidFill>
          <a:latin typeface="Helvetica" pitchFamily="34" charset="0"/>
        </a:defRPr>
      </a:lvl7pPr>
      <a:lvl8pPr marL="1371600" algn="ctr" rtl="0" eaLnBrk="0" fontAlgn="base" hangingPunct="0">
        <a:lnSpc>
          <a:spcPct val="90000"/>
        </a:lnSpc>
        <a:spcBef>
          <a:spcPct val="0"/>
        </a:spcBef>
        <a:spcAft>
          <a:spcPct val="0"/>
        </a:spcAft>
        <a:defRPr sz="3200" b="1">
          <a:solidFill>
            <a:schemeClr val="tx2"/>
          </a:solidFill>
          <a:latin typeface="Helvetica" pitchFamily="34" charset="0"/>
        </a:defRPr>
      </a:lvl8pPr>
      <a:lvl9pPr marL="1828800" algn="ctr" rtl="0" eaLnBrk="0" fontAlgn="base" hangingPunct="0">
        <a:lnSpc>
          <a:spcPct val="90000"/>
        </a:lnSpc>
        <a:spcBef>
          <a:spcPct val="0"/>
        </a:spcBef>
        <a:spcAft>
          <a:spcPct val="0"/>
        </a:spcAft>
        <a:defRPr sz="3200" b="1">
          <a:solidFill>
            <a:schemeClr val="tx2"/>
          </a:solidFill>
          <a:latin typeface="Helvetica" pitchFamily="34" charset="0"/>
        </a:defRPr>
      </a:lvl9pPr>
    </p:titleStyle>
    <p:bodyStyle>
      <a:lvl1pPr marL="285750" indent="-285750" algn="l" rtl="0" eaLnBrk="0" fontAlgn="base" hangingPunct="0">
        <a:lnSpc>
          <a:spcPct val="90000"/>
        </a:lnSpc>
        <a:spcBef>
          <a:spcPct val="30000"/>
        </a:spcBef>
        <a:spcAft>
          <a:spcPct val="0"/>
        </a:spcAft>
        <a:buClr>
          <a:schemeClr val="accent1"/>
        </a:buClr>
        <a:buSzPct val="100000"/>
        <a:buFont typeface="Times" pitchFamily="18" charset="0"/>
        <a:buChar char="•"/>
        <a:defRPr sz="2000" b="1">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Clr>
          <a:schemeClr val="accent1"/>
        </a:buClr>
        <a:buSzPct val="100000"/>
        <a:buChar char="•"/>
        <a:defRPr b="1">
          <a:solidFill>
            <a:schemeClr val="tx1"/>
          </a:solidFill>
          <a:latin typeface="+mn-lt"/>
        </a:defRPr>
      </a:lvl2pPr>
      <a:lvl3pPr marL="1143000" indent="-228600" algn="l" rtl="0" eaLnBrk="0" fontAlgn="base" hangingPunct="0">
        <a:lnSpc>
          <a:spcPct val="90000"/>
        </a:lnSpc>
        <a:spcBef>
          <a:spcPct val="30000"/>
        </a:spcBef>
        <a:spcAft>
          <a:spcPct val="0"/>
        </a:spcAft>
        <a:buClr>
          <a:schemeClr val="accent1"/>
        </a:buClr>
        <a:buSzPct val="100000"/>
        <a:buChar char="•"/>
        <a:defRPr b="1">
          <a:solidFill>
            <a:schemeClr val="tx1"/>
          </a:solidFill>
          <a:latin typeface="+mn-lt"/>
        </a:defRPr>
      </a:lvl3pPr>
      <a:lvl4pPr marL="1543050" indent="-171450" algn="l" rtl="0" eaLnBrk="0" fontAlgn="base" hangingPunct="0">
        <a:lnSpc>
          <a:spcPct val="90000"/>
        </a:lnSpc>
        <a:spcBef>
          <a:spcPct val="30000"/>
        </a:spcBef>
        <a:spcAft>
          <a:spcPct val="0"/>
        </a:spcAft>
        <a:buClr>
          <a:schemeClr val="accent1"/>
        </a:buClr>
        <a:buSzPct val="100000"/>
        <a:buChar char="•"/>
        <a:defRPr sz="1400" b="1">
          <a:solidFill>
            <a:schemeClr val="tx1"/>
          </a:solidFill>
          <a:latin typeface="+mn-lt"/>
        </a:defRPr>
      </a:lvl4pPr>
      <a:lvl5pPr marL="2000250" indent="-171450" algn="l" rtl="0" eaLnBrk="0" fontAlgn="base" hangingPunct="0">
        <a:lnSpc>
          <a:spcPct val="90000"/>
        </a:lnSpc>
        <a:spcBef>
          <a:spcPct val="30000"/>
        </a:spcBef>
        <a:spcAft>
          <a:spcPct val="0"/>
        </a:spcAft>
        <a:buClr>
          <a:schemeClr val="accent1"/>
        </a:buClr>
        <a:buSzPct val="100000"/>
        <a:buChar char="–"/>
        <a:defRPr sz="1400" b="1">
          <a:solidFill>
            <a:schemeClr val="tx1"/>
          </a:solidFill>
          <a:latin typeface="+mn-lt"/>
        </a:defRPr>
      </a:lvl5pPr>
      <a:lvl6pPr marL="2457450" indent="-171450" algn="l" rtl="0" eaLnBrk="0" fontAlgn="base" hangingPunct="0">
        <a:lnSpc>
          <a:spcPct val="90000"/>
        </a:lnSpc>
        <a:spcBef>
          <a:spcPct val="30000"/>
        </a:spcBef>
        <a:spcAft>
          <a:spcPct val="0"/>
        </a:spcAft>
        <a:buClr>
          <a:schemeClr val="accent1"/>
        </a:buClr>
        <a:buSzPct val="100000"/>
        <a:buChar char="–"/>
        <a:defRPr sz="1400" b="1">
          <a:solidFill>
            <a:schemeClr val="tx1"/>
          </a:solidFill>
          <a:latin typeface="+mn-lt"/>
        </a:defRPr>
      </a:lvl6pPr>
      <a:lvl7pPr marL="2914650" indent="-171450" algn="l" rtl="0" eaLnBrk="0" fontAlgn="base" hangingPunct="0">
        <a:lnSpc>
          <a:spcPct val="90000"/>
        </a:lnSpc>
        <a:spcBef>
          <a:spcPct val="30000"/>
        </a:spcBef>
        <a:spcAft>
          <a:spcPct val="0"/>
        </a:spcAft>
        <a:buClr>
          <a:schemeClr val="accent1"/>
        </a:buClr>
        <a:buSzPct val="100000"/>
        <a:buChar char="–"/>
        <a:defRPr sz="1400" b="1">
          <a:solidFill>
            <a:schemeClr val="tx1"/>
          </a:solidFill>
          <a:latin typeface="+mn-lt"/>
        </a:defRPr>
      </a:lvl7pPr>
      <a:lvl8pPr marL="3371850" indent="-171450" algn="l" rtl="0" eaLnBrk="0" fontAlgn="base" hangingPunct="0">
        <a:lnSpc>
          <a:spcPct val="90000"/>
        </a:lnSpc>
        <a:spcBef>
          <a:spcPct val="30000"/>
        </a:spcBef>
        <a:spcAft>
          <a:spcPct val="0"/>
        </a:spcAft>
        <a:buClr>
          <a:schemeClr val="accent1"/>
        </a:buClr>
        <a:buSzPct val="100000"/>
        <a:buChar char="–"/>
        <a:defRPr sz="1400" b="1">
          <a:solidFill>
            <a:schemeClr val="tx1"/>
          </a:solidFill>
          <a:latin typeface="+mn-lt"/>
        </a:defRPr>
      </a:lvl8pPr>
      <a:lvl9pPr marL="3829050" indent="-171450" algn="l" rtl="0" eaLnBrk="0" fontAlgn="base" hangingPunct="0">
        <a:lnSpc>
          <a:spcPct val="90000"/>
        </a:lnSpc>
        <a:spcBef>
          <a:spcPct val="30000"/>
        </a:spcBef>
        <a:spcAft>
          <a:spcPct val="0"/>
        </a:spcAft>
        <a:buClr>
          <a:schemeClr val="accent1"/>
        </a:buClr>
        <a:buSzPct val="100000"/>
        <a:buChar char="–"/>
        <a:defRPr sz="1400" b="1">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8.vml"/><Relationship Id="rId4" Type="http://schemas.openxmlformats.org/officeDocument/2006/relationships/image" Target="../media/image41.emf"/></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40.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2.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emf"/><Relationship Id="rId18" Type="http://schemas.openxmlformats.org/officeDocument/2006/relationships/image" Target="../media/image56.emf"/><Relationship Id="rId3" Type="http://schemas.openxmlformats.org/officeDocument/2006/relationships/image" Target="../media/image2.png"/><Relationship Id="rId7" Type="http://schemas.openxmlformats.org/officeDocument/2006/relationships/image" Target="../media/image45.emf"/><Relationship Id="rId12" Type="http://schemas.openxmlformats.org/officeDocument/2006/relationships/image" Target="../media/image50.emf"/><Relationship Id="rId17" Type="http://schemas.openxmlformats.org/officeDocument/2006/relationships/image" Target="../media/image55.emf"/><Relationship Id="rId2" Type="http://schemas.openxmlformats.org/officeDocument/2006/relationships/image" Target="../media/image1.png"/><Relationship Id="rId16"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5" Type="http://schemas.openxmlformats.org/officeDocument/2006/relationships/image" Target="../media/image53.emf"/><Relationship Id="rId10" Type="http://schemas.openxmlformats.org/officeDocument/2006/relationships/image" Target="../media/image48.emf"/><Relationship Id="rId19" Type="http://schemas.openxmlformats.org/officeDocument/2006/relationships/image" Target="../media/image57.emf"/><Relationship Id="rId4" Type="http://schemas.openxmlformats.org/officeDocument/2006/relationships/image" Target="../media/image3.png"/><Relationship Id="rId9" Type="http://schemas.openxmlformats.org/officeDocument/2006/relationships/image" Target="../media/image47.emf"/><Relationship Id="rId14" Type="http://schemas.openxmlformats.org/officeDocument/2006/relationships/image" Target="../media/image52.emf"/></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9.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5.jpeg"/><Relationship Id="rId4" Type="http://schemas.openxmlformats.org/officeDocument/2006/relationships/image" Target="../media/image60.emf"/></Relationships>
</file>

<file path=ppt/slides/_rels/slide113.xml.rels><?xml version="1.0" encoding="UTF-8" standalone="yes"?>
<Relationships xmlns="http://schemas.openxmlformats.org/package/2006/relationships"><Relationship Id="rId13" Type="http://schemas.openxmlformats.org/officeDocument/2006/relationships/image" Target="../media/image69.emf"/><Relationship Id="rId18" Type="http://schemas.openxmlformats.org/officeDocument/2006/relationships/image" Target="../media/image74.emf"/><Relationship Id="rId26" Type="http://schemas.openxmlformats.org/officeDocument/2006/relationships/image" Target="../media/image82.emf"/><Relationship Id="rId39" Type="http://schemas.openxmlformats.org/officeDocument/2006/relationships/image" Target="../media/image95.emf"/><Relationship Id="rId3" Type="http://schemas.openxmlformats.org/officeDocument/2006/relationships/image" Target="../media/image2.png"/><Relationship Id="rId21" Type="http://schemas.openxmlformats.org/officeDocument/2006/relationships/image" Target="../media/image77.emf"/><Relationship Id="rId34" Type="http://schemas.openxmlformats.org/officeDocument/2006/relationships/image" Target="../media/image90.emf"/><Relationship Id="rId42" Type="http://schemas.openxmlformats.org/officeDocument/2006/relationships/image" Target="../media/image98.emf"/><Relationship Id="rId47" Type="http://schemas.openxmlformats.org/officeDocument/2006/relationships/image" Target="../media/image103.emf"/><Relationship Id="rId50" Type="http://schemas.openxmlformats.org/officeDocument/2006/relationships/image" Target="../media/image106.emf"/><Relationship Id="rId7" Type="http://schemas.openxmlformats.org/officeDocument/2006/relationships/image" Target="../media/image63.emf"/><Relationship Id="rId12" Type="http://schemas.openxmlformats.org/officeDocument/2006/relationships/image" Target="../media/image68.emf"/><Relationship Id="rId17" Type="http://schemas.openxmlformats.org/officeDocument/2006/relationships/image" Target="../media/image73.emf"/><Relationship Id="rId25" Type="http://schemas.openxmlformats.org/officeDocument/2006/relationships/image" Target="../media/image81.emf"/><Relationship Id="rId33" Type="http://schemas.openxmlformats.org/officeDocument/2006/relationships/image" Target="../media/image89.emf"/><Relationship Id="rId38" Type="http://schemas.openxmlformats.org/officeDocument/2006/relationships/image" Target="../media/image94.emf"/><Relationship Id="rId46" Type="http://schemas.openxmlformats.org/officeDocument/2006/relationships/image" Target="../media/image102.emf"/><Relationship Id="rId2" Type="http://schemas.openxmlformats.org/officeDocument/2006/relationships/image" Target="../media/image1.png"/><Relationship Id="rId16" Type="http://schemas.openxmlformats.org/officeDocument/2006/relationships/image" Target="../media/image72.emf"/><Relationship Id="rId20" Type="http://schemas.openxmlformats.org/officeDocument/2006/relationships/image" Target="../media/image76.emf"/><Relationship Id="rId29" Type="http://schemas.openxmlformats.org/officeDocument/2006/relationships/image" Target="../media/image85.emf"/><Relationship Id="rId41" Type="http://schemas.openxmlformats.org/officeDocument/2006/relationships/image" Target="../media/image97.emf"/><Relationship Id="rId1" Type="http://schemas.openxmlformats.org/officeDocument/2006/relationships/slideLayout" Target="../slideLayouts/slideLayout12.xml"/><Relationship Id="rId6" Type="http://schemas.openxmlformats.org/officeDocument/2006/relationships/image" Target="../media/image62.emf"/><Relationship Id="rId11" Type="http://schemas.openxmlformats.org/officeDocument/2006/relationships/image" Target="../media/image67.emf"/><Relationship Id="rId24" Type="http://schemas.openxmlformats.org/officeDocument/2006/relationships/image" Target="../media/image80.emf"/><Relationship Id="rId32" Type="http://schemas.openxmlformats.org/officeDocument/2006/relationships/image" Target="../media/image88.emf"/><Relationship Id="rId37" Type="http://schemas.openxmlformats.org/officeDocument/2006/relationships/image" Target="../media/image93.emf"/><Relationship Id="rId40" Type="http://schemas.openxmlformats.org/officeDocument/2006/relationships/image" Target="../media/image96.emf"/><Relationship Id="rId45" Type="http://schemas.openxmlformats.org/officeDocument/2006/relationships/image" Target="../media/image101.emf"/><Relationship Id="rId5" Type="http://schemas.openxmlformats.org/officeDocument/2006/relationships/image" Target="../media/image61.emf"/><Relationship Id="rId15" Type="http://schemas.openxmlformats.org/officeDocument/2006/relationships/image" Target="../media/image71.emf"/><Relationship Id="rId23" Type="http://schemas.openxmlformats.org/officeDocument/2006/relationships/image" Target="../media/image79.emf"/><Relationship Id="rId28" Type="http://schemas.openxmlformats.org/officeDocument/2006/relationships/image" Target="../media/image84.emf"/><Relationship Id="rId36" Type="http://schemas.openxmlformats.org/officeDocument/2006/relationships/image" Target="../media/image92.emf"/><Relationship Id="rId49" Type="http://schemas.openxmlformats.org/officeDocument/2006/relationships/image" Target="../media/image105.emf"/><Relationship Id="rId10" Type="http://schemas.openxmlformats.org/officeDocument/2006/relationships/image" Target="../media/image66.emf"/><Relationship Id="rId19" Type="http://schemas.openxmlformats.org/officeDocument/2006/relationships/image" Target="../media/image75.emf"/><Relationship Id="rId31" Type="http://schemas.openxmlformats.org/officeDocument/2006/relationships/image" Target="../media/image87.emf"/><Relationship Id="rId44" Type="http://schemas.openxmlformats.org/officeDocument/2006/relationships/image" Target="../media/image100.emf"/><Relationship Id="rId52" Type="http://schemas.openxmlformats.org/officeDocument/2006/relationships/image" Target="../media/image108.emf"/><Relationship Id="rId4" Type="http://schemas.openxmlformats.org/officeDocument/2006/relationships/image" Target="../media/image3.png"/><Relationship Id="rId9" Type="http://schemas.openxmlformats.org/officeDocument/2006/relationships/image" Target="../media/image65.emf"/><Relationship Id="rId14" Type="http://schemas.openxmlformats.org/officeDocument/2006/relationships/image" Target="../media/image70.emf"/><Relationship Id="rId22" Type="http://schemas.openxmlformats.org/officeDocument/2006/relationships/image" Target="../media/image78.emf"/><Relationship Id="rId27" Type="http://schemas.openxmlformats.org/officeDocument/2006/relationships/image" Target="../media/image83.emf"/><Relationship Id="rId30" Type="http://schemas.openxmlformats.org/officeDocument/2006/relationships/image" Target="../media/image86.emf"/><Relationship Id="rId35" Type="http://schemas.openxmlformats.org/officeDocument/2006/relationships/image" Target="../media/image91.emf"/><Relationship Id="rId43" Type="http://schemas.openxmlformats.org/officeDocument/2006/relationships/image" Target="../media/image99.emf"/><Relationship Id="rId48" Type="http://schemas.openxmlformats.org/officeDocument/2006/relationships/image" Target="../media/image104.emf"/><Relationship Id="rId8" Type="http://schemas.openxmlformats.org/officeDocument/2006/relationships/image" Target="../media/image64.emf"/><Relationship Id="rId51" Type="http://schemas.openxmlformats.org/officeDocument/2006/relationships/image" Target="../media/image107.emf"/></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09.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10.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11.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12.emf"/></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13.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14.emf"/></Relationships>
</file>

<file path=ppt/slides/_rels/slide1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16.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17.emf"/></Relationships>
</file>

<file path=ppt/slides/_rels/slide1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32.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41.xml"/><Relationship Id="rId1" Type="http://schemas.openxmlformats.org/officeDocument/2006/relationships/slideLayout" Target="../slideLayouts/slideLayout2.xml"/><Relationship Id="rId5" Type="http://schemas.openxmlformats.org/officeDocument/2006/relationships/slide" Target="slide126.xml"/><Relationship Id="rId4" Type="http://schemas.openxmlformats.org/officeDocument/2006/relationships/slide" Target="slide10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5.jpeg"/><Relationship Id="rId4" Type="http://schemas.openxmlformats.org/officeDocument/2006/relationships/image" Target="../media/image34.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67.xml"/><Relationship Id="rId1" Type="http://schemas.openxmlformats.org/officeDocument/2006/relationships/slideLayout" Target="../slideLayouts/slideLayout2.xml"/><Relationship Id="rId6" Type="http://schemas.openxmlformats.org/officeDocument/2006/relationships/slide" Target="slide94.xml"/><Relationship Id="rId5" Type="http://schemas.openxmlformats.org/officeDocument/2006/relationships/slide" Target="slide93.xml"/><Relationship Id="rId4" Type="http://schemas.openxmlformats.org/officeDocument/2006/relationships/slide" Target="slide8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oleObject" Target="../embeddings/oleObject3.bin"/><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6.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2" Type="http://schemas.openxmlformats.org/officeDocument/2006/relationships/slide" Target="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7.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8.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8.gif"/><Relationship Id="rId7" Type="http://schemas.openxmlformats.org/officeDocument/2006/relationships/hyperlink" Target="http://images.google.cn/imgres?imgurl=http://img.spn.com.cn/article/0/11/liK30UgX99142.jpg&amp;imgrefurl=http://news.spn.com.cn/7/74494.html&amp;h=565&amp;w=600&amp;sz=43&amp;hl=zh-CN&amp;start=13&amp;um=1&amp;tbnid=5cpKnRC_pkUYvM:&amp;tbnh=127&amp;tbnw=135&amp;prev=/images?q%3D%E7%A1%AC%E7%9B%98%26svnum%3D10%26um%3D1%26complete%3D1%26hl%3Dzh-CN%26newwindow%3D1" TargetMode="External"/><Relationship Id="rId2" Type="http://schemas.openxmlformats.org/officeDocument/2006/relationships/image" Target="../media/image17.jpeg"/><Relationship Id="rId1" Type="http://schemas.openxmlformats.org/officeDocument/2006/relationships/slideLayout" Target="../slideLayouts/slideLayout15.xml"/><Relationship Id="rId6" Type="http://schemas.openxmlformats.org/officeDocument/2006/relationships/image" Target="../media/image20.jpeg"/><Relationship Id="rId5" Type="http://schemas.openxmlformats.org/officeDocument/2006/relationships/hyperlink" Target="http://images.google.cn/imgres?imgurl=http://cimg2.163.com/tech/2007/10/10/200710100716594ec00.jpg&amp;imgrefurl=http://tech.163.com/07/1010/07/3QE57SQF000915BD.html&amp;h=577&amp;w=600&amp;sz=78&amp;hl=zh-CN&amp;start=39&amp;um=1&amp;tbnid=aYxYpT9Mvq2x2M:&amp;tbnh=130&amp;tbnw=135&amp;prev=/images?q%3D%E5%B7%A8%E7%A3%81%E9%98%BB%E6%95%88%E5%BA%94%26start%3D36%26ndsp%3D18%26svnum%3D10%26um%3D1%26complete%3D1%26hl%3Dzh-CN%26newwindow%3D1%26sa%3DN" TargetMode="External"/><Relationship Id="rId4" Type="http://schemas.openxmlformats.org/officeDocument/2006/relationships/image" Target="../media/image1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9.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slide" Target="slide65.xml"/><Relationship Id="rId4" Type="http://schemas.openxmlformats.org/officeDocument/2006/relationships/image" Target="../media/image40.emf"/></Relationships>
</file>

<file path=ppt/slides/_rels/slide93.xml.rels><?xml version="1.0" encoding="UTF-8" standalone="yes"?>
<Relationships xmlns="http://schemas.openxmlformats.org/package/2006/relationships"><Relationship Id="rId2" Type="http://schemas.openxmlformats.org/officeDocument/2006/relationships/slide" Target="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755650" y="1628775"/>
            <a:ext cx="7848600" cy="1008063"/>
          </a:xfrm>
        </p:spPr>
        <p:txBody>
          <a:bodyPr/>
          <a:lstStyle/>
          <a:p>
            <a:pPr eaLnBrk="1" hangingPunct="1"/>
            <a:r>
              <a:rPr lang="zh-CN" altLang="en-US" sz="6000" smtClean="0"/>
              <a:t>第四章  输入输出系统</a:t>
            </a:r>
          </a:p>
        </p:txBody>
      </p:sp>
      <p:sp>
        <p:nvSpPr>
          <p:cNvPr id="2051" name="Rectangle 3"/>
          <p:cNvSpPr>
            <a:spLocks noGrp="1" noChangeArrowheads="1"/>
          </p:cNvSpPr>
          <p:nvPr>
            <p:ph type="subTitle" idx="1"/>
          </p:nvPr>
        </p:nvSpPr>
        <p:spPr>
          <a:xfrm>
            <a:off x="1691680" y="3792538"/>
            <a:ext cx="6146800" cy="647700"/>
          </a:xfrm>
        </p:spPr>
        <p:txBody>
          <a:bodyPr/>
          <a:lstStyle/>
          <a:p>
            <a:pPr eaLnBrk="1" hangingPunct="1">
              <a:defRPr/>
            </a:pPr>
            <a:r>
              <a:rPr lang="zh-CN" altLang="en-US" dirty="0" smtClean="0">
                <a:latin typeface="楷体_GB2312" pitchFamily="49" charset="-122"/>
              </a:rPr>
              <a:t>余腊生</a:t>
            </a:r>
            <a:endParaRPr lang="en-US" altLang="zh-CN" dirty="0" smtClean="0">
              <a:latin typeface="楷体_GB2312" pitchFamily="49" charset="-122"/>
            </a:endParaRPr>
          </a:p>
          <a:p>
            <a:pPr eaLnBrk="1" hangingPunct="1">
              <a:defRPr/>
            </a:pPr>
            <a:endParaRPr lang="en-US" altLang="zh-CN" dirty="0">
              <a:latin typeface="楷体_GB2312" pitchFamily="49" charset="-122"/>
            </a:endParaRPr>
          </a:p>
          <a:p>
            <a:pPr eaLnBrk="1" hangingPunct="1">
              <a:defRPr/>
            </a:pPr>
            <a:fld id="{EDE2A19C-228A-416E-94C9-FEAF8EFFDF3A}" type="datetime1">
              <a:rPr lang="zh-CN" altLang="en-US" smtClean="0">
                <a:latin typeface="楷体_GB2312" pitchFamily="49" charset="-122"/>
              </a:rPr>
              <a:pPr eaLnBrk="1" hangingPunct="1">
                <a:defRPr/>
              </a:pPr>
              <a:t>2021/10/31</a:t>
            </a:fld>
            <a:endParaRPr lang="en-US" altLang="zh-CN" dirty="0" smtClean="0">
              <a:latin typeface="楷体_GB2312" pitchFamily="49" charset="-122"/>
            </a:endParaRPr>
          </a:p>
        </p:txBody>
      </p:sp>
      <p:sp>
        <p:nvSpPr>
          <p:cNvPr id="2" name="日期占位符 1"/>
          <p:cNvSpPr>
            <a:spLocks noGrp="1"/>
          </p:cNvSpPr>
          <p:nvPr>
            <p:ph type="dt" sz="half" idx="10"/>
          </p:nvPr>
        </p:nvSpPr>
        <p:spPr/>
        <p:txBody>
          <a:bodyPr/>
          <a:lstStyle/>
          <a:p>
            <a:pPr>
              <a:defRPr/>
            </a:pPr>
            <a:fld id="{06D68511-BC17-4A2F-BD83-331CDD516941}"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 </a:t>
            </a:r>
            <a:fld id="{956CDBDB-24EF-420A-8330-F65E00949292}" type="slidenum">
              <a:rPr lang="en-US" altLang="zh-CN" smtClean="0"/>
              <a:pPr>
                <a:defRPr/>
              </a:pPr>
              <a:t>1</a:t>
            </a:fld>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276600" y="1219200"/>
            <a:ext cx="220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r>
              <a:rPr lang="en-US" altLang="zh-CN" sz="2800" b="0">
                <a:solidFill>
                  <a:schemeClr val="bg1"/>
                </a:solidFill>
                <a:latin typeface="黑体" panose="02010609060101010101" pitchFamily="49" charset="-122"/>
                <a:ea typeface="黑体" panose="02010609060101010101" pitchFamily="49" charset="-122"/>
              </a:rPr>
              <a:t>6.1  </a:t>
            </a:r>
            <a:r>
              <a:rPr lang="zh-CN" altLang="en-US" sz="2800" b="0">
                <a:solidFill>
                  <a:schemeClr val="bg1"/>
                </a:solidFill>
                <a:latin typeface="黑体" panose="02010609060101010101" pitchFamily="49" charset="-122"/>
                <a:ea typeface="黑体" panose="02010609060101010101" pitchFamily="49" charset="-122"/>
              </a:rPr>
              <a:t>引 言</a:t>
            </a:r>
            <a:r>
              <a:rPr lang="zh-CN" altLang="en-US" sz="2800">
                <a:solidFill>
                  <a:schemeClr val="tx2"/>
                </a:solidFill>
                <a:latin typeface="楷体_GB2312" pitchFamily="49" charset="-122"/>
                <a:ea typeface="宋体" panose="02010600030101010101" pitchFamily="2" charset="-122"/>
              </a:rPr>
              <a:t> </a:t>
            </a:r>
          </a:p>
        </p:txBody>
      </p:sp>
      <p:sp>
        <p:nvSpPr>
          <p:cNvPr id="331779" name="Text Box 3"/>
          <p:cNvSpPr txBox="1">
            <a:spLocks noChangeArrowheads="1"/>
          </p:cNvSpPr>
          <p:nvPr/>
        </p:nvSpPr>
        <p:spPr bwMode="auto">
          <a:xfrm>
            <a:off x="1028699" y="2664897"/>
            <a:ext cx="7086600" cy="388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836613" algn="l"/>
              </a:tabLst>
              <a:defRPr kumimoji="1" sz="2400">
                <a:solidFill>
                  <a:schemeClr val="tx1"/>
                </a:solidFill>
                <a:latin typeface="Times New Roman" charset="0"/>
                <a:ea typeface="宋体" pitchFamily="2" charset="-122"/>
              </a:defRPr>
            </a:lvl1pPr>
            <a:lvl2pPr>
              <a:tabLst>
                <a:tab pos="836613" algn="l"/>
              </a:tabLst>
              <a:defRPr kumimoji="1" sz="2400">
                <a:solidFill>
                  <a:schemeClr val="tx1"/>
                </a:solidFill>
                <a:latin typeface="Times New Roman" charset="0"/>
                <a:ea typeface="宋体" pitchFamily="2" charset="-122"/>
              </a:defRPr>
            </a:lvl2pPr>
            <a:lvl3pPr>
              <a:tabLst>
                <a:tab pos="836613" algn="l"/>
              </a:tabLst>
              <a:defRPr kumimoji="1" sz="2400">
                <a:solidFill>
                  <a:schemeClr val="tx1"/>
                </a:solidFill>
                <a:latin typeface="Times New Roman" charset="0"/>
                <a:ea typeface="宋体" pitchFamily="2" charset="-122"/>
              </a:defRPr>
            </a:lvl3pPr>
            <a:lvl4pPr>
              <a:tabLst>
                <a:tab pos="836613" algn="l"/>
              </a:tabLst>
              <a:defRPr kumimoji="1" sz="2400">
                <a:solidFill>
                  <a:schemeClr val="tx1"/>
                </a:solidFill>
                <a:latin typeface="Times New Roman" charset="0"/>
                <a:ea typeface="宋体" pitchFamily="2" charset="-122"/>
              </a:defRPr>
            </a:lvl4pPr>
            <a:lvl5pPr>
              <a:tabLst>
                <a:tab pos="836613" algn="l"/>
              </a:tabLst>
              <a:defRPr kumimoji="1" sz="2400">
                <a:solidFill>
                  <a:schemeClr val="tx1"/>
                </a:solidFill>
                <a:latin typeface="Times New Roman" charset="0"/>
                <a:ea typeface="宋体" pitchFamily="2" charset="-122"/>
              </a:defRPr>
            </a:lvl5pPr>
            <a:lvl6pPr fontAlgn="base">
              <a:spcBef>
                <a:spcPct val="0"/>
              </a:spcBef>
              <a:spcAft>
                <a:spcPct val="0"/>
              </a:spcAft>
              <a:tabLst>
                <a:tab pos="836613" algn="l"/>
              </a:tabLst>
              <a:defRPr kumimoji="1" sz="2400">
                <a:solidFill>
                  <a:schemeClr val="tx1"/>
                </a:solidFill>
                <a:latin typeface="Times New Roman" charset="0"/>
                <a:ea typeface="宋体" pitchFamily="2" charset="-122"/>
              </a:defRPr>
            </a:lvl6pPr>
            <a:lvl7pPr fontAlgn="base">
              <a:spcBef>
                <a:spcPct val="0"/>
              </a:spcBef>
              <a:spcAft>
                <a:spcPct val="0"/>
              </a:spcAft>
              <a:tabLst>
                <a:tab pos="836613" algn="l"/>
              </a:tabLst>
              <a:defRPr kumimoji="1" sz="2400">
                <a:solidFill>
                  <a:schemeClr val="tx1"/>
                </a:solidFill>
                <a:latin typeface="Times New Roman" charset="0"/>
                <a:ea typeface="宋体" pitchFamily="2" charset="-122"/>
              </a:defRPr>
            </a:lvl7pPr>
            <a:lvl8pPr fontAlgn="base">
              <a:spcBef>
                <a:spcPct val="0"/>
              </a:spcBef>
              <a:spcAft>
                <a:spcPct val="0"/>
              </a:spcAft>
              <a:tabLst>
                <a:tab pos="836613" algn="l"/>
              </a:tabLst>
              <a:defRPr kumimoji="1" sz="2400">
                <a:solidFill>
                  <a:schemeClr val="tx1"/>
                </a:solidFill>
                <a:latin typeface="Times New Roman" charset="0"/>
                <a:ea typeface="宋体" pitchFamily="2" charset="-122"/>
              </a:defRPr>
            </a:lvl8pPr>
            <a:lvl9pPr fontAlgn="base">
              <a:spcBef>
                <a:spcPct val="0"/>
              </a:spcBef>
              <a:spcAft>
                <a:spcPct val="0"/>
              </a:spcAft>
              <a:tabLst>
                <a:tab pos="836613" algn="l"/>
              </a:tabLst>
              <a:defRPr kumimoji="1" sz="2400">
                <a:solidFill>
                  <a:schemeClr val="tx1"/>
                </a:solidFill>
                <a:latin typeface="Times New Roman" charset="0"/>
                <a:ea typeface="宋体" pitchFamily="2" charset="-122"/>
              </a:defRPr>
            </a:lvl9pPr>
          </a:lstStyle>
          <a:p>
            <a:pPr eaLnBrk="1" hangingPunct="1">
              <a:lnSpc>
                <a:spcPct val="90000"/>
              </a:lnSpc>
              <a:spcBef>
                <a:spcPct val="50000"/>
              </a:spcBef>
              <a:defRPr/>
            </a:pPr>
            <a:r>
              <a:rPr lang="en-US" altLang="zh-CN" sz="2000" b="0" dirty="0" smtClean="0">
                <a:solidFill>
                  <a:schemeClr val="tx1">
                    <a:lumMod val="60000"/>
                    <a:lumOff val="40000"/>
                  </a:schemeClr>
                </a:solidFill>
                <a:latin typeface="微软雅黑" panose="020B0503020204020204" pitchFamily="34" charset="-122"/>
                <a:ea typeface="微软雅黑" panose="020B0503020204020204" pitchFamily="34" charset="-122"/>
              </a:rPr>
              <a:t>1. </a:t>
            </a:r>
            <a:r>
              <a:rPr lang="zh-CN" altLang="en-US" sz="2000" b="0" dirty="0" smtClean="0">
                <a:solidFill>
                  <a:srgbClr val="FF0000"/>
                </a:solidFill>
                <a:latin typeface="微软雅黑" panose="020B0503020204020204" pitchFamily="34" charset="-122"/>
                <a:ea typeface="微软雅黑" panose="020B0503020204020204" pitchFamily="34" charset="-122"/>
              </a:rPr>
              <a:t>输入</a:t>
            </a:r>
            <a:r>
              <a:rPr lang="en-US" altLang="zh-CN" sz="2000" b="0" dirty="0" smtClean="0">
                <a:solidFill>
                  <a:srgbClr val="FF0000"/>
                </a:solidFill>
                <a:latin typeface="微软雅黑" panose="020B0503020204020204" pitchFamily="34" charset="-122"/>
                <a:ea typeface="微软雅黑" panose="020B0503020204020204" pitchFamily="34" charset="-122"/>
              </a:rPr>
              <a:t>/</a:t>
            </a:r>
            <a:r>
              <a:rPr lang="zh-CN" altLang="en-US" sz="2000" b="0" dirty="0" smtClean="0">
                <a:solidFill>
                  <a:srgbClr val="FF0000"/>
                </a:solidFill>
                <a:latin typeface="微软雅黑" panose="020B0503020204020204" pitchFamily="34" charset="-122"/>
                <a:ea typeface="微软雅黑" panose="020B0503020204020204" pitchFamily="34" charset="-122"/>
              </a:rPr>
              <a:t>输出系统简称</a:t>
            </a:r>
            <a:r>
              <a:rPr lang="en-US" altLang="zh-CN" sz="2000" b="0" dirty="0" smtClean="0">
                <a:solidFill>
                  <a:srgbClr val="FF0000"/>
                </a:solidFill>
                <a:latin typeface="微软雅黑" panose="020B0503020204020204" pitchFamily="34" charset="-122"/>
                <a:ea typeface="微软雅黑" panose="020B0503020204020204" pitchFamily="34" charset="-122"/>
              </a:rPr>
              <a:t>I/O</a:t>
            </a:r>
            <a:r>
              <a:rPr lang="zh-CN" altLang="en-US" sz="2000" b="0" dirty="0" smtClean="0">
                <a:solidFill>
                  <a:srgbClr val="FF0000"/>
                </a:solidFill>
                <a:latin typeface="微软雅黑" panose="020B0503020204020204" pitchFamily="34" charset="-122"/>
                <a:ea typeface="微软雅黑" panose="020B0503020204020204" pitchFamily="34" charset="-122"/>
              </a:rPr>
              <a:t>系统</a:t>
            </a:r>
          </a:p>
          <a:p>
            <a:pPr eaLnBrk="1" hangingPunct="1">
              <a:lnSpc>
                <a:spcPct val="90000"/>
              </a:lnSpc>
              <a:spcBef>
                <a:spcPct val="50000"/>
              </a:spcBef>
              <a:defRPr/>
            </a:pPr>
            <a:r>
              <a:rPr lang="zh-CN" altLang="en-US" sz="2000" dirty="0" smtClean="0">
                <a:solidFill>
                  <a:schemeClr val="tx1">
                    <a:lumMod val="60000"/>
                    <a:lumOff val="40000"/>
                  </a:schemeClr>
                </a:solidFill>
                <a:latin typeface="微软雅黑" panose="020B0503020204020204" pitchFamily="34" charset="-122"/>
                <a:ea typeface="微软雅黑" panose="020B0503020204020204" pitchFamily="34" charset="-122"/>
              </a:rPr>
              <a:t>   包括：</a:t>
            </a:r>
          </a:p>
          <a:p>
            <a:pPr eaLnBrk="1" hangingPunct="1">
              <a:lnSpc>
                <a:spcPct val="90000"/>
              </a:lnSpc>
              <a:spcBef>
                <a:spcPct val="50000"/>
              </a:spcBef>
              <a:defRPr/>
            </a:pPr>
            <a:r>
              <a:rPr lang="zh-CN" altLang="en-US" sz="2000" dirty="0" smtClean="0">
                <a:solidFill>
                  <a:schemeClr val="tx1">
                    <a:lumMod val="60000"/>
                    <a:lumOff val="40000"/>
                  </a:schemeClr>
                </a:solidFill>
                <a:latin typeface="微软雅黑" panose="020B0503020204020204" pitchFamily="34" charset="-122"/>
                <a:ea typeface="微软雅黑" panose="020B0503020204020204" pitchFamily="34" charset="-122"/>
              </a:rPr>
              <a:t>      </a:t>
            </a:r>
          </a:p>
          <a:p>
            <a:pPr eaLnBrk="1" hangingPunct="1">
              <a:lnSpc>
                <a:spcPct val="90000"/>
              </a:lnSpc>
              <a:spcBef>
                <a:spcPct val="50000"/>
              </a:spcBef>
              <a:defRPr/>
            </a:pPr>
            <a:r>
              <a:rPr lang="en-US" altLang="zh-CN" sz="2000" b="0" dirty="0" smtClean="0">
                <a:solidFill>
                  <a:schemeClr val="tx1">
                    <a:lumMod val="60000"/>
                    <a:lumOff val="40000"/>
                  </a:schemeClr>
                </a:solidFill>
                <a:latin typeface="微软雅黑" panose="020B0503020204020204" pitchFamily="34" charset="-122"/>
                <a:ea typeface="微软雅黑" panose="020B0503020204020204" pitchFamily="34" charset="-122"/>
              </a:rPr>
              <a:t>2. </a:t>
            </a:r>
            <a:r>
              <a:rPr lang="en-US" altLang="zh-CN" sz="2000" b="0" dirty="0" smtClean="0">
                <a:solidFill>
                  <a:srgbClr val="FF0000"/>
                </a:solidFill>
                <a:latin typeface="微软雅黑" panose="020B0503020204020204" pitchFamily="34" charset="-122"/>
                <a:ea typeface="微软雅黑" panose="020B0503020204020204" pitchFamily="34" charset="-122"/>
              </a:rPr>
              <a:t>I/O</a:t>
            </a:r>
            <a:r>
              <a:rPr lang="zh-CN" altLang="en-US" sz="2000" b="0" dirty="0" smtClean="0">
                <a:solidFill>
                  <a:srgbClr val="FF0000"/>
                </a:solidFill>
                <a:latin typeface="微软雅黑" panose="020B0503020204020204" pitchFamily="34" charset="-122"/>
                <a:ea typeface="微软雅黑" panose="020B0503020204020204" pitchFamily="34" charset="-122"/>
              </a:rPr>
              <a:t>系统的重要性</a:t>
            </a:r>
            <a:endParaRPr lang="en-US" altLang="zh-CN" sz="2000" b="0" dirty="0" smtClean="0">
              <a:solidFill>
                <a:srgbClr val="FF0000"/>
              </a:solidFill>
              <a:latin typeface="微软雅黑" panose="020B0503020204020204" pitchFamily="34" charset="-122"/>
              <a:ea typeface="微软雅黑" panose="020B0503020204020204" pitchFamily="34" charset="-122"/>
            </a:endParaRPr>
          </a:p>
          <a:p>
            <a:pPr marL="342900" indent="-342900" eaLnBrk="1" hangingPunct="1">
              <a:lnSpc>
                <a:spcPct val="90000"/>
              </a:lnSpc>
              <a:spcBef>
                <a:spcPct val="50000"/>
              </a:spcBef>
              <a:buFont typeface="Wingdings" panose="05000000000000000000" pitchFamily="2" charset="2"/>
              <a:buChar char="Ø"/>
              <a:defRPr/>
            </a:pPr>
            <a:r>
              <a:rPr lang="zh-CN" altLang="en-US" sz="2000" dirty="0" smtClean="0">
                <a:solidFill>
                  <a:schemeClr val="tx1">
                    <a:lumMod val="60000"/>
                    <a:lumOff val="40000"/>
                  </a:schemeClr>
                </a:solidFill>
                <a:latin typeface="微软雅黑" panose="020B0503020204020204" pitchFamily="34" charset="-122"/>
                <a:ea typeface="微软雅黑" panose="020B0503020204020204" pitchFamily="34" charset="-122"/>
              </a:rPr>
              <a:t>完成与外部系统的信息交换，是</a:t>
            </a:r>
            <a:r>
              <a:rPr lang="en-US" altLang="zh-CN" sz="2000" dirty="0" smtClean="0">
                <a:solidFill>
                  <a:schemeClr val="tx1">
                    <a:lumMod val="60000"/>
                    <a:lumOff val="40000"/>
                  </a:schemeClr>
                </a:solidFill>
                <a:latin typeface="微软雅黑" panose="020B0503020204020204" pitchFamily="34" charset="-122"/>
                <a:ea typeface="微软雅黑" panose="020B0503020204020204" pitchFamily="34" charset="-122"/>
              </a:rPr>
              <a:t>Von Neumann</a:t>
            </a:r>
            <a:r>
              <a:rPr lang="zh-CN" altLang="en-US" sz="2000" dirty="0" smtClean="0">
                <a:solidFill>
                  <a:schemeClr val="tx1">
                    <a:lumMod val="60000"/>
                    <a:lumOff val="40000"/>
                  </a:schemeClr>
                </a:solidFill>
                <a:latin typeface="微软雅黑" panose="020B0503020204020204" pitchFamily="34" charset="-122"/>
                <a:ea typeface="微软雅黑" panose="020B0503020204020204" pitchFamily="34" charset="-122"/>
              </a:rPr>
              <a:t>结构</a:t>
            </a:r>
            <a:r>
              <a:rPr lang="zh-CN" altLang="en-US" sz="2000" dirty="0">
                <a:solidFill>
                  <a:schemeClr val="tx1">
                    <a:lumMod val="60000"/>
                    <a:lumOff val="40000"/>
                  </a:schemeClr>
                </a:solidFill>
                <a:latin typeface="微软雅黑" panose="020B0503020204020204" pitchFamily="34" charset="-122"/>
                <a:ea typeface="微软雅黑" panose="020B0503020204020204" pitchFamily="34" charset="-122"/>
              </a:rPr>
              <a:t>计算机的重要组成部分</a:t>
            </a:r>
            <a:r>
              <a:rPr lang="zh-CN" altLang="en-US" sz="2000" dirty="0" smtClean="0">
                <a:solidFill>
                  <a:schemeClr val="tx1">
                    <a:lumMod val="60000"/>
                    <a:lumOff val="40000"/>
                  </a:schemeClr>
                </a:solidFill>
                <a:latin typeface="微软雅黑" panose="020B0503020204020204" pitchFamily="34" charset="-122"/>
                <a:ea typeface="微软雅黑" panose="020B0503020204020204" pitchFamily="34" charset="-122"/>
              </a:rPr>
              <a:t>之一</a:t>
            </a:r>
            <a:endParaRPr lang="en-US" altLang="zh-CN" sz="2000" dirty="0">
              <a:solidFill>
                <a:schemeClr val="tx1">
                  <a:lumMod val="60000"/>
                  <a:lumOff val="40000"/>
                </a:schemeClr>
              </a:solidFill>
              <a:latin typeface="微软雅黑" panose="020B0503020204020204" pitchFamily="34" charset="-122"/>
              <a:ea typeface="微软雅黑" panose="020B0503020204020204" pitchFamily="34" charset="-122"/>
            </a:endParaRPr>
          </a:p>
          <a:p>
            <a:pPr marL="342900" indent="-342900" algn="just" eaLnBrk="1" hangingPunct="1">
              <a:lnSpc>
                <a:spcPct val="90000"/>
              </a:lnSpc>
              <a:spcBef>
                <a:spcPct val="50000"/>
              </a:spcBef>
              <a:buClr>
                <a:srgbClr val="66FF66"/>
              </a:buClr>
              <a:buSzPct val="80000"/>
              <a:buFont typeface="Wingdings" panose="05000000000000000000" pitchFamily="2" charset="2"/>
              <a:buChar char="Ø"/>
              <a:defRPr/>
            </a:pPr>
            <a:r>
              <a:rPr lang="zh-CN" altLang="en-US" sz="2000" dirty="0">
                <a:solidFill>
                  <a:schemeClr val="tx1">
                    <a:lumMod val="60000"/>
                    <a:lumOff val="40000"/>
                  </a:schemeClr>
                </a:solidFill>
                <a:latin typeface="微软雅黑" panose="020B0503020204020204" pitchFamily="34" charset="-122"/>
                <a:ea typeface="微软雅黑" panose="020B0503020204020204" pitchFamily="34" charset="-122"/>
              </a:rPr>
              <a:t>给计算机提供大容量的外部存储器 </a:t>
            </a:r>
          </a:p>
          <a:p>
            <a:pPr marL="457200" indent="-457200" eaLnBrk="1" hangingPunct="1">
              <a:lnSpc>
                <a:spcPct val="110000"/>
              </a:lnSpc>
            </a:pP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solidFill>
                  <a:srgbClr val="FF0000"/>
                </a:solidFill>
                <a:latin typeface="微软雅黑" panose="020B0503020204020204" pitchFamily="34" charset="-122"/>
                <a:ea typeface="微软雅黑" panose="020B0503020204020204" pitchFamily="34" charset="-122"/>
              </a:rPr>
              <a:t>按照</a:t>
            </a:r>
            <a:r>
              <a:rPr lang="zh-CN" altLang="en-US" sz="2000" dirty="0">
                <a:solidFill>
                  <a:srgbClr val="FF0000"/>
                </a:solidFill>
                <a:latin typeface="微软雅黑" panose="020B0503020204020204" pitchFamily="34" charset="-122"/>
                <a:ea typeface="微软雅黑" panose="020B0503020204020204" pitchFamily="34" charset="-122"/>
              </a:rPr>
              <a:t>主要完成的工作进行分类</a:t>
            </a:r>
            <a:r>
              <a:rPr lang="zh-CN" altLang="en-US" sz="2000" dirty="0">
                <a:latin typeface="微软雅黑" panose="020B0503020204020204" pitchFamily="34" charset="-122"/>
                <a:ea typeface="微软雅黑" panose="020B0503020204020204" pitchFamily="34" charset="-122"/>
              </a:rPr>
              <a:t>：</a:t>
            </a:r>
          </a:p>
          <a:p>
            <a:pPr lvl="2" eaLnBrk="1" hangingPunct="1">
              <a:lnSpc>
                <a:spcPct val="110000"/>
              </a:lnSpc>
            </a:pPr>
            <a:r>
              <a:rPr lang="zh-CN" altLang="en-US" sz="2000" dirty="0">
                <a:solidFill>
                  <a:srgbClr val="D60093"/>
                </a:solidFill>
                <a:latin typeface="微软雅黑" panose="020B0503020204020204" pitchFamily="34" charset="-122"/>
                <a:ea typeface="微软雅黑" panose="020B0503020204020204" pitchFamily="34" charset="-122"/>
              </a:rPr>
              <a:t>存储</a:t>
            </a:r>
            <a:r>
              <a:rPr lang="en-US" altLang="zh-CN" sz="2000" dirty="0">
                <a:solidFill>
                  <a:srgbClr val="D60093"/>
                </a:solidFill>
                <a:latin typeface="微软雅黑" panose="020B0503020204020204" pitchFamily="34" charset="-122"/>
                <a:ea typeface="微软雅黑" panose="020B0503020204020204" pitchFamily="34" charset="-122"/>
              </a:rPr>
              <a:t>I/O</a:t>
            </a:r>
            <a:r>
              <a:rPr lang="zh-CN" altLang="en-US" sz="2000" dirty="0">
                <a:solidFill>
                  <a:srgbClr val="D60093"/>
                </a:solidFill>
                <a:latin typeface="微软雅黑" panose="020B0503020204020204" pitchFamily="34" charset="-122"/>
                <a:ea typeface="微软雅黑" panose="020B0503020204020204" pitchFamily="34" charset="-122"/>
              </a:rPr>
              <a:t>系统</a:t>
            </a:r>
            <a:r>
              <a:rPr lang="zh-CN" altLang="en-US" sz="2000" dirty="0">
                <a:latin typeface="微软雅黑" panose="020B0503020204020204" pitchFamily="34" charset="-122"/>
                <a:ea typeface="微软雅黑" panose="020B0503020204020204" pitchFamily="34" charset="-122"/>
              </a:rPr>
              <a:t>（本章内容） </a:t>
            </a:r>
          </a:p>
          <a:p>
            <a:pPr lvl="2" eaLnBrk="1" hangingPunct="1">
              <a:lnSpc>
                <a:spcPct val="110000"/>
              </a:lnSpc>
            </a:pPr>
            <a:r>
              <a:rPr lang="zh-CN" altLang="en-US" sz="2000" dirty="0">
                <a:latin typeface="微软雅黑" panose="020B0503020204020204" pitchFamily="34" charset="-122"/>
                <a:ea typeface="微软雅黑" panose="020B0503020204020204" pitchFamily="34" charset="-122"/>
              </a:rPr>
              <a:t>通信</a:t>
            </a:r>
            <a:r>
              <a:rPr lang="en-US" altLang="zh-CN" sz="2000" dirty="0">
                <a:latin typeface="微软雅黑" panose="020B0503020204020204" pitchFamily="34" charset="-122"/>
                <a:ea typeface="微软雅黑" panose="020B0503020204020204" pitchFamily="34" charset="-122"/>
              </a:rPr>
              <a:t>I/O</a:t>
            </a:r>
            <a:r>
              <a:rPr lang="zh-CN" altLang="en-US" sz="2000" dirty="0" smtClean="0">
                <a:latin typeface="微软雅黑" panose="020B0503020204020204" pitchFamily="34" charset="-122"/>
                <a:ea typeface="微软雅黑" panose="020B0503020204020204" pitchFamily="34" charset="-122"/>
              </a:rPr>
              <a:t>系统</a:t>
            </a:r>
            <a:endParaRPr lang="en-US" altLang="zh-CN" sz="2000" b="0" dirty="0" smtClean="0">
              <a:solidFill>
                <a:schemeClr val="tx1">
                  <a:lumMod val="60000"/>
                  <a:lumOff val="40000"/>
                </a:schemeClr>
              </a:solidFill>
              <a:latin typeface="微软雅黑" panose="020B0503020204020204" pitchFamily="34" charset="-122"/>
              <a:ea typeface="微软雅黑" panose="020B0503020204020204" pitchFamily="34" charset="-122"/>
            </a:endParaRPr>
          </a:p>
        </p:txBody>
      </p:sp>
      <p:sp>
        <p:nvSpPr>
          <p:cNvPr id="331780" name="Text Box 4"/>
          <p:cNvSpPr txBox="1">
            <a:spLocks noChangeArrowheads="1"/>
          </p:cNvSpPr>
          <p:nvPr/>
        </p:nvSpPr>
        <p:spPr bwMode="auto">
          <a:xfrm>
            <a:off x="2301987" y="3212976"/>
            <a:ext cx="4572000"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90000"/>
              </a:lnSpc>
              <a:spcBef>
                <a:spcPct val="50000"/>
              </a:spcBef>
              <a:buClr>
                <a:srgbClr val="FFA3A3"/>
              </a:buClr>
              <a:buSzPct val="80000"/>
              <a:buFont typeface="Wingdings" pitchFamily="2" charset="2"/>
              <a:buChar char="l"/>
              <a:defRPr/>
            </a:pPr>
            <a:r>
              <a:rPr lang="en-US" altLang="zh-CN" dirty="0">
                <a:solidFill>
                  <a:schemeClr val="tx1">
                    <a:lumMod val="75000"/>
                  </a:schemeClr>
                </a:solidFill>
              </a:rPr>
              <a:t> I/O</a:t>
            </a:r>
            <a:r>
              <a:rPr lang="zh-CN" altLang="en-US" dirty="0">
                <a:solidFill>
                  <a:schemeClr val="tx1">
                    <a:lumMod val="75000"/>
                  </a:schemeClr>
                </a:solidFill>
              </a:rPr>
              <a:t>设备</a:t>
            </a:r>
          </a:p>
          <a:p>
            <a:pPr eaLnBrk="1" hangingPunct="1">
              <a:lnSpc>
                <a:spcPct val="90000"/>
              </a:lnSpc>
              <a:spcBef>
                <a:spcPct val="50000"/>
              </a:spcBef>
              <a:buClr>
                <a:srgbClr val="FFA3A3"/>
              </a:buClr>
              <a:buSzPct val="80000"/>
              <a:buFont typeface="Wingdings" pitchFamily="2" charset="2"/>
              <a:buChar char="l"/>
              <a:defRPr/>
            </a:pPr>
            <a:r>
              <a:rPr lang="zh-CN" altLang="en-US" dirty="0">
                <a:solidFill>
                  <a:schemeClr val="tx1">
                    <a:lumMod val="75000"/>
                  </a:schemeClr>
                </a:solidFill>
              </a:rPr>
              <a:t> </a:t>
            </a:r>
            <a:r>
              <a:rPr lang="en-US" altLang="zh-CN" dirty="0">
                <a:solidFill>
                  <a:schemeClr val="tx1">
                    <a:lumMod val="75000"/>
                  </a:schemeClr>
                </a:solidFill>
              </a:rPr>
              <a:t>I/O</a:t>
            </a:r>
            <a:r>
              <a:rPr lang="zh-CN" altLang="en-US" dirty="0">
                <a:solidFill>
                  <a:schemeClr val="tx1">
                    <a:lumMod val="75000"/>
                  </a:schemeClr>
                </a:solidFill>
              </a:rPr>
              <a:t>设备与处理机的连接</a:t>
            </a:r>
          </a:p>
        </p:txBody>
      </p:sp>
      <p:sp>
        <p:nvSpPr>
          <p:cNvPr id="19461" name="Rectangle 4"/>
          <p:cNvSpPr>
            <a:spLocks noChangeArrowheads="1"/>
          </p:cNvSpPr>
          <p:nvPr/>
        </p:nvSpPr>
        <p:spPr bwMode="auto">
          <a:xfrm>
            <a:off x="1476375" y="476250"/>
            <a:ext cx="571500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50000"/>
              </a:spcBef>
              <a:buSzTx/>
              <a:buFontTx/>
              <a:buNone/>
            </a:pPr>
            <a:r>
              <a:rPr lang="zh-CN" altLang="en-US" sz="3200" b="0">
                <a:solidFill>
                  <a:srgbClr val="FF0000"/>
                </a:solidFill>
                <a:latin typeface="黑体" panose="02010609060101010101" pitchFamily="49" charset="-122"/>
                <a:ea typeface="黑体" panose="02010609060101010101" pitchFamily="49" charset="-122"/>
              </a:rPr>
              <a:t>引 言</a:t>
            </a:r>
          </a:p>
        </p:txBody>
      </p:sp>
      <p:sp>
        <p:nvSpPr>
          <p:cNvPr id="3" name="矩形 2"/>
          <p:cNvSpPr/>
          <p:nvPr/>
        </p:nvSpPr>
        <p:spPr>
          <a:xfrm>
            <a:off x="339900" y="1323543"/>
            <a:ext cx="8496175" cy="1200329"/>
          </a:xfrm>
          <a:prstGeom prst="rect">
            <a:avLst/>
          </a:prstGeom>
        </p:spPr>
        <p:txBody>
          <a:bodyPr wrap="square">
            <a:spAutoFit/>
          </a:bodyPr>
          <a:lstStyle/>
          <a:p>
            <a:pPr marL="0" indent="0">
              <a:buNone/>
            </a:pPr>
            <a:r>
              <a:rPr lang="en-US" altLang="zh-CN" sz="2400" dirty="0" smtClean="0">
                <a:solidFill>
                  <a:srgbClr val="FF00FF"/>
                </a:solidFill>
              </a:rPr>
              <a:t>Computers useless without I/O</a:t>
            </a:r>
          </a:p>
          <a:p>
            <a:pPr lvl="1"/>
            <a:r>
              <a:rPr lang="en-US" altLang="zh-CN" sz="2400" dirty="0" smtClean="0">
                <a:solidFill>
                  <a:srgbClr val="FF00FF"/>
                </a:solidFill>
              </a:rPr>
              <a:t>Over time, literally thousands of forms of computer I/O: punch cards to brain interfaces</a:t>
            </a:r>
          </a:p>
        </p:txBody>
      </p:sp>
      <p:sp>
        <p:nvSpPr>
          <p:cNvPr id="4" name="日期占位符 3"/>
          <p:cNvSpPr>
            <a:spLocks noGrp="1"/>
          </p:cNvSpPr>
          <p:nvPr>
            <p:ph type="dt" sz="half" idx="10"/>
          </p:nvPr>
        </p:nvSpPr>
        <p:spPr/>
        <p:txBody>
          <a:bodyPr/>
          <a:lstStyle/>
          <a:p>
            <a:pPr>
              <a:defRPr/>
            </a:pPr>
            <a:fld id="{64F3EFA0-F3BD-445F-8B08-DCFFA8719C3A}" type="datetime1">
              <a:rPr lang="zh-CN" altLang="en-US" smtClean="0"/>
              <a:t>2021/10/31</a:t>
            </a:fld>
            <a:endParaRPr lang="en-US" altLang="zh-CN"/>
          </a:p>
        </p:txBody>
      </p:sp>
      <p:sp>
        <p:nvSpPr>
          <p:cNvPr id="2" name="灯片编号占位符 1"/>
          <p:cNvSpPr>
            <a:spLocks noGrp="1"/>
          </p:cNvSpPr>
          <p:nvPr>
            <p:ph type="sldNum" sz="quarter" idx="11"/>
          </p:nvPr>
        </p:nvSpPr>
        <p:spPr/>
        <p:txBody>
          <a:bodyPr/>
          <a:lstStyle/>
          <a:p>
            <a:pPr>
              <a:defRPr/>
            </a:pPr>
            <a:r>
              <a:rPr lang="en-US" altLang="zh-CN" smtClean="0"/>
              <a:t>Lecture 4- </a:t>
            </a:r>
            <a:fld id="{9488ABF3-07F9-4DBE-B889-B1009893B52E}" type="slidenum">
              <a:rPr lang="zh-CN" altLang="en-US" smtClean="0"/>
              <a:pPr>
                <a:defRPr/>
              </a:pPr>
              <a:t>10</a:t>
            </a:fld>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1779">
                                            <p:txEl>
                                              <p:pRg st="0" end="0"/>
                                            </p:txEl>
                                          </p:spTgt>
                                        </p:tgtEl>
                                        <p:attrNameLst>
                                          <p:attrName>style.visibility</p:attrName>
                                        </p:attrNameLst>
                                      </p:cBhvr>
                                      <p:to>
                                        <p:strVal val="visible"/>
                                      </p:to>
                                    </p:set>
                                    <p:anim calcmode="lin" valueType="num">
                                      <p:cBhvr additive="base">
                                        <p:cTn id="13" dur="500" fill="hold"/>
                                        <p:tgtEl>
                                          <p:spTgt spid="33177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1779">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31779">
                                            <p:txEl>
                                              <p:pRg st="1" end="1"/>
                                            </p:txEl>
                                          </p:spTgt>
                                        </p:tgtEl>
                                        <p:attrNameLst>
                                          <p:attrName>style.visibility</p:attrName>
                                        </p:attrNameLst>
                                      </p:cBhvr>
                                      <p:to>
                                        <p:strVal val="visible"/>
                                      </p:to>
                                    </p:set>
                                    <p:anim calcmode="lin" valueType="num">
                                      <p:cBhvr additive="base">
                                        <p:cTn id="17" dur="500" fill="hold"/>
                                        <p:tgtEl>
                                          <p:spTgt spid="331779">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317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31780"/>
                                        </p:tgtEl>
                                        <p:attrNameLst>
                                          <p:attrName>style.visibility</p:attrName>
                                        </p:attrNameLst>
                                      </p:cBhvr>
                                      <p:to>
                                        <p:strVal val="visible"/>
                                      </p:to>
                                    </p:set>
                                    <p:anim calcmode="lin" valueType="num">
                                      <p:cBhvr additive="base">
                                        <p:cTn id="23" dur="500" fill="hold"/>
                                        <p:tgtEl>
                                          <p:spTgt spid="331780"/>
                                        </p:tgtEl>
                                        <p:attrNameLst>
                                          <p:attrName>ppt_x</p:attrName>
                                        </p:attrNameLst>
                                      </p:cBhvr>
                                      <p:tavLst>
                                        <p:tav tm="0">
                                          <p:val>
                                            <p:strVal val="#ppt_x"/>
                                          </p:val>
                                        </p:tav>
                                        <p:tav tm="100000">
                                          <p:val>
                                            <p:strVal val="#ppt_x"/>
                                          </p:val>
                                        </p:tav>
                                      </p:tavLst>
                                    </p:anim>
                                    <p:anim calcmode="lin" valueType="num">
                                      <p:cBhvr additive="base">
                                        <p:cTn id="24" dur="500" fill="hold"/>
                                        <p:tgtEl>
                                          <p:spTgt spid="33178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31779">
                                            <p:txEl>
                                              <p:pRg st="3" end="3"/>
                                            </p:txEl>
                                          </p:spTgt>
                                        </p:tgtEl>
                                        <p:attrNameLst>
                                          <p:attrName>style.visibility</p:attrName>
                                        </p:attrNameLst>
                                      </p:cBhvr>
                                      <p:to>
                                        <p:strVal val="visible"/>
                                      </p:to>
                                    </p:set>
                                    <p:anim calcmode="lin" valueType="num">
                                      <p:cBhvr additive="base">
                                        <p:cTn id="29" dur="500" fill="hold"/>
                                        <p:tgtEl>
                                          <p:spTgt spid="331779">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317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31779">
                                            <p:txEl>
                                              <p:pRg st="4" end="4"/>
                                            </p:txEl>
                                          </p:spTgt>
                                        </p:tgtEl>
                                        <p:attrNameLst>
                                          <p:attrName>style.visibility</p:attrName>
                                        </p:attrNameLst>
                                      </p:cBhvr>
                                      <p:to>
                                        <p:strVal val="visible"/>
                                      </p:to>
                                    </p:set>
                                    <p:anim calcmode="lin" valueType="num">
                                      <p:cBhvr additive="base">
                                        <p:cTn id="35" dur="500" fill="hold"/>
                                        <p:tgtEl>
                                          <p:spTgt spid="33177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31779">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31779">
                                            <p:txEl>
                                              <p:pRg st="5" end="5"/>
                                            </p:txEl>
                                          </p:spTgt>
                                        </p:tgtEl>
                                        <p:attrNameLst>
                                          <p:attrName>style.visibility</p:attrName>
                                        </p:attrNameLst>
                                      </p:cBhvr>
                                      <p:to>
                                        <p:strVal val="visible"/>
                                      </p:to>
                                    </p:set>
                                    <p:anim calcmode="lin" valueType="num">
                                      <p:cBhvr additive="base">
                                        <p:cTn id="39" dur="500" fill="hold"/>
                                        <p:tgtEl>
                                          <p:spTgt spid="331779">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3177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31779">
                                            <p:txEl>
                                              <p:pRg st="6" end="6"/>
                                            </p:txEl>
                                          </p:spTgt>
                                        </p:tgtEl>
                                        <p:attrNameLst>
                                          <p:attrName>style.visibility</p:attrName>
                                        </p:attrNameLst>
                                      </p:cBhvr>
                                      <p:to>
                                        <p:strVal val="visible"/>
                                      </p:to>
                                    </p:set>
                                    <p:anim calcmode="lin" valueType="num">
                                      <p:cBhvr additive="base">
                                        <p:cTn id="45" dur="500" fill="hold"/>
                                        <p:tgtEl>
                                          <p:spTgt spid="331779">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1779">
                                            <p:txEl>
                                              <p:pRg st="6" end="6"/>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31779">
                                            <p:txEl>
                                              <p:pRg st="7" end="7"/>
                                            </p:txEl>
                                          </p:spTgt>
                                        </p:tgtEl>
                                        <p:attrNameLst>
                                          <p:attrName>style.visibility</p:attrName>
                                        </p:attrNameLst>
                                      </p:cBhvr>
                                      <p:to>
                                        <p:strVal val="visible"/>
                                      </p:to>
                                    </p:set>
                                    <p:anim calcmode="lin" valueType="num">
                                      <p:cBhvr additive="base">
                                        <p:cTn id="49" dur="500" fill="hold"/>
                                        <p:tgtEl>
                                          <p:spTgt spid="33177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31779">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31779">
                                            <p:txEl>
                                              <p:pRg st="8" end="8"/>
                                            </p:txEl>
                                          </p:spTgt>
                                        </p:tgtEl>
                                        <p:attrNameLst>
                                          <p:attrName>style.visibility</p:attrName>
                                        </p:attrNameLst>
                                      </p:cBhvr>
                                      <p:to>
                                        <p:strVal val="visible"/>
                                      </p:to>
                                    </p:set>
                                    <p:anim calcmode="lin" valueType="num">
                                      <p:cBhvr additive="base">
                                        <p:cTn id="53" dur="500" fill="hold"/>
                                        <p:tgtEl>
                                          <p:spTgt spid="331779">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3177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0"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5"/>
          <p:cNvSpPr>
            <a:spLocks noGrp="1" noChangeArrowheads="1"/>
          </p:cNvSpPr>
          <p:nvPr>
            <p:ph type="title"/>
          </p:nvPr>
        </p:nvSpPr>
        <p:spPr/>
        <p:txBody>
          <a:bodyPr/>
          <a:lstStyle/>
          <a:p>
            <a:pPr eaLnBrk="1" hangingPunct="1"/>
            <a:r>
              <a:rPr lang="zh-CN" altLang="en-US" smtClean="0"/>
              <a:t>中断屏蔽</a:t>
            </a:r>
            <a:r>
              <a:rPr lang="zh-CN" altLang="en-US" sz="1600" smtClean="0"/>
              <a:t>（续）</a:t>
            </a:r>
          </a:p>
        </p:txBody>
      </p:sp>
      <p:sp>
        <p:nvSpPr>
          <p:cNvPr id="111619" name="Rectangle 3"/>
          <p:cNvSpPr>
            <a:spLocks noGrp="1" noChangeArrowheads="1"/>
          </p:cNvSpPr>
          <p:nvPr>
            <p:ph type="body" sz="half" idx="1"/>
          </p:nvPr>
        </p:nvSpPr>
        <p:spPr>
          <a:xfrm>
            <a:off x="457200" y="1235075"/>
            <a:ext cx="8002588" cy="5146675"/>
          </a:xfrm>
        </p:spPr>
        <p:txBody>
          <a:bodyPr/>
          <a:lstStyle/>
          <a:p>
            <a:pPr algn="just" eaLnBrk="1" hangingPunct="1">
              <a:spcBef>
                <a:spcPct val="0"/>
              </a:spcBef>
              <a:buFontTx/>
              <a:buNone/>
            </a:pPr>
            <a:r>
              <a:rPr lang="zh-CN" altLang="en-US" smtClean="0">
                <a:latin typeface="楷体_GB2312" pitchFamily="49" charset="-122"/>
              </a:rPr>
              <a:t>解：处理机实际完成中断服务的过程</a:t>
            </a:r>
          </a:p>
          <a:p>
            <a:pPr algn="just" eaLnBrk="1" hangingPunct="1">
              <a:spcBef>
                <a:spcPct val="0"/>
              </a:spcBef>
              <a:buFontTx/>
              <a:buNone/>
            </a:pPr>
            <a:r>
              <a:rPr lang="zh-CN" altLang="en-US" smtClean="0">
                <a:solidFill>
                  <a:srgbClr val="FF00FF"/>
                </a:solidFill>
                <a:latin typeface="楷体_GB2312" pitchFamily="49" charset="-122"/>
              </a:rPr>
              <a:t>    </a:t>
            </a:r>
            <a:r>
              <a:rPr lang="zh-CN" altLang="en-US" smtClean="0">
                <a:solidFill>
                  <a:srgbClr val="FF0000"/>
                </a:solidFill>
                <a:latin typeface="楷体_GB2312" pitchFamily="49" charset="-122"/>
              </a:rPr>
              <a:t>是 </a:t>
            </a:r>
            <a:r>
              <a:rPr lang="en-US" altLang="zh-CN" smtClean="0">
                <a:solidFill>
                  <a:srgbClr val="FF0000"/>
                </a:solidFill>
                <a:latin typeface="楷体_GB2312" pitchFamily="49" charset="-122"/>
              </a:rPr>
              <a:t>D</a:t>
            </a:r>
            <a:r>
              <a:rPr lang="en-US" altLang="zh-CN" baseline="-25000" smtClean="0">
                <a:solidFill>
                  <a:srgbClr val="FF0000"/>
                </a:solidFill>
                <a:latin typeface="楷体_GB2312" pitchFamily="49" charset="-122"/>
              </a:rPr>
              <a:t>3</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D</a:t>
            </a:r>
            <a:r>
              <a:rPr lang="en-US" altLang="zh-CN" baseline="-25000" smtClean="0">
                <a:solidFill>
                  <a:srgbClr val="FF0000"/>
                </a:solidFill>
                <a:latin typeface="楷体_GB2312" pitchFamily="49" charset="-122"/>
              </a:rPr>
              <a:t>2</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D</a:t>
            </a:r>
            <a:r>
              <a:rPr lang="en-US" altLang="zh-CN" baseline="-25000" smtClean="0">
                <a:solidFill>
                  <a:srgbClr val="FF0000"/>
                </a:solidFill>
                <a:latin typeface="楷体_GB2312" pitchFamily="49" charset="-122"/>
              </a:rPr>
              <a:t>4</a:t>
            </a:r>
            <a:r>
              <a:rPr lang="zh-CN" altLang="en-US" smtClean="0">
                <a:solidFill>
                  <a:srgbClr val="FF0000"/>
                </a:solidFill>
                <a:latin typeface="楷体_GB2312" pitchFamily="49" charset="-122"/>
              </a:rPr>
              <a:t>、</a:t>
            </a:r>
            <a:r>
              <a:rPr lang="en-US" altLang="zh-CN" smtClean="0">
                <a:solidFill>
                  <a:srgbClr val="FF0000"/>
                </a:solidFill>
                <a:latin typeface="楷体_GB2312" pitchFamily="49" charset="-122"/>
              </a:rPr>
              <a:t>D</a:t>
            </a:r>
            <a:r>
              <a:rPr lang="en-US" altLang="zh-CN" baseline="-25000" smtClean="0">
                <a:solidFill>
                  <a:srgbClr val="FF0000"/>
                </a:solidFill>
                <a:latin typeface="楷体_GB2312" pitchFamily="49" charset="-122"/>
              </a:rPr>
              <a:t>1</a:t>
            </a:r>
          </a:p>
          <a:p>
            <a:pPr eaLnBrk="1" hangingPunct="1"/>
            <a:endParaRPr lang="en-US" altLang="zh-CN" smtClean="0">
              <a:latin typeface="楷体_GB2312" pitchFamily="49" charset="-122"/>
            </a:endParaRPr>
          </a:p>
        </p:txBody>
      </p:sp>
      <p:graphicFrame>
        <p:nvGraphicFramePr>
          <p:cNvPr id="111620" name="Object 4"/>
          <p:cNvGraphicFramePr>
            <a:graphicFrameLocks noGrp="1" noChangeAspect="1"/>
          </p:cNvGraphicFramePr>
          <p:nvPr>
            <p:ph sz="half" idx="2"/>
          </p:nvPr>
        </p:nvGraphicFramePr>
        <p:xfrm>
          <a:off x="1403350" y="2205038"/>
          <a:ext cx="5905500" cy="3836987"/>
        </p:xfrm>
        <a:graphic>
          <a:graphicData uri="http://schemas.openxmlformats.org/presentationml/2006/ole">
            <mc:AlternateContent xmlns:mc="http://schemas.openxmlformats.org/markup-compatibility/2006">
              <mc:Choice xmlns:v="urn:schemas-microsoft-com:vml" Requires="v">
                <p:oleObj spid="_x0000_s111665" name="文档" r:id="rId3" imgW="3247929" imgH="2790843" progId="Word.Document.8">
                  <p:embed/>
                </p:oleObj>
              </mc:Choice>
              <mc:Fallback>
                <p:oleObj name="文档" r:id="rId3" imgW="3247929" imgH="2790843"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205038"/>
                        <a:ext cx="5905500" cy="38369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358370A1-5912-43A1-9B91-A9102AB86027}"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 </a:t>
            </a:r>
            <a:fld id="{956CDBDB-24EF-420A-8330-F65E00949292}" type="slidenum">
              <a:rPr lang="en-US" altLang="zh-CN" smtClean="0"/>
              <a:pPr>
                <a:defRPr/>
              </a:pPr>
              <a:t>100</a:t>
            </a:fld>
            <a:endParaRPr lang="en-US" altLang="zh-CN"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body" idx="1"/>
          </p:nvPr>
        </p:nvSpPr>
        <p:spPr>
          <a:xfrm>
            <a:off x="381000" y="1196975"/>
            <a:ext cx="8294688" cy="5051425"/>
          </a:xfrm>
        </p:spPr>
        <p:txBody>
          <a:bodyPr/>
          <a:lstStyle/>
          <a:p>
            <a:pPr algn="just" eaLnBrk="1" hangingPunct="1">
              <a:lnSpc>
                <a:spcPct val="120000"/>
              </a:lnSpc>
              <a:spcBef>
                <a:spcPct val="10000"/>
              </a:spcBef>
            </a:pPr>
            <a:r>
              <a:rPr lang="zh-CN" altLang="en-US" b="0" dirty="0" smtClean="0">
                <a:solidFill>
                  <a:srgbClr val="FF0000"/>
                </a:solidFill>
                <a:latin typeface="微软雅黑" panose="020B0503020204020204" pitchFamily="34" charset="-122"/>
                <a:ea typeface="微软雅黑" panose="020B0503020204020204" pitchFamily="34" charset="-122"/>
              </a:rPr>
              <a:t>中断屏蔽位</a:t>
            </a:r>
            <a:r>
              <a:rPr lang="zh-CN" altLang="en-US" b="0" dirty="0" smtClean="0">
                <a:solidFill>
                  <a:schemeClr val="tx2"/>
                </a:solidFill>
                <a:latin typeface="微软雅黑" panose="020B0503020204020204" pitchFamily="34" charset="-122"/>
                <a:ea typeface="微软雅黑" panose="020B0503020204020204" pitchFamily="34" charset="-122"/>
              </a:rPr>
              <a:t>的方法和</a:t>
            </a:r>
            <a:r>
              <a:rPr lang="zh-CN" altLang="en-US" b="0" dirty="0" smtClean="0">
                <a:solidFill>
                  <a:srgbClr val="FF0000"/>
                </a:solidFill>
                <a:latin typeface="微软雅黑" panose="020B0503020204020204" pitchFamily="34" charset="-122"/>
                <a:ea typeface="微软雅黑" panose="020B0503020204020204" pitchFamily="34" charset="-122"/>
              </a:rPr>
              <a:t>处理机优先级</a:t>
            </a:r>
            <a:r>
              <a:rPr lang="zh-CN" altLang="en-US" b="0" dirty="0" smtClean="0">
                <a:solidFill>
                  <a:schemeClr val="tx2"/>
                </a:solidFill>
                <a:latin typeface="微软雅黑" panose="020B0503020204020204" pitchFamily="34" charset="-122"/>
                <a:ea typeface="微软雅黑" panose="020B0503020204020204" pitchFamily="34" charset="-122"/>
              </a:rPr>
              <a:t>法两种方法的差别有：</a:t>
            </a:r>
          </a:p>
          <a:p>
            <a:pPr lvl="1" algn="just" eaLnBrk="1" hangingPunct="1">
              <a:lnSpc>
                <a:spcPct val="120000"/>
              </a:lnSpc>
              <a:spcBef>
                <a:spcPct val="10000"/>
              </a:spcBef>
            </a:pPr>
            <a:r>
              <a:rPr lang="en-US" altLang="zh-CN" b="0" dirty="0" smtClean="0">
                <a:solidFill>
                  <a:schemeClr val="tx2"/>
                </a:solidFill>
                <a:latin typeface="微软雅黑" panose="020B0503020204020204" pitchFamily="34" charset="-122"/>
                <a:ea typeface="微软雅黑" panose="020B0503020204020204" pitchFamily="34" charset="-122"/>
              </a:rPr>
              <a:t>(1)</a:t>
            </a:r>
            <a:r>
              <a:rPr lang="zh-CN" altLang="en-US" b="0" dirty="0" smtClean="0">
                <a:solidFill>
                  <a:schemeClr val="tx2"/>
                </a:solidFill>
                <a:latin typeface="微软雅黑" panose="020B0503020204020204" pitchFamily="34" charset="-122"/>
                <a:ea typeface="微软雅黑" panose="020B0503020204020204" pitchFamily="34" charset="-122"/>
              </a:rPr>
              <a:t>两者使用的概念不同。</a:t>
            </a:r>
          </a:p>
          <a:p>
            <a:pPr lvl="1" algn="just" eaLnBrk="1" hangingPunct="1">
              <a:lnSpc>
                <a:spcPct val="120000"/>
              </a:lnSpc>
              <a:spcBef>
                <a:spcPct val="10000"/>
              </a:spcBef>
              <a:buFontTx/>
              <a:buNone/>
            </a:pPr>
            <a:r>
              <a:rPr lang="zh-CN" altLang="en-US" b="0" dirty="0" smtClean="0">
                <a:solidFill>
                  <a:schemeClr val="tx2"/>
                </a:solidFill>
                <a:latin typeface="微软雅黑" panose="020B0503020204020204" pitchFamily="34" charset="-122"/>
                <a:ea typeface="微软雅黑" panose="020B0503020204020204" pitchFamily="34" charset="-122"/>
              </a:rPr>
              <a:t>   前者使用中断屏蔽，</a:t>
            </a:r>
          </a:p>
          <a:p>
            <a:pPr lvl="1" algn="just" eaLnBrk="1" hangingPunct="1">
              <a:lnSpc>
                <a:spcPct val="120000"/>
              </a:lnSpc>
              <a:spcBef>
                <a:spcPct val="10000"/>
              </a:spcBef>
              <a:buFontTx/>
              <a:buNone/>
            </a:pPr>
            <a:r>
              <a:rPr lang="zh-CN" altLang="en-US" b="0" dirty="0" smtClean="0">
                <a:solidFill>
                  <a:schemeClr val="tx2"/>
                </a:solidFill>
                <a:latin typeface="微软雅黑" panose="020B0503020204020204" pitchFamily="34" charset="-122"/>
                <a:ea typeface="微软雅黑" panose="020B0503020204020204" pitchFamily="34" charset="-122"/>
              </a:rPr>
              <a:t>   后者使用中断优先级。</a:t>
            </a:r>
          </a:p>
          <a:p>
            <a:pPr lvl="1" algn="just" eaLnBrk="1" hangingPunct="1">
              <a:lnSpc>
                <a:spcPct val="120000"/>
              </a:lnSpc>
              <a:spcBef>
                <a:spcPct val="10000"/>
              </a:spcBef>
              <a:buFontTx/>
              <a:buNone/>
            </a:pPr>
            <a:endParaRPr lang="zh-CN" altLang="en-US" b="0" dirty="0" smtClean="0">
              <a:solidFill>
                <a:schemeClr val="tx2"/>
              </a:solidFill>
              <a:latin typeface="微软雅黑" panose="020B0503020204020204" pitchFamily="34" charset="-122"/>
              <a:ea typeface="微软雅黑" panose="020B0503020204020204" pitchFamily="34" charset="-122"/>
            </a:endParaRPr>
          </a:p>
          <a:p>
            <a:pPr lvl="1" algn="just" eaLnBrk="1" hangingPunct="1">
              <a:lnSpc>
                <a:spcPct val="120000"/>
              </a:lnSpc>
              <a:spcBef>
                <a:spcPct val="10000"/>
              </a:spcBef>
            </a:pPr>
            <a:r>
              <a:rPr lang="en-US" altLang="zh-CN" b="0" dirty="0" smtClean="0">
                <a:solidFill>
                  <a:schemeClr val="tx2"/>
                </a:solidFill>
                <a:latin typeface="微软雅黑" panose="020B0503020204020204" pitchFamily="34" charset="-122"/>
                <a:ea typeface="微软雅黑" panose="020B0503020204020204" pitchFamily="34" charset="-122"/>
              </a:rPr>
              <a:t>(2)</a:t>
            </a:r>
            <a:r>
              <a:rPr lang="zh-CN" altLang="en-US" b="0" dirty="0" smtClean="0">
                <a:solidFill>
                  <a:schemeClr val="tx2"/>
                </a:solidFill>
                <a:latin typeface="微软雅黑" panose="020B0503020204020204" pitchFamily="34" charset="-122"/>
                <a:ea typeface="微软雅黑" panose="020B0503020204020204" pitchFamily="34" charset="-122"/>
              </a:rPr>
              <a:t>需要屏蔽码的位数不同。</a:t>
            </a:r>
          </a:p>
          <a:p>
            <a:pPr lvl="1" algn="just" eaLnBrk="1" hangingPunct="1">
              <a:lnSpc>
                <a:spcPct val="120000"/>
              </a:lnSpc>
              <a:spcBef>
                <a:spcPct val="10000"/>
              </a:spcBef>
              <a:buFontTx/>
              <a:buNone/>
            </a:pPr>
            <a:r>
              <a:rPr lang="zh-CN" altLang="en-US" b="0" dirty="0" smtClean="0">
                <a:solidFill>
                  <a:schemeClr val="tx2"/>
                </a:solidFill>
                <a:latin typeface="微软雅黑" panose="020B0503020204020204" pitchFamily="34" charset="-122"/>
                <a:ea typeface="微软雅黑" panose="020B0503020204020204" pitchFamily="34" charset="-122"/>
              </a:rPr>
              <a:t>   前者所需要的屏蔽位数比较多，</a:t>
            </a:r>
          </a:p>
          <a:p>
            <a:pPr lvl="1" algn="just" eaLnBrk="1" hangingPunct="1">
              <a:lnSpc>
                <a:spcPct val="120000"/>
              </a:lnSpc>
              <a:spcBef>
                <a:spcPct val="10000"/>
              </a:spcBef>
              <a:buFontTx/>
              <a:buNone/>
            </a:pPr>
            <a:r>
              <a:rPr lang="zh-CN" altLang="en-US" b="0" dirty="0" smtClean="0">
                <a:solidFill>
                  <a:schemeClr val="tx2"/>
                </a:solidFill>
                <a:latin typeface="微软雅黑" panose="020B0503020204020204" pitchFamily="34" charset="-122"/>
                <a:ea typeface="微软雅黑" panose="020B0503020204020204" pitchFamily="34" charset="-122"/>
              </a:rPr>
              <a:t>   </a:t>
            </a:r>
            <a:r>
              <a:rPr lang="en-US" altLang="zh-CN" b="0" i="1" dirty="0" smtClean="0">
                <a:solidFill>
                  <a:schemeClr val="tx2"/>
                </a:solidFill>
                <a:latin typeface="微软雅黑" panose="020B0503020204020204" pitchFamily="34" charset="-122"/>
                <a:ea typeface="微软雅黑" panose="020B0503020204020204" pitchFamily="34" charset="-122"/>
              </a:rPr>
              <a:t>n</a:t>
            </a:r>
            <a:r>
              <a:rPr lang="zh-CN" altLang="en-US" b="0" dirty="0" smtClean="0">
                <a:solidFill>
                  <a:schemeClr val="tx2"/>
                </a:solidFill>
                <a:latin typeface="微软雅黑" panose="020B0503020204020204" pitchFamily="34" charset="-122"/>
                <a:ea typeface="微软雅黑" panose="020B0503020204020204" pitchFamily="34" charset="-122"/>
              </a:rPr>
              <a:t>：</a:t>
            </a:r>
            <a:r>
              <a:rPr lang="en-US" altLang="zh-CN" b="0" dirty="0" smtClean="0">
                <a:solidFill>
                  <a:schemeClr val="tx2"/>
                </a:solidFill>
                <a:latin typeface="微软雅黑" panose="020B0503020204020204" pitchFamily="34" charset="-122"/>
                <a:ea typeface="微软雅黑" panose="020B0503020204020204" pitchFamily="34" charset="-122"/>
              </a:rPr>
              <a:t>log</a:t>
            </a:r>
            <a:r>
              <a:rPr lang="en-US" altLang="zh-CN" b="0" baseline="-25000" dirty="0" smtClean="0">
                <a:solidFill>
                  <a:schemeClr val="tx2"/>
                </a:solidFill>
                <a:latin typeface="微软雅黑" panose="020B0503020204020204" pitchFamily="34" charset="-122"/>
                <a:ea typeface="微软雅黑" panose="020B0503020204020204" pitchFamily="34" charset="-122"/>
              </a:rPr>
              <a:t>2</a:t>
            </a:r>
            <a:r>
              <a:rPr lang="en-US" altLang="zh-CN" b="0" i="1" dirty="0" smtClean="0">
                <a:solidFill>
                  <a:schemeClr val="tx2"/>
                </a:solidFill>
                <a:latin typeface="微软雅黑" panose="020B0503020204020204" pitchFamily="34" charset="-122"/>
                <a:ea typeface="微软雅黑" panose="020B0503020204020204" pitchFamily="34" charset="-122"/>
              </a:rPr>
              <a:t>n</a:t>
            </a:r>
          </a:p>
          <a:p>
            <a:pPr lvl="1" algn="just" eaLnBrk="1" hangingPunct="1">
              <a:lnSpc>
                <a:spcPct val="120000"/>
              </a:lnSpc>
              <a:spcBef>
                <a:spcPct val="10000"/>
              </a:spcBef>
              <a:buFontTx/>
              <a:buNone/>
            </a:pPr>
            <a:endParaRPr lang="en-US" altLang="zh-CN" b="0" dirty="0" smtClean="0">
              <a:solidFill>
                <a:schemeClr val="tx2"/>
              </a:solidFill>
              <a:latin typeface="微软雅黑" panose="020B0503020204020204" pitchFamily="34" charset="-122"/>
              <a:ea typeface="微软雅黑" panose="020B0503020204020204" pitchFamily="34" charset="-122"/>
            </a:endParaRPr>
          </a:p>
          <a:p>
            <a:pPr lvl="1" algn="just" eaLnBrk="1" hangingPunct="1">
              <a:lnSpc>
                <a:spcPct val="120000"/>
              </a:lnSpc>
              <a:spcBef>
                <a:spcPct val="10000"/>
              </a:spcBef>
            </a:pPr>
            <a:r>
              <a:rPr lang="en-US" altLang="zh-CN" b="0" dirty="0" smtClean="0">
                <a:solidFill>
                  <a:schemeClr val="tx2"/>
                </a:solidFill>
                <a:latin typeface="微软雅黑" panose="020B0503020204020204" pitchFamily="34" charset="-122"/>
                <a:ea typeface="微软雅黑" panose="020B0503020204020204" pitchFamily="34" charset="-122"/>
              </a:rPr>
              <a:t>(3)</a:t>
            </a:r>
            <a:r>
              <a:rPr lang="zh-CN" altLang="en-US" b="0" dirty="0" smtClean="0">
                <a:solidFill>
                  <a:schemeClr val="tx2"/>
                </a:solidFill>
                <a:latin typeface="微软雅黑" panose="020B0503020204020204" pitchFamily="34" charset="-122"/>
                <a:ea typeface="微软雅黑" panose="020B0503020204020204" pitchFamily="34" charset="-122"/>
              </a:rPr>
              <a:t>可屏蔽的中断源数量和种类不同。</a:t>
            </a:r>
          </a:p>
          <a:p>
            <a:pPr lvl="1" algn="just" eaLnBrk="1" hangingPunct="1">
              <a:lnSpc>
                <a:spcPct val="120000"/>
              </a:lnSpc>
              <a:spcBef>
                <a:spcPct val="10000"/>
              </a:spcBef>
              <a:buFontTx/>
              <a:buNone/>
            </a:pPr>
            <a:r>
              <a:rPr lang="zh-CN" altLang="en-US" b="0" dirty="0" smtClean="0">
                <a:solidFill>
                  <a:schemeClr val="tx2"/>
                </a:solidFill>
                <a:latin typeface="微软雅黑" panose="020B0503020204020204" pitchFamily="34" charset="-122"/>
                <a:ea typeface="微软雅黑" panose="020B0503020204020204" pitchFamily="34" charset="-122"/>
              </a:rPr>
              <a:t>   前者可以任意屏蔽掉一个或几个中断源，</a:t>
            </a:r>
          </a:p>
          <a:p>
            <a:pPr lvl="1" algn="just" eaLnBrk="1" hangingPunct="1">
              <a:lnSpc>
                <a:spcPct val="120000"/>
              </a:lnSpc>
              <a:spcBef>
                <a:spcPct val="10000"/>
              </a:spcBef>
              <a:buFontTx/>
              <a:buNone/>
            </a:pPr>
            <a:r>
              <a:rPr lang="zh-CN" altLang="en-US" b="0" dirty="0" smtClean="0">
                <a:solidFill>
                  <a:schemeClr val="tx2"/>
                </a:solidFill>
                <a:latin typeface="微软雅黑" panose="020B0503020204020204" pitchFamily="34" charset="-122"/>
                <a:ea typeface="微软雅黑" panose="020B0503020204020204" pitchFamily="34" charset="-122"/>
              </a:rPr>
              <a:t>   后者只能屏蔽掉比某一个优先级低的中断源</a:t>
            </a:r>
            <a:r>
              <a:rPr lang="zh-CN" altLang="en-US" sz="1600" b="0" dirty="0" smtClean="0">
                <a:solidFill>
                  <a:schemeClr val="tx2"/>
                </a:solidFill>
                <a:latin typeface="微软雅黑" panose="020B0503020204020204" pitchFamily="34" charset="-122"/>
                <a:ea typeface="微软雅黑" panose="020B0503020204020204" pitchFamily="34" charset="-122"/>
              </a:rPr>
              <a:t>。</a:t>
            </a:r>
          </a:p>
        </p:txBody>
      </p:sp>
      <p:sp>
        <p:nvSpPr>
          <p:cNvPr id="112643" name="Rectangle 3"/>
          <p:cNvSpPr>
            <a:spLocks noChangeArrowheads="1"/>
          </p:cNvSpPr>
          <p:nvPr/>
        </p:nvSpPr>
        <p:spPr bwMode="auto">
          <a:xfrm>
            <a:off x="684213" y="476250"/>
            <a:ext cx="74882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3200">
                <a:latin typeface="楷体_GB2312" pitchFamily="49" charset="-122"/>
              </a:rPr>
              <a:t>中断屏蔽</a:t>
            </a:r>
            <a:r>
              <a:rPr lang="zh-CN" altLang="en-US" sz="1600">
                <a:latin typeface="楷体_GB2312" pitchFamily="49" charset="-122"/>
              </a:rPr>
              <a:t>（续）</a:t>
            </a:r>
          </a:p>
        </p:txBody>
      </p:sp>
      <p:sp>
        <p:nvSpPr>
          <p:cNvPr id="2" name="日期占位符 1"/>
          <p:cNvSpPr>
            <a:spLocks noGrp="1"/>
          </p:cNvSpPr>
          <p:nvPr>
            <p:ph type="dt" sz="half" idx="10"/>
          </p:nvPr>
        </p:nvSpPr>
        <p:spPr/>
        <p:txBody>
          <a:bodyPr/>
          <a:lstStyle/>
          <a:p>
            <a:pPr>
              <a:defRPr/>
            </a:pPr>
            <a:fld id="{982415A0-CC55-4579-8561-3315EEFA8541}"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101</a:t>
            </a:fld>
            <a:endParaRPr lang="en-US" altLang="zh-CN" dirty="0"/>
          </a:p>
        </p:txBody>
      </p:sp>
      <p:sp>
        <p:nvSpPr>
          <p:cNvPr id="7" name="动作按钮: 后退或前一项 6">
            <a:hlinkClick r:id="rId5" action="ppaction://hlinksldjump" highlightClick="1"/>
          </p:cNvPr>
          <p:cNvSpPr/>
          <p:nvPr/>
        </p:nvSpPr>
        <p:spPr bwMode="auto">
          <a:xfrm>
            <a:off x="7949184" y="5877469"/>
            <a:ext cx="1042416" cy="540000"/>
          </a:xfrm>
          <a:prstGeom prst="actionButtonBackPrevious">
            <a:avLst/>
          </a:prstGeom>
          <a:solidFill>
            <a:schemeClr val="tx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50000"/>
              </a:spcBef>
              <a:spcAft>
                <a:spcPct val="0"/>
              </a:spcAft>
              <a:buClrTx/>
              <a:buSzTx/>
              <a:buFontTx/>
              <a:buChar char="•"/>
              <a:tabLst/>
            </a:pPr>
            <a:endParaRPr kumimoji="0" lang="zh-CN" altLang="en-US" sz="1600" b="1" i="0" u="none" strike="noStrike" cap="none" normalizeH="0" baseline="0" smtClean="0">
              <a:ln>
                <a:noFill/>
              </a:ln>
              <a:solidFill>
                <a:schemeClr val="tx2"/>
              </a:solidFill>
              <a:effectLst/>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42">
                                            <p:txEl>
                                              <p:pRg st="1" end="1"/>
                                            </p:txEl>
                                          </p:spTgt>
                                        </p:tgtEl>
                                        <p:attrNameLst>
                                          <p:attrName>style.visibility</p:attrName>
                                        </p:attrNameLst>
                                      </p:cBhvr>
                                      <p:to>
                                        <p:strVal val="visible"/>
                                      </p:to>
                                    </p:set>
                                    <p:anim calcmode="lin" valueType="num">
                                      <p:cBhvr additive="base">
                                        <p:cTn id="7" dur="500" fill="hold"/>
                                        <p:tgtEl>
                                          <p:spTgt spid="11264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4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2642">
                                            <p:txEl>
                                              <p:pRg st="2" end="2"/>
                                            </p:txEl>
                                          </p:spTgt>
                                        </p:tgtEl>
                                        <p:attrNameLst>
                                          <p:attrName>style.visibility</p:attrName>
                                        </p:attrNameLst>
                                      </p:cBhvr>
                                      <p:to>
                                        <p:strVal val="visible"/>
                                      </p:to>
                                    </p:set>
                                    <p:anim calcmode="lin" valueType="num">
                                      <p:cBhvr additive="base">
                                        <p:cTn id="11" dur="500" fill="hold"/>
                                        <p:tgtEl>
                                          <p:spTgt spid="11264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264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642">
                                            <p:txEl>
                                              <p:pRg st="3" end="3"/>
                                            </p:txEl>
                                          </p:spTgt>
                                        </p:tgtEl>
                                        <p:attrNameLst>
                                          <p:attrName>style.visibility</p:attrName>
                                        </p:attrNameLst>
                                      </p:cBhvr>
                                      <p:to>
                                        <p:strVal val="visible"/>
                                      </p:to>
                                    </p:set>
                                    <p:anim calcmode="lin" valueType="num">
                                      <p:cBhvr additive="base">
                                        <p:cTn id="15" dur="500" fill="hold"/>
                                        <p:tgtEl>
                                          <p:spTgt spid="11264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2642">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642">
                                            <p:txEl>
                                              <p:pRg st="5" end="5"/>
                                            </p:txEl>
                                          </p:spTgt>
                                        </p:tgtEl>
                                        <p:attrNameLst>
                                          <p:attrName>style.visibility</p:attrName>
                                        </p:attrNameLst>
                                      </p:cBhvr>
                                      <p:to>
                                        <p:strVal val="visible"/>
                                      </p:to>
                                    </p:set>
                                    <p:anim calcmode="lin" valueType="num">
                                      <p:cBhvr additive="base">
                                        <p:cTn id="19" dur="500" fill="hold"/>
                                        <p:tgtEl>
                                          <p:spTgt spid="11264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42">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642">
                                            <p:txEl>
                                              <p:pRg st="6" end="6"/>
                                            </p:txEl>
                                          </p:spTgt>
                                        </p:tgtEl>
                                        <p:attrNameLst>
                                          <p:attrName>style.visibility</p:attrName>
                                        </p:attrNameLst>
                                      </p:cBhvr>
                                      <p:to>
                                        <p:strVal val="visible"/>
                                      </p:to>
                                    </p:set>
                                    <p:anim calcmode="lin" valueType="num">
                                      <p:cBhvr additive="base">
                                        <p:cTn id="23" dur="500" fill="hold"/>
                                        <p:tgtEl>
                                          <p:spTgt spid="112642">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642">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2642">
                                            <p:txEl>
                                              <p:pRg st="7" end="7"/>
                                            </p:txEl>
                                          </p:spTgt>
                                        </p:tgtEl>
                                        <p:attrNameLst>
                                          <p:attrName>style.visibility</p:attrName>
                                        </p:attrNameLst>
                                      </p:cBhvr>
                                      <p:to>
                                        <p:strVal val="visible"/>
                                      </p:to>
                                    </p:set>
                                    <p:anim calcmode="lin" valueType="num">
                                      <p:cBhvr additive="base">
                                        <p:cTn id="27" dur="500" fill="hold"/>
                                        <p:tgtEl>
                                          <p:spTgt spid="112642">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2642">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2642">
                                            <p:txEl>
                                              <p:pRg st="9" end="9"/>
                                            </p:txEl>
                                          </p:spTgt>
                                        </p:tgtEl>
                                        <p:attrNameLst>
                                          <p:attrName>style.visibility</p:attrName>
                                        </p:attrNameLst>
                                      </p:cBhvr>
                                      <p:to>
                                        <p:strVal val="visible"/>
                                      </p:to>
                                    </p:set>
                                    <p:anim calcmode="lin" valueType="num">
                                      <p:cBhvr additive="base">
                                        <p:cTn id="31" dur="500" fill="hold"/>
                                        <p:tgtEl>
                                          <p:spTgt spid="112642">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42">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2642">
                                            <p:txEl>
                                              <p:pRg st="10" end="10"/>
                                            </p:txEl>
                                          </p:spTgt>
                                        </p:tgtEl>
                                        <p:attrNameLst>
                                          <p:attrName>style.visibility</p:attrName>
                                        </p:attrNameLst>
                                      </p:cBhvr>
                                      <p:to>
                                        <p:strVal val="visible"/>
                                      </p:to>
                                    </p:set>
                                    <p:anim calcmode="lin" valueType="num">
                                      <p:cBhvr additive="base">
                                        <p:cTn id="35" dur="500" fill="hold"/>
                                        <p:tgtEl>
                                          <p:spTgt spid="112642">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2642">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2642">
                                            <p:txEl>
                                              <p:pRg st="11" end="11"/>
                                            </p:txEl>
                                          </p:spTgt>
                                        </p:tgtEl>
                                        <p:attrNameLst>
                                          <p:attrName>style.visibility</p:attrName>
                                        </p:attrNameLst>
                                      </p:cBhvr>
                                      <p:to>
                                        <p:strVal val="visible"/>
                                      </p:to>
                                    </p:set>
                                    <p:anim calcmode="lin" valueType="num">
                                      <p:cBhvr additive="base">
                                        <p:cTn id="39" dur="500" fill="hold"/>
                                        <p:tgtEl>
                                          <p:spTgt spid="112642">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264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442913" y="514350"/>
            <a:ext cx="8243887" cy="500063"/>
          </a:xfrm>
        </p:spPr>
        <p:txBody>
          <a:bodyPr/>
          <a:lstStyle/>
          <a:p>
            <a:pPr eaLnBrk="1" hangingPunct="1"/>
            <a:r>
              <a:rPr lang="en-US" altLang="zh-CN" smtClean="0">
                <a:latin typeface="楷体_GB2312" pitchFamily="49" charset="-122"/>
              </a:rPr>
              <a:t>4.3</a:t>
            </a:r>
            <a:r>
              <a:rPr lang="zh-CN" altLang="en-US" smtClean="0">
                <a:latin typeface="楷体_GB2312" pitchFamily="49" charset="-122"/>
              </a:rPr>
              <a:t>通道处理机</a:t>
            </a:r>
          </a:p>
        </p:txBody>
      </p:sp>
      <p:sp>
        <p:nvSpPr>
          <p:cNvPr id="113667" name="Rectangle 3"/>
          <p:cNvSpPr>
            <a:spLocks noGrp="1" noChangeArrowheads="1"/>
          </p:cNvSpPr>
          <p:nvPr>
            <p:ph type="body" idx="1"/>
          </p:nvPr>
        </p:nvSpPr>
        <p:spPr>
          <a:xfrm>
            <a:off x="304800" y="1371600"/>
            <a:ext cx="8686800" cy="5029200"/>
          </a:xfrm>
        </p:spPr>
        <p:txBody>
          <a:bodyPr/>
          <a:lstStyle/>
          <a:p>
            <a:pPr algn="just" eaLnBrk="1" hangingPunct="1">
              <a:lnSpc>
                <a:spcPct val="180000"/>
              </a:lnSpc>
              <a:spcBef>
                <a:spcPct val="0"/>
              </a:spcBef>
            </a:pPr>
            <a:r>
              <a:rPr lang="zh-CN" altLang="en-US" smtClean="0">
                <a:latin typeface="楷体_GB2312" pitchFamily="49" charset="-122"/>
              </a:rPr>
              <a:t>通道处理机的作用主要是在外围设备</a:t>
            </a:r>
            <a:r>
              <a:rPr lang="zh-CN" altLang="en-US" smtClean="0">
                <a:solidFill>
                  <a:srgbClr val="FF0000"/>
                </a:solidFill>
                <a:latin typeface="楷体_GB2312" pitchFamily="49" charset="-122"/>
              </a:rPr>
              <a:t>种类</a:t>
            </a:r>
            <a:r>
              <a:rPr lang="zh-CN" altLang="en-US" smtClean="0">
                <a:latin typeface="楷体_GB2312" pitchFamily="49" charset="-122"/>
              </a:rPr>
              <a:t>、</a:t>
            </a:r>
            <a:r>
              <a:rPr lang="zh-CN" altLang="en-US" smtClean="0">
                <a:solidFill>
                  <a:srgbClr val="FF0000"/>
                </a:solidFill>
                <a:latin typeface="楷体_GB2312" pitchFamily="49" charset="-122"/>
              </a:rPr>
              <a:t>数量</a:t>
            </a:r>
            <a:r>
              <a:rPr lang="zh-CN" altLang="en-US" smtClean="0">
                <a:latin typeface="楷体_GB2312" pitchFamily="49" charset="-122"/>
              </a:rPr>
              <a:t>很多的情况下把外围设备的管理工作从</a:t>
            </a:r>
            <a:r>
              <a:rPr lang="en-US" altLang="zh-CN" smtClean="0">
                <a:latin typeface="楷体_GB2312" pitchFamily="49" charset="-122"/>
              </a:rPr>
              <a:t>CPU</a:t>
            </a:r>
            <a:r>
              <a:rPr lang="zh-CN" altLang="en-US" smtClean="0">
                <a:latin typeface="楷体_GB2312" pitchFamily="49" charset="-122"/>
              </a:rPr>
              <a:t>中分离出来。</a:t>
            </a:r>
          </a:p>
          <a:p>
            <a:pPr algn="just" eaLnBrk="1" hangingPunct="1">
              <a:lnSpc>
                <a:spcPct val="180000"/>
              </a:lnSpc>
              <a:spcBef>
                <a:spcPct val="0"/>
              </a:spcBef>
            </a:pPr>
            <a:r>
              <a:rPr lang="zh-CN" altLang="en-US" smtClean="0">
                <a:latin typeface="楷体_GB2312" pitchFamily="49" charset="-122"/>
              </a:rPr>
              <a:t>主要用于</a:t>
            </a:r>
            <a:r>
              <a:rPr lang="en-US" altLang="zh-CN" smtClean="0">
                <a:latin typeface="楷体_GB2312" pitchFamily="49" charset="-122"/>
              </a:rPr>
              <a:t>IBM</a:t>
            </a:r>
            <a:r>
              <a:rPr lang="zh-CN" altLang="en-US" smtClean="0">
                <a:latin typeface="楷体_GB2312" pitchFamily="49" charset="-122"/>
              </a:rPr>
              <a:t>公司研制的机器中。</a:t>
            </a:r>
          </a:p>
          <a:p>
            <a:pPr lvl="1" algn="just" eaLnBrk="1" hangingPunct="1">
              <a:lnSpc>
                <a:spcPct val="180000"/>
              </a:lnSpc>
              <a:spcBef>
                <a:spcPct val="30000"/>
              </a:spcBef>
              <a:buFontTx/>
              <a:buNone/>
            </a:pPr>
            <a:r>
              <a:rPr lang="zh-CN" altLang="en-US" smtClean="0">
                <a:latin typeface="楷体_GB2312" pitchFamily="49" charset="-122"/>
              </a:rPr>
              <a:t>   </a:t>
            </a:r>
            <a:r>
              <a:rPr lang="en-US" altLang="zh-CN" smtClean="0">
                <a:latin typeface="楷体_GB2312" pitchFamily="49" charset="-122"/>
              </a:rPr>
              <a:t>4.3.1 </a:t>
            </a:r>
            <a:r>
              <a:rPr lang="zh-CN" altLang="en-US" smtClean="0">
                <a:latin typeface="楷体_GB2312" pitchFamily="49" charset="-122"/>
              </a:rPr>
              <a:t>通道的作用和功能</a:t>
            </a:r>
          </a:p>
          <a:p>
            <a:pPr lvl="1" algn="just" eaLnBrk="1" hangingPunct="1">
              <a:lnSpc>
                <a:spcPct val="180000"/>
              </a:lnSpc>
              <a:spcBef>
                <a:spcPct val="0"/>
              </a:spcBef>
              <a:buFontTx/>
              <a:buNone/>
            </a:pPr>
            <a:r>
              <a:rPr lang="zh-CN" altLang="en-US" smtClean="0">
                <a:latin typeface="楷体_GB2312" pitchFamily="49" charset="-122"/>
              </a:rPr>
              <a:t>   </a:t>
            </a:r>
            <a:r>
              <a:rPr lang="en-US" altLang="zh-CN" smtClean="0">
                <a:latin typeface="楷体_GB2312" pitchFamily="49" charset="-122"/>
              </a:rPr>
              <a:t>4.3.2 </a:t>
            </a:r>
            <a:r>
              <a:rPr lang="zh-CN" altLang="en-US" smtClean="0">
                <a:latin typeface="楷体_GB2312" pitchFamily="49" charset="-122"/>
              </a:rPr>
              <a:t>通道的工作过程</a:t>
            </a:r>
          </a:p>
          <a:p>
            <a:pPr lvl="1" algn="just" eaLnBrk="1" hangingPunct="1">
              <a:lnSpc>
                <a:spcPct val="180000"/>
              </a:lnSpc>
              <a:spcBef>
                <a:spcPct val="0"/>
              </a:spcBef>
              <a:buFontTx/>
              <a:buNone/>
            </a:pPr>
            <a:r>
              <a:rPr lang="zh-CN" altLang="en-US" smtClean="0">
                <a:latin typeface="楷体_GB2312" pitchFamily="49" charset="-122"/>
              </a:rPr>
              <a:t>   </a:t>
            </a:r>
            <a:r>
              <a:rPr lang="en-US" altLang="zh-CN" smtClean="0">
                <a:latin typeface="楷体_GB2312" pitchFamily="49" charset="-122"/>
              </a:rPr>
              <a:t>4.3.3 </a:t>
            </a:r>
            <a:r>
              <a:rPr lang="zh-CN" altLang="en-US" smtClean="0">
                <a:latin typeface="楷体_GB2312" pitchFamily="49" charset="-122"/>
              </a:rPr>
              <a:t>通道的种类</a:t>
            </a:r>
          </a:p>
          <a:p>
            <a:pPr lvl="1" algn="just" eaLnBrk="1" hangingPunct="1">
              <a:lnSpc>
                <a:spcPct val="180000"/>
              </a:lnSpc>
              <a:spcBef>
                <a:spcPct val="0"/>
              </a:spcBef>
              <a:buFontTx/>
              <a:buNone/>
            </a:pPr>
            <a:r>
              <a:rPr lang="zh-CN" altLang="en-US" smtClean="0">
                <a:latin typeface="楷体_GB2312" pitchFamily="49" charset="-122"/>
              </a:rPr>
              <a:t>   </a:t>
            </a:r>
            <a:r>
              <a:rPr lang="en-US" altLang="zh-CN" smtClean="0">
                <a:latin typeface="楷体_GB2312" pitchFamily="49" charset="-122"/>
              </a:rPr>
              <a:t>4.3.4 </a:t>
            </a:r>
            <a:r>
              <a:rPr lang="zh-CN" altLang="en-US" smtClean="0">
                <a:latin typeface="楷体_GB2312" pitchFamily="49" charset="-122"/>
              </a:rPr>
              <a:t>通道中的数据传送过程</a:t>
            </a:r>
          </a:p>
          <a:p>
            <a:pPr lvl="1" algn="just" eaLnBrk="1" hangingPunct="1">
              <a:lnSpc>
                <a:spcPct val="180000"/>
              </a:lnSpc>
              <a:spcBef>
                <a:spcPct val="0"/>
              </a:spcBef>
              <a:buFontTx/>
              <a:buNone/>
            </a:pPr>
            <a:r>
              <a:rPr lang="zh-CN" altLang="en-US" smtClean="0">
                <a:latin typeface="楷体_GB2312" pitchFamily="49" charset="-122"/>
              </a:rPr>
              <a:t>   </a:t>
            </a:r>
            <a:r>
              <a:rPr lang="en-US" altLang="zh-CN" smtClean="0">
                <a:latin typeface="楷体_GB2312" pitchFamily="49" charset="-122"/>
              </a:rPr>
              <a:t>4.3.5 </a:t>
            </a:r>
            <a:r>
              <a:rPr lang="zh-CN" altLang="en-US" smtClean="0">
                <a:latin typeface="楷体_GB2312" pitchFamily="49" charset="-122"/>
              </a:rPr>
              <a:t>通道流量分析</a:t>
            </a:r>
          </a:p>
        </p:txBody>
      </p:sp>
      <p:sp>
        <p:nvSpPr>
          <p:cNvPr id="2" name="日期占位符 1"/>
          <p:cNvSpPr>
            <a:spLocks noGrp="1"/>
          </p:cNvSpPr>
          <p:nvPr>
            <p:ph type="dt" sz="half" idx="10"/>
          </p:nvPr>
        </p:nvSpPr>
        <p:spPr/>
        <p:txBody>
          <a:bodyPr/>
          <a:lstStyle/>
          <a:p>
            <a:pPr>
              <a:defRPr/>
            </a:pPr>
            <a:fld id="{49A9DF67-060B-4FAF-992A-5E62DB229A63}"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102</a:t>
            </a:fld>
            <a:endParaRPr lang="en-US" altLang="zh-CN"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body" idx="1"/>
          </p:nvPr>
        </p:nvSpPr>
        <p:spPr>
          <a:xfrm>
            <a:off x="381000" y="1196975"/>
            <a:ext cx="8077200" cy="1944688"/>
          </a:xfrm>
        </p:spPr>
        <p:txBody>
          <a:bodyPr/>
          <a:lstStyle/>
          <a:p>
            <a:pPr eaLnBrk="1" hangingPunct="1">
              <a:lnSpc>
                <a:spcPct val="130000"/>
              </a:lnSpc>
            </a:pPr>
            <a:r>
              <a:rPr lang="zh-CN" altLang="en-US" smtClean="0">
                <a:latin typeface="楷体_GB2312" pitchFamily="49" charset="-122"/>
              </a:rPr>
              <a:t>处理机与外部设备的连接方式</a:t>
            </a:r>
          </a:p>
          <a:p>
            <a:pPr lvl="1" eaLnBrk="1" hangingPunct="1">
              <a:lnSpc>
                <a:spcPct val="130000"/>
              </a:lnSpc>
              <a:spcBef>
                <a:spcPct val="10000"/>
              </a:spcBef>
            </a:pPr>
            <a:r>
              <a:rPr lang="zh-CN" altLang="en-US" smtClean="0">
                <a:solidFill>
                  <a:schemeClr val="tx2"/>
                </a:solidFill>
                <a:latin typeface="楷体_GB2312" pitchFamily="49" charset="-122"/>
              </a:rPr>
              <a:t>直接连接</a:t>
            </a:r>
          </a:p>
          <a:p>
            <a:pPr lvl="1" eaLnBrk="1" hangingPunct="1">
              <a:lnSpc>
                <a:spcPct val="130000"/>
              </a:lnSpc>
              <a:spcBef>
                <a:spcPct val="10000"/>
              </a:spcBef>
            </a:pPr>
            <a:r>
              <a:rPr lang="zh-CN" altLang="en-US" smtClean="0">
                <a:solidFill>
                  <a:schemeClr val="tx2"/>
                </a:solidFill>
                <a:latin typeface="楷体_GB2312" pitchFamily="49" charset="-122"/>
              </a:rPr>
              <a:t>通道处理机</a:t>
            </a:r>
          </a:p>
          <a:p>
            <a:pPr lvl="1" eaLnBrk="1" hangingPunct="1">
              <a:lnSpc>
                <a:spcPct val="130000"/>
              </a:lnSpc>
              <a:spcBef>
                <a:spcPct val="10000"/>
              </a:spcBef>
            </a:pPr>
            <a:r>
              <a:rPr lang="zh-CN" altLang="en-US" smtClean="0">
                <a:solidFill>
                  <a:schemeClr val="tx2"/>
                </a:solidFill>
                <a:latin typeface="楷体_GB2312" pitchFamily="49" charset="-122"/>
              </a:rPr>
              <a:t>输入输出处理机</a:t>
            </a:r>
          </a:p>
        </p:txBody>
      </p:sp>
      <p:graphicFrame>
        <p:nvGraphicFramePr>
          <p:cNvPr id="114691" name="Object 3"/>
          <p:cNvGraphicFramePr>
            <a:graphicFrameLocks noChangeAspect="1"/>
          </p:cNvGraphicFramePr>
          <p:nvPr/>
        </p:nvGraphicFramePr>
        <p:xfrm>
          <a:off x="1042988" y="2420938"/>
          <a:ext cx="7223125" cy="3627437"/>
        </p:xfrm>
        <a:graphic>
          <a:graphicData uri="http://schemas.openxmlformats.org/presentationml/2006/ole">
            <mc:AlternateContent xmlns:mc="http://schemas.openxmlformats.org/markup-compatibility/2006">
              <mc:Choice xmlns:v="urn:schemas-microsoft-com:vml" Requires="v">
                <p:oleObj spid="_x0000_s114737" name="图片" r:id="rId3" imgW="3486016" imgH="1724066" progId="Word.Picture.8">
                  <p:embed/>
                </p:oleObj>
              </mc:Choice>
              <mc:Fallback>
                <p:oleObj name="图片" r:id="rId3" imgW="3486016" imgH="1724066"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420938"/>
                        <a:ext cx="7223125" cy="3627437"/>
                      </a:xfrm>
                      <a:prstGeom prst="rect">
                        <a:avLst/>
                      </a:prstGeom>
                      <a:noFill/>
                      <a:ln>
                        <a:noFill/>
                      </a:ln>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692" name="Rectangle 4"/>
          <p:cNvSpPr>
            <a:spLocks noGrp="1" noChangeArrowheads="1"/>
          </p:cNvSpPr>
          <p:nvPr>
            <p:ph type="title"/>
          </p:nvPr>
        </p:nvSpPr>
        <p:spPr>
          <a:xfrm>
            <a:off x="442913" y="514350"/>
            <a:ext cx="8243887" cy="500063"/>
          </a:xfrm>
          <a:noFill/>
        </p:spPr>
        <p:txBody>
          <a:bodyPr/>
          <a:lstStyle/>
          <a:p>
            <a:pPr eaLnBrk="1" hangingPunct="1"/>
            <a:r>
              <a:rPr lang="zh-CN" altLang="en-US" smtClean="0"/>
              <a:t>通道处理机</a:t>
            </a:r>
            <a:r>
              <a:rPr lang="zh-CN" altLang="en-US" sz="1600" smtClean="0"/>
              <a:t>（续）</a:t>
            </a:r>
          </a:p>
        </p:txBody>
      </p:sp>
      <p:sp>
        <p:nvSpPr>
          <p:cNvPr id="2" name="日期占位符 1"/>
          <p:cNvSpPr>
            <a:spLocks noGrp="1"/>
          </p:cNvSpPr>
          <p:nvPr>
            <p:ph type="dt" sz="half" idx="10"/>
          </p:nvPr>
        </p:nvSpPr>
        <p:spPr/>
        <p:txBody>
          <a:bodyPr/>
          <a:lstStyle/>
          <a:p>
            <a:pPr>
              <a:defRPr/>
            </a:pPr>
            <a:fld id="{0C847C20-C1C1-4CB0-91E3-D622672FCF68}"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103</a:t>
            </a:fld>
            <a:endParaRPr lang="en-US" altLang="zh-CN"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42913" y="476250"/>
            <a:ext cx="8243887" cy="460375"/>
          </a:xfrm>
        </p:spPr>
        <p:txBody>
          <a:bodyPr/>
          <a:lstStyle/>
          <a:p>
            <a:pPr eaLnBrk="1" hangingPunct="1"/>
            <a:r>
              <a:rPr lang="zh-CN" altLang="en-US" sz="3200" smtClean="0">
                <a:latin typeface="楷体_GB2312" pitchFamily="49" charset="-122"/>
              </a:rPr>
              <a:t>通道的作用和功能</a:t>
            </a:r>
          </a:p>
        </p:txBody>
      </p:sp>
      <p:sp>
        <p:nvSpPr>
          <p:cNvPr id="115715" name="Rectangle 3"/>
          <p:cNvSpPr>
            <a:spLocks noGrp="1" noChangeArrowheads="1"/>
          </p:cNvSpPr>
          <p:nvPr>
            <p:ph type="body" idx="1"/>
          </p:nvPr>
        </p:nvSpPr>
        <p:spPr>
          <a:xfrm>
            <a:off x="381000" y="1219200"/>
            <a:ext cx="8439150" cy="5181600"/>
          </a:xfrm>
        </p:spPr>
        <p:txBody>
          <a:bodyPr/>
          <a:lstStyle/>
          <a:p>
            <a:pPr marL="457200" indent="-457200" eaLnBrk="1" hangingPunct="1">
              <a:lnSpc>
                <a:spcPct val="195000"/>
              </a:lnSpc>
              <a:spcBef>
                <a:spcPct val="0"/>
              </a:spcBef>
            </a:pPr>
            <a:r>
              <a:rPr lang="zh-CN" altLang="en-US" sz="2000" smtClean="0">
                <a:solidFill>
                  <a:srgbClr val="800000"/>
                </a:solidFill>
                <a:latin typeface="楷体_GB2312" pitchFamily="49" charset="-122"/>
              </a:rPr>
              <a:t>三种基本输入输出方式存在的问题：</a:t>
            </a:r>
          </a:p>
          <a:p>
            <a:pPr marL="838200" lvl="1" indent="-381000" eaLnBrk="1" hangingPunct="1">
              <a:lnSpc>
                <a:spcPct val="195000"/>
              </a:lnSpc>
              <a:spcBef>
                <a:spcPct val="0"/>
              </a:spcBef>
              <a:buFontTx/>
              <a:buAutoNum type="arabicPeriod"/>
            </a:pPr>
            <a:r>
              <a:rPr lang="en-US" altLang="zh-CN" sz="1800" smtClean="0">
                <a:solidFill>
                  <a:srgbClr val="CC00FF"/>
                </a:solidFill>
                <a:latin typeface="楷体_GB2312" pitchFamily="49" charset="-122"/>
              </a:rPr>
              <a:t>CPU</a:t>
            </a:r>
            <a:r>
              <a:rPr lang="zh-CN" altLang="en-US" sz="1800" smtClean="0">
                <a:solidFill>
                  <a:srgbClr val="CC00FF"/>
                </a:solidFill>
                <a:latin typeface="楷体_GB2312" pitchFamily="49" charset="-122"/>
              </a:rPr>
              <a:t>的输入输出负担很重，不能专心用于用户程序的计算工作。</a:t>
            </a:r>
          </a:p>
          <a:p>
            <a:pPr marL="838200" lvl="1" indent="-381000" eaLnBrk="1" hangingPunct="1">
              <a:lnSpc>
                <a:spcPct val="195000"/>
              </a:lnSpc>
              <a:spcBef>
                <a:spcPct val="0"/>
              </a:spcBef>
              <a:buFontTx/>
              <a:buAutoNum type="arabicPeriod"/>
            </a:pPr>
            <a:endParaRPr lang="zh-CN" altLang="en-US" sz="1800" smtClean="0">
              <a:solidFill>
                <a:srgbClr val="CC00FF"/>
              </a:solidFill>
              <a:latin typeface="楷体_GB2312" pitchFamily="49" charset="-122"/>
            </a:endParaRPr>
          </a:p>
          <a:p>
            <a:pPr marL="838200" lvl="1" indent="-381000" eaLnBrk="1" hangingPunct="1">
              <a:lnSpc>
                <a:spcPct val="195000"/>
              </a:lnSpc>
              <a:spcBef>
                <a:spcPct val="0"/>
              </a:spcBef>
              <a:buFontTx/>
              <a:buAutoNum type="arabicPeriod"/>
            </a:pPr>
            <a:r>
              <a:rPr lang="zh-CN" altLang="en-US" sz="1800" smtClean="0">
                <a:latin typeface="楷体_GB2312" pitchFamily="49" charset="-122"/>
              </a:rPr>
              <a:t>低速外围设备，每传送每个字符都由</a:t>
            </a:r>
            <a:r>
              <a:rPr lang="en-US" altLang="zh-CN" sz="1800" smtClean="0">
                <a:latin typeface="楷体_GB2312" pitchFamily="49" charset="-122"/>
              </a:rPr>
              <a:t>CPU</a:t>
            </a:r>
            <a:r>
              <a:rPr lang="zh-CN" altLang="en-US" sz="1800" smtClean="0">
                <a:latin typeface="楷体_GB2312" pitchFamily="49" charset="-122"/>
              </a:rPr>
              <a:t>执行一段程序来完成。</a:t>
            </a:r>
          </a:p>
          <a:p>
            <a:pPr marL="838200" lvl="1" indent="-381000" eaLnBrk="1" hangingPunct="1">
              <a:lnSpc>
                <a:spcPct val="195000"/>
              </a:lnSpc>
              <a:spcBef>
                <a:spcPct val="0"/>
              </a:spcBef>
              <a:buFontTx/>
              <a:buAutoNum type="arabicPeriod"/>
            </a:pPr>
            <a:endParaRPr lang="zh-CN" altLang="en-US" sz="1800" smtClean="0">
              <a:latin typeface="楷体_GB2312" pitchFamily="49" charset="-122"/>
            </a:endParaRPr>
          </a:p>
          <a:p>
            <a:pPr marL="838200" lvl="1" indent="-381000" eaLnBrk="1" hangingPunct="1">
              <a:lnSpc>
                <a:spcPct val="195000"/>
              </a:lnSpc>
              <a:spcBef>
                <a:spcPct val="0"/>
              </a:spcBef>
              <a:buFontTx/>
              <a:buAutoNum type="arabicPeriod"/>
            </a:pPr>
            <a:r>
              <a:rPr lang="zh-CN" altLang="en-US" sz="1800" smtClean="0">
                <a:latin typeface="楷体_GB2312" pitchFamily="49" charset="-122"/>
              </a:rPr>
              <a:t>高速外围设备的初始化、前处理和后处理等工作需要</a:t>
            </a:r>
            <a:r>
              <a:rPr lang="en-US" altLang="zh-CN" sz="1800" smtClean="0">
                <a:latin typeface="楷体_GB2312" pitchFamily="49" charset="-122"/>
              </a:rPr>
              <a:t>CPU</a:t>
            </a:r>
            <a:r>
              <a:rPr lang="zh-CN" altLang="en-US" sz="1800" smtClean="0">
                <a:latin typeface="楷体_GB2312" pitchFamily="49" charset="-122"/>
              </a:rPr>
              <a:t>来完成。</a:t>
            </a:r>
          </a:p>
          <a:p>
            <a:pPr marL="838200" lvl="1" indent="-381000" eaLnBrk="1" hangingPunct="1">
              <a:lnSpc>
                <a:spcPct val="195000"/>
              </a:lnSpc>
              <a:spcBef>
                <a:spcPct val="0"/>
              </a:spcBef>
              <a:buFontTx/>
              <a:buAutoNum type="arabicPeriod"/>
            </a:pPr>
            <a:endParaRPr lang="zh-CN" altLang="en-US" sz="1800" smtClean="0">
              <a:latin typeface="楷体_GB2312" pitchFamily="49" charset="-122"/>
            </a:endParaRPr>
          </a:p>
          <a:p>
            <a:pPr marL="838200" lvl="1" indent="-381000" eaLnBrk="1" hangingPunct="1">
              <a:lnSpc>
                <a:spcPct val="195000"/>
              </a:lnSpc>
              <a:spcBef>
                <a:spcPct val="0"/>
              </a:spcBef>
              <a:buFontTx/>
              <a:buAutoNum type="arabicPeriod"/>
            </a:pPr>
            <a:r>
              <a:rPr lang="zh-CN" altLang="en-US" sz="1800" smtClean="0">
                <a:latin typeface="楷体_GB2312" pitchFamily="49" charset="-122"/>
              </a:rPr>
              <a:t>大型机中的外围设备台数很多，但一般并不同时工作。让</a:t>
            </a:r>
            <a:r>
              <a:rPr lang="en-US" altLang="zh-CN" sz="1800" smtClean="0">
                <a:solidFill>
                  <a:srgbClr val="FF0000"/>
                </a:solidFill>
                <a:latin typeface="楷体_GB2312" pitchFamily="49" charset="-122"/>
              </a:rPr>
              <a:t>DMA</a:t>
            </a:r>
            <a:r>
              <a:rPr lang="zh-CN" altLang="en-US" sz="1800" smtClean="0">
                <a:solidFill>
                  <a:srgbClr val="FF0000"/>
                </a:solidFill>
                <a:latin typeface="楷体_GB2312" pitchFamily="49" charset="-122"/>
              </a:rPr>
              <a:t>控制器</a:t>
            </a:r>
            <a:r>
              <a:rPr lang="zh-CN" altLang="en-US" sz="1800" smtClean="0">
                <a:latin typeface="楷体_GB2312" pitchFamily="49" charset="-122"/>
              </a:rPr>
              <a:t>能被多台设备共享，</a:t>
            </a:r>
            <a:r>
              <a:rPr lang="zh-CN" altLang="en-US" sz="1800" smtClean="0">
                <a:solidFill>
                  <a:srgbClr val="CC00FF"/>
                </a:solidFill>
                <a:latin typeface="楷体_GB2312" pitchFamily="49" charset="-122"/>
              </a:rPr>
              <a:t>提高硬件的利用率</a:t>
            </a:r>
            <a:r>
              <a:rPr lang="zh-CN" altLang="en-US" sz="1800" smtClean="0">
                <a:latin typeface="楷体_GB2312" pitchFamily="49" charset="-122"/>
              </a:rPr>
              <a:t>。</a:t>
            </a:r>
          </a:p>
        </p:txBody>
      </p:sp>
      <p:sp>
        <p:nvSpPr>
          <p:cNvPr id="2" name="日期占位符 1"/>
          <p:cNvSpPr>
            <a:spLocks noGrp="1"/>
          </p:cNvSpPr>
          <p:nvPr>
            <p:ph type="dt" sz="half" idx="10"/>
          </p:nvPr>
        </p:nvSpPr>
        <p:spPr/>
        <p:txBody>
          <a:bodyPr/>
          <a:lstStyle/>
          <a:p>
            <a:pPr>
              <a:defRPr/>
            </a:pPr>
            <a:fld id="{E1C72CF9-9138-45E9-9F22-EB231EFA2F73}"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104</a:t>
            </a:fld>
            <a:endParaRPr lang="en-US" altLang="zh-CN" dirty="0"/>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zh-CN" altLang="en-US" sz="3200" smtClean="0">
                <a:latin typeface="楷体_GB2312" pitchFamily="49" charset="-122"/>
              </a:rPr>
              <a:t>通道的作用和功能</a:t>
            </a:r>
          </a:p>
        </p:txBody>
      </p:sp>
      <p:sp>
        <p:nvSpPr>
          <p:cNvPr id="116739" name="Rectangle 3"/>
          <p:cNvSpPr>
            <a:spLocks noGrp="1" noChangeArrowheads="1"/>
          </p:cNvSpPr>
          <p:nvPr>
            <p:ph type="body" idx="1"/>
          </p:nvPr>
        </p:nvSpPr>
        <p:spPr/>
        <p:txBody>
          <a:bodyPr/>
          <a:lstStyle/>
          <a:p>
            <a:pPr eaLnBrk="1" hangingPunct="1">
              <a:lnSpc>
                <a:spcPct val="110000"/>
              </a:lnSpc>
            </a:pPr>
            <a:r>
              <a:rPr lang="zh-CN" altLang="en-US" b="0" dirty="0" smtClean="0">
                <a:latin typeface="微软雅黑" panose="020B0503020204020204" pitchFamily="34" charset="-122"/>
                <a:ea typeface="微软雅黑" panose="020B0503020204020204" pitchFamily="34" charset="-122"/>
              </a:rPr>
              <a:t>通道处理机能够负担外围设备的大部分输入输出工作，包括管理所有</a:t>
            </a:r>
            <a:r>
              <a:rPr lang="zh-CN" altLang="en-US" b="0" dirty="0" smtClean="0">
                <a:solidFill>
                  <a:srgbClr val="FF00FF"/>
                </a:solidFill>
                <a:latin typeface="微软雅黑" panose="020B0503020204020204" pitchFamily="34" charset="-122"/>
                <a:ea typeface="微软雅黑" panose="020B0503020204020204" pitchFamily="34" charset="-122"/>
              </a:rPr>
              <a:t>按字节传输方式工作</a:t>
            </a:r>
            <a:r>
              <a:rPr lang="zh-CN" altLang="en-US" b="0" dirty="0" smtClean="0">
                <a:latin typeface="微软雅黑" panose="020B0503020204020204" pitchFamily="34" charset="-122"/>
                <a:ea typeface="微软雅黑" panose="020B0503020204020204" pitchFamily="34" charset="-122"/>
              </a:rPr>
              <a:t>的低速和中速外围设备，按</a:t>
            </a:r>
            <a:r>
              <a:rPr lang="zh-CN" altLang="en-US" b="0" dirty="0" smtClean="0">
                <a:solidFill>
                  <a:srgbClr val="FF00FF"/>
                </a:solidFill>
                <a:latin typeface="微软雅黑" panose="020B0503020204020204" pitchFamily="34" charset="-122"/>
                <a:ea typeface="微软雅黑" panose="020B0503020204020204" pitchFamily="34" charset="-122"/>
              </a:rPr>
              <a:t>数据块传输方式工作</a:t>
            </a:r>
            <a:r>
              <a:rPr lang="zh-CN" altLang="en-US" b="0" dirty="0" smtClean="0">
                <a:latin typeface="微软雅黑" panose="020B0503020204020204" pitchFamily="34" charset="-122"/>
                <a:ea typeface="微软雅黑" panose="020B0503020204020204" pitchFamily="34" charset="-122"/>
              </a:rPr>
              <a:t>的高速设备。对</a:t>
            </a:r>
            <a:r>
              <a:rPr lang="en-US" altLang="zh-CN" b="0" dirty="0" smtClean="0">
                <a:latin typeface="微软雅黑" panose="020B0503020204020204" pitchFamily="34" charset="-122"/>
                <a:ea typeface="微软雅黑" panose="020B0503020204020204" pitchFamily="34" charset="-122"/>
              </a:rPr>
              <a:t>DMA</a:t>
            </a:r>
            <a:r>
              <a:rPr lang="zh-CN" altLang="en-US" b="0" dirty="0" smtClean="0">
                <a:latin typeface="微软雅黑" panose="020B0503020204020204" pitchFamily="34" charset="-122"/>
                <a:ea typeface="微软雅黑" panose="020B0503020204020204" pitchFamily="34" charset="-122"/>
              </a:rPr>
              <a:t>接口初始化，设备故障的检测和处理。</a:t>
            </a:r>
          </a:p>
          <a:p>
            <a:pPr eaLnBrk="1" hangingPunct="1">
              <a:lnSpc>
                <a:spcPct val="110000"/>
              </a:lnSpc>
            </a:pPr>
            <a:endParaRPr lang="zh-CN" altLang="en-US" b="0" dirty="0" smtClean="0">
              <a:latin typeface="微软雅黑" panose="020B0503020204020204" pitchFamily="34" charset="-122"/>
              <a:ea typeface="微软雅黑" panose="020B0503020204020204" pitchFamily="34" charset="-122"/>
            </a:endParaRPr>
          </a:p>
          <a:p>
            <a:pPr eaLnBrk="1" hangingPunct="1">
              <a:lnSpc>
                <a:spcPct val="110000"/>
              </a:lnSpc>
            </a:pPr>
            <a:r>
              <a:rPr lang="zh-CN" altLang="en-US" b="0" dirty="0" smtClean="0">
                <a:latin typeface="微软雅黑" panose="020B0503020204020204" pitchFamily="34" charset="-122"/>
                <a:ea typeface="微软雅黑" panose="020B0503020204020204" pitchFamily="34" charset="-122"/>
              </a:rPr>
              <a:t>可以看作一台能够执行</a:t>
            </a:r>
            <a:r>
              <a:rPr lang="zh-CN" altLang="en-US" b="0" dirty="0" smtClean="0">
                <a:solidFill>
                  <a:srgbClr val="FF0000"/>
                </a:solidFill>
                <a:latin typeface="微软雅黑" panose="020B0503020204020204" pitchFamily="34" charset="-122"/>
                <a:ea typeface="微软雅黑" panose="020B0503020204020204" pitchFamily="34" charset="-122"/>
              </a:rPr>
              <a:t>有限输入输出指令</a:t>
            </a:r>
            <a:r>
              <a:rPr lang="zh-CN" altLang="en-US" b="0" dirty="0" smtClean="0">
                <a:latin typeface="微软雅黑" panose="020B0503020204020204" pitchFamily="34" charset="-122"/>
                <a:ea typeface="微软雅黑" panose="020B0503020204020204" pitchFamily="34" charset="-122"/>
              </a:rPr>
              <a:t>，并且能够被</a:t>
            </a:r>
            <a:r>
              <a:rPr lang="zh-CN" altLang="en-US" b="0" dirty="0" smtClean="0">
                <a:solidFill>
                  <a:srgbClr val="FF0000"/>
                </a:solidFill>
                <a:latin typeface="微软雅黑" panose="020B0503020204020204" pitchFamily="34" charset="-122"/>
                <a:ea typeface="微软雅黑" panose="020B0503020204020204" pitchFamily="34" charset="-122"/>
              </a:rPr>
              <a:t>多台外围设备共享</a:t>
            </a:r>
            <a:r>
              <a:rPr lang="zh-CN" altLang="en-US" b="0" dirty="0" smtClean="0">
                <a:latin typeface="微软雅黑" panose="020B0503020204020204" pitchFamily="34" charset="-122"/>
                <a:ea typeface="微软雅黑" panose="020B0503020204020204" pitchFamily="34" charset="-122"/>
              </a:rPr>
              <a:t>的小型</a:t>
            </a:r>
            <a:r>
              <a:rPr lang="en-US" altLang="zh-CN" b="0" dirty="0" smtClean="0">
                <a:latin typeface="微软雅黑" panose="020B0503020204020204" pitchFamily="34" charset="-122"/>
                <a:ea typeface="微软雅黑" panose="020B0503020204020204" pitchFamily="34" charset="-122"/>
              </a:rPr>
              <a:t>DMA</a:t>
            </a:r>
            <a:r>
              <a:rPr lang="zh-CN" altLang="en-US" b="0" dirty="0" smtClean="0">
                <a:latin typeface="微软雅黑" panose="020B0503020204020204" pitchFamily="34" charset="-122"/>
                <a:ea typeface="微软雅黑" panose="020B0503020204020204" pitchFamily="34" charset="-122"/>
              </a:rPr>
              <a:t>专用处理机。</a:t>
            </a:r>
          </a:p>
          <a:p>
            <a:pPr eaLnBrk="1" hangingPunct="1">
              <a:lnSpc>
                <a:spcPct val="110000"/>
              </a:lnSpc>
            </a:pPr>
            <a:endParaRPr lang="zh-CN" altLang="en-US" b="0" dirty="0" smtClean="0">
              <a:latin typeface="微软雅黑" panose="020B0503020204020204" pitchFamily="34" charset="-122"/>
              <a:ea typeface="微软雅黑" panose="020B0503020204020204" pitchFamily="34" charset="-122"/>
            </a:endParaRPr>
          </a:p>
          <a:p>
            <a:pPr eaLnBrk="1" hangingPunct="1">
              <a:lnSpc>
                <a:spcPct val="110000"/>
              </a:lnSpc>
            </a:pPr>
            <a:r>
              <a:rPr lang="zh-CN" altLang="en-US" b="0" dirty="0" smtClean="0">
                <a:latin typeface="微软雅黑" panose="020B0503020204020204" pitchFamily="34" charset="-122"/>
                <a:ea typeface="微软雅黑" panose="020B0503020204020204" pitchFamily="34" charset="-122"/>
              </a:rPr>
              <a:t>在一台大型计算机系统中可以有多个通道，一个通道可以连接多个设备控制器，一个设备控制器又可以管理一台或者多台外围设备。形成典型的</a:t>
            </a:r>
            <a:r>
              <a:rPr lang="en-US" altLang="zh-CN" b="0" dirty="0" smtClean="0">
                <a:latin typeface="微软雅黑" panose="020B0503020204020204" pitchFamily="34" charset="-122"/>
                <a:ea typeface="微软雅黑" panose="020B0503020204020204" pitchFamily="34" charset="-122"/>
              </a:rPr>
              <a:t>I/O</a:t>
            </a:r>
            <a:r>
              <a:rPr lang="zh-CN" altLang="en-US" b="0" dirty="0" smtClean="0">
                <a:latin typeface="微软雅黑" panose="020B0503020204020204" pitchFamily="34" charset="-122"/>
                <a:ea typeface="微软雅黑" panose="020B0503020204020204" pitchFamily="34" charset="-122"/>
              </a:rPr>
              <a:t>系统</a:t>
            </a:r>
            <a:r>
              <a:rPr lang="zh-CN" altLang="en-US" b="0" dirty="0" smtClean="0">
                <a:solidFill>
                  <a:srgbClr val="FF0000"/>
                </a:solidFill>
                <a:latin typeface="微软雅黑" panose="020B0503020204020204" pitchFamily="34" charset="-122"/>
                <a:ea typeface="微软雅黑" panose="020B0503020204020204" pitchFamily="34" charset="-122"/>
              </a:rPr>
              <a:t>四层结构</a:t>
            </a:r>
            <a:r>
              <a:rPr lang="zh-CN" altLang="en-US" b="0" dirty="0" smtClean="0">
                <a:latin typeface="微软雅黑" panose="020B0503020204020204" pitchFamily="34" charset="-122"/>
                <a:ea typeface="微软雅黑" panose="020B0503020204020204" pitchFamily="34" charset="-122"/>
              </a:rPr>
              <a:t>。</a:t>
            </a:r>
          </a:p>
        </p:txBody>
      </p:sp>
      <p:sp>
        <p:nvSpPr>
          <p:cNvPr id="2" name="日期占位符 1"/>
          <p:cNvSpPr>
            <a:spLocks noGrp="1"/>
          </p:cNvSpPr>
          <p:nvPr>
            <p:ph type="dt" sz="half" idx="10"/>
          </p:nvPr>
        </p:nvSpPr>
        <p:spPr/>
        <p:txBody>
          <a:bodyPr/>
          <a:lstStyle/>
          <a:p>
            <a:pPr>
              <a:defRPr/>
            </a:pPr>
            <a:fld id="{58B52E94-DE54-4BEE-B8EB-701716FA1755}"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105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anim calcmode="lin" valueType="num">
                                      <p:cBhvr additive="base">
                                        <p:cTn id="7" dur="500" fill="hold"/>
                                        <p:tgtEl>
                                          <p:spTgt spid="1167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673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6739">
                                            <p:txEl>
                                              <p:pRg st="2" end="2"/>
                                            </p:txEl>
                                          </p:spTgt>
                                        </p:tgtEl>
                                        <p:attrNameLst>
                                          <p:attrName>style.visibility</p:attrName>
                                        </p:attrNameLst>
                                      </p:cBhvr>
                                      <p:to>
                                        <p:strVal val="visible"/>
                                      </p:to>
                                    </p:set>
                                    <p:anim calcmode="lin" valueType="num">
                                      <p:cBhvr additive="base">
                                        <p:cTn id="11" dur="500" fill="hold"/>
                                        <p:tgtEl>
                                          <p:spTgt spid="11673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673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6739">
                                            <p:txEl>
                                              <p:pRg st="4" end="4"/>
                                            </p:txEl>
                                          </p:spTgt>
                                        </p:tgtEl>
                                        <p:attrNameLst>
                                          <p:attrName>style.visibility</p:attrName>
                                        </p:attrNameLst>
                                      </p:cBhvr>
                                      <p:to>
                                        <p:strVal val="visible"/>
                                      </p:to>
                                    </p:set>
                                    <p:anim calcmode="lin" valueType="num">
                                      <p:cBhvr additive="base">
                                        <p:cTn id="15" dur="500" fill="hold"/>
                                        <p:tgtEl>
                                          <p:spTgt spid="116739">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67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body" idx="1"/>
          </p:nvPr>
        </p:nvSpPr>
        <p:spPr>
          <a:xfrm>
            <a:off x="457200" y="1196975"/>
            <a:ext cx="8382000" cy="5127625"/>
          </a:xfrm>
        </p:spPr>
        <p:txBody>
          <a:bodyPr/>
          <a:lstStyle/>
          <a:p>
            <a:pPr marL="457200" indent="-457200" eaLnBrk="1" hangingPunct="1">
              <a:lnSpc>
                <a:spcPct val="90000"/>
              </a:lnSpc>
              <a:spcBef>
                <a:spcPct val="10000"/>
              </a:spcBef>
            </a:pPr>
            <a:r>
              <a:rPr lang="en-US" altLang="zh-CN" dirty="0" smtClean="0">
                <a:solidFill>
                  <a:srgbClr val="800000"/>
                </a:solidFill>
                <a:latin typeface="楷体_GB2312" pitchFamily="49" charset="-122"/>
              </a:rPr>
              <a:t>2. </a:t>
            </a:r>
            <a:r>
              <a:rPr lang="zh-CN" altLang="en-US" dirty="0" smtClean="0">
                <a:solidFill>
                  <a:srgbClr val="800000"/>
                </a:solidFill>
                <a:latin typeface="楷体_GB2312" pitchFamily="49" charset="-122"/>
              </a:rPr>
              <a:t>通道的主要功能：</a:t>
            </a:r>
          </a:p>
          <a:p>
            <a:pPr marL="838200" lvl="1" indent="-381000" eaLnBrk="1" hangingPunct="1">
              <a:lnSpc>
                <a:spcPct val="90000"/>
              </a:lnSpc>
              <a:spcBef>
                <a:spcPct val="10000"/>
              </a:spcBef>
              <a:buFontTx/>
              <a:buAutoNum type="circleNumDbPlain"/>
            </a:pPr>
            <a:r>
              <a:rPr lang="zh-CN" altLang="en-US" dirty="0" smtClean="0">
                <a:latin typeface="楷体_GB2312" pitchFamily="49" charset="-122"/>
              </a:rPr>
              <a:t>接受</a:t>
            </a:r>
            <a:r>
              <a:rPr lang="en-US" altLang="zh-CN" dirty="0" smtClean="0">
                <a:latin typeface="楷体_GB2312" pitchFamily="49" charset="-122"/>
              </a:rPr>
              <a:t>CPU</a:t>
            </a:r>
            <a:r>
              <a:rPr lang="zh-CN" altLang="en-US" dirty="0" smtClean="0">
                <a:latin typeface="楷体_GB2312" pitchFamily="49" charset="-122"/>
              </a:rPr>
              <a:t>发来的指令，选择一台指定的外围设备与通道相连接。</a:t>
            </a:r>
          </a:p>
          <a:p>
            <a:pPr marL="838200" lvl="1" indent="-381000" eaLnBrk="1" hangingPunct="1">
              <a:lnSpc>
                <a:spcPct val="90000"/>
              </a:lnSpc>
              <a:spcBef>
                <a:spcPct val="10000"/>
              </a:spcBef>
              <a:buFontTx/>
              <a:buAutoNum type="circleNumDbPlain"/>
            </a:pPr>
            <a:endParaRPr lang="zh-CN" altLang="en-US" dirty="0" smtClean="0">
              <a:latin typeface="楷体_GB2312" pitchFamily="49" charset="-122"/>
            </a:endParaRPr>
          </a:p>
          <a:p>
            <a:pPr marL="838200" lvl="1" indent="-381000" eaLnBrk="1" hangingPunct="1">
              <a:lnSpc>
                <a:spcPct val="90000"/>
              </a:lnSpc>
              <a:spcBef>
                <a:spcPct val="10000"/>
              </a:spcBef>
              <a:buFontTx/>
              <a:buAutoNum type="circleNumDbPlain"/>
            </a:pPr>
            <a:r>
              <a:rPr lang="zh-CN" altLang="en-US" dirty="0" smtClean="0">
                <a:latin typeface="楷体_GB2312" pitchFamily="49" charset="-122"/>
              </a:rPr>
              <a:t>执行</a:t>
            </a:r>
            <a:r>
              <a:rPr lang="en-US" altLang="zh-CN" dirty="0" smtClean="0">
                <a:latin typeface="楷体_GB2312" pitchFamily="49" charset="-122"/>
              </a:rPr>
              <a:t>CPU</a:t>
            </a:r>
            <a:r>
              <a:rPr lang="zh-CN" altLang="en-US" dirty="0" smtClean="0">
                <a:latin typeface="楷体_GB2312" pitchFamily="49" charset="-122"/>
              </a:rPr>
              <a:t>为通道组织的通道程序。</a:t>
            </a:r>
          </a:p>
          <a:p>
            <a:pPr marL="838200" lvl="1" indent="-381000" eaLnBrk="1" hangingPunct="1">
              <a:lnSpc>
                <a:spcPct val="90000"/>
              </a:lnSpc>
              <a:spcBef>
                <a:spcPct val="10000"/>
              </a:spcBef>
              <a:buFontTx/>
              <a:buAutoNum type="circleNumDbPlain"/>
            </a:pPr>
            <a:endParaRPr lang="zh-CN" altLang="en-US" dirty="0" smtClean="0">
              <a:latin typeface="楷体_GB2312" pitchFamily="49" charset="-122"/>
            </a:endParaRPr>
          </a:p>
          <a:p>
            <a:pPr marL="838200" lvl="1" indent="-381000" eaLnBrk="1" hangingPunct="1">
              <a:lnSpc>
                <a:spcPct val="90000"/>
              </a:lnSpc>
              <a:spcBef>
                <a:spcPct val="10000"/>
              </a:spcBef>
              <a:buFontTx/>
              <a:buAutoNum type="circleNumDbPlain"/>
            </a:pPr>
            <a:r>
              <a:rPr lang="zh-CN" altLang="en-US" dirty="0" smtClean="0">
                <a:latin typeface="楷体_GB2312" pitchFamily="49" charset="-122"/>
              </a:rPr>
              <a:t>管理外围设备的有关地址。</a:t>
            </a:r>
          </a:p>
          <a:p>
            <a:pPr marL="838200" lvl="1" indent="-381000" eaLnBrk="1" hangingPunct="1">
              <a:lnSpc>
                <a:spcPct val="90000"/>
              </a:lnSpc>
              <a:spcBef>
                <a:spcPct val="10000"/>
              </a:spcBef>
              <a:buFontTx/>
              <a:buAutoNum type="circleNumDbPlain"/>
            </a:pPr>
            <a:endParaRPr lang="zh-CN" altLang="en-US" dirty="0" smtClean="0">
              <a:latin typeface="楷体_GB2312" pitchFamily="49" charset="-122"/>
            </a:endParaRPr>
          </a:p>
          <a:p>
            <a:pPr marL="838200" lvl="1" indent="-381000" eaLnBrk="1" hangingPunct="1">
              <a:lnSpc>
                <a:spcPct val="90000"/>
              </a:lnSpc>
              <a:spcBef>
                <a:spcPct val="10000"/>
              </a:spcBef>
              <a:buFontTx/>
              <a:buAutoNum type="circleNumDbPlain"/>
            </a:pPr>
            <a:r>
              <a:rPr lang="zh-CN" altLang="en-US" dirty="0" smtClean="0">
                <a:latin typeface="楷体_GB2312" pitchFamily="49" charset="-122"/>
              </a:rPr>
              <a:t>管理主存缓冲区的地址。</a:t>
            </a:r>
          </a:p>
          <a:p>
            <a:pPr marL="838200" lvl="1" indent="-381000" eaLnBrk="1" hangingPunct="1">
              <a:lnSpc>
                <a:spcPct val="90000"/>
              </a:lnSpc>
              <a:spcBef>
                <a:spcPct val="10000"/>
              </a:spcBef>
              <a:buFontTx/>
              <a:buAutoNum type="circleNumDbPlain"/>
            </a:pPr>
            <a:endParaRPr lang="zh-CN" altLang="en-US" dirty="0" smtClean="0">
              <a:latin typeface="楷体_GB2312" pitchFamily="49" charset="-122"/>
            </a:endParaRPr>
          </a:p>
          <a:p>
            <a:pPr marL="838200" lvl="1" indent="-381000" eaLnBrk="1" hangingPunct="1">
              <a:lnSpc>
                <a:spcPct val="90000"/>
              </a:lnSpc>
              <a:spcBef>
                <a:spcPct val="10000"/>
              </a:spcBef>
              <a:buFontTx/>
              <a:buAutoNum type="circleNumDbPlain"/>
            </a:pPr>
            <a:r>
              <a:rPr lang="zh-CN" altLang="en-US" dirty="0" smtClean="0">
                <a:latin typeface="楷体_GB2312" pitchFamily="49" charset="-122"/>
              </a:rPr>
              <a:t>控制外围设备与主存缓冲区之间数据交换的个数。</a:t>
            </a:r>
          </a:p>
          <a:p>
            <a:pPr marL="838200" lvl="1" indent="-381000" eaLnBrk="1" hangingPunct="1">
              <a:lnSpc>
                <a:spcPct val="90000"/>
              </a:lnSpc>
              <a:spcBef>
                <a:spcPct val="10000"/>
              </a:spcBef>
              <a:buFontTx/>
              <a:buAutoNum type="circleNumDbPlain"/>
            </a:pPr>
            <a:endParaRPr lang="zh-CN" altLang="en-US" dirty="0" smtClean="0">
              <a:latin typeface="楷体_GB2312" pitchFamily="49" charset="-122"/>
            </a:endParaRPr>
          </a:p>
          <a:p>
            <a:pPr marL="838200" lvl="1" indent="-381000" eaLnBrk="1" hangingPunct="1">
              <a:lnSpc>
                <a:spcPct val="90000"/>
              </a:lnSpc>
              <a:spcBef>
                <a:spcPct val="10000"/>
              </a:spcBef>
              <a:buFontTx/>
              <a:buAutoNum type="circleNumDbPlain"/>
            </a:pPr>
            <a:r>
              <a:rPr lang="zh-CN" altLang="en-US" dirty="0" smtClean="0">
                <a:latin typeface="楷体_GB2312" pitchFamily="49" charset="-122"/>
              </a:rPr>
              <a:t>指定传送工作结束时要进行的操作。</a:t>
            </a:r>
          </a:p>
          <a:p>
            <a:pPr marL="838200" lvl="1" indent="-381000" eaLnBrk="1" hangingPunct="1">
              <a:lnSpc>
                <a:spcPct val="90000"/>
              </a:lnSpc>
              <a:spcBef>
                <a:spcPct val="10000"/>
              </a:spcBef>
              <a:buFontTx/>
              <a:buAutoNum type="circleNumDbPlain"/>
            </a:pPr>
            <a:endParaRPr lang="zh-CN" altLang="en-US" dirty="0" smtClean="0">
              <a:latin typeface="楷体_GB2312" pitchFamily="49" charset="-122"/>
            </a:endParaRPr>
          </a:p>
          <a:p>
            <a:pPr marL="838200" lvl="1" indent="-381000" eaLnBrk="1" hangingPunct="1">
              <a:lnSpc>
                <a:spcPct val="90000"/>
              </a:lnSpc>
              <a:spcBef>
                <a:spcPct val="10000"/>
              </a:spcBef>
              <a:buFontTx/>
              <a:buAutoNum type="circleNumDbPlain"/>
            </a:pPr>
            <a:r>
              <a:rPr lang="zh-CN" altLang="en-US" dirty="0" smtClean="0">
                <a:latin typeface="楷体_GB2312" pitchFamily="49" charset="-122"/>
              </a:rPr>
              <a:t>检查外围设备的工作状态，是正常或故障。</a:t>
            </a:r>
          </a:p>
          <a:p>
            <a:pPr marL="838200" lvl="1" indent="-381000" eaLnBrk="1" hangingPunct="1">
              <a:lnSpc>
                <a:spcPct val="90000"/>
              </a:lnSpc>
              <a:spcBef>
                <a:spcPct val="10000"/>
              </a:spcBef>
              <a:buFontTx/>
              <a:buAutoNum type="circleNumDbPlain"/>
            </a:pPr>
            <a:endParaRPr lang="zh-CN" altLang="en-US" dirty="0" smtClean="0">
              <a:latin typeface="楷体_GB2312" pitchFamily="49" charset="-122"/>
            </a:endParaRPr>
          </a:p>
          <a:p>
            <a:pPr marL="838200" lvl="1" indent="-381000" eaLnBrk="1" hangingPunct="1">
              <a:lnSpc>
                <a:spcPct val="90000"/>
              </a:lnSpc>
              <a:spcBef>
                <a:spcPct val="10000"/>
              </a:spcBef>
              <a:buFontTx/>
              <a:buAutoNum type="circleNumDbPlain"/>
            </a:pPr>
            <a:r>
              <a:rPr lang="zh-CN" altLang="en-US" dirty="0" smtClean="0">
                <a:latin typeface="楷体_GB2312" pitchFamily="49" charset="-122"/>
              </a:rPr>
              <a:t>在数据传输过程中完成必要的格式变换。</a:t>
            </a:r>
          </a:p>
        </p:txBody>
      </p:sp>
      <p:sp>
        <p:nvSpPr>
          <p:cNvPr id="117763" name="Rectangle 3"/>
          <p:cNvSpPr>
            <a:spLocks noGrp="1" noChangeArrowheads="1"/>
          </p:cNvSpPr>
          <p:nvPr>
            <p:ph type="title"/>
          </p:nvPr>
        </p:nvSpPr>
        <p:spPr>
          <a:xfrm>
            <a:off x="442913" y="476250"/>
            <a:ext cx="8243887" cy="460375"/>
          </a:xfrm>
          <a:noFill/>
        </p:spPr>
        <p:txBody>
          <a:bodyPr/>
          <a:lstStyle/>
          <a:p>
            <a:pPr eaLnBrk="1" hangingPunct="1"/>
            <a:r>
              <a:rPr lang="zh-CN" altLang="en-US" smtClean="0"/>
              <a:t>通道的作用和功能</a:t>
            </a:r>
            <a:r>
              <a:rPr lang="zh-CN" altLang="en-US" sz="1600" smtClean="0"/>
              <a:t>（续）</a:t>
            </a:r>
          </a:p>
        </p:txBody>
      </p:sp>
      <p:sp>
        <p:nvSpPr>
          <p:cNvPr id="2" name="日期占位符 1"/>
          <p:cNvSpPr>
            <a:spLocks noGrp="1"/>
          </p:cNvSpPr>
          <p:nvPr>
            <p:ph type="dt" sz="half" idx="10"/>
          </p:nvPr>
        </p:nvSpPr>
        <p:spPr/>
        <p:txBody>
          <a:bodyPr/>
          <a:lstStyle/>
          <a:p>
            <a:pPr>
              <a:defRPr/>
            </a:pPr>
            <a:fld id="{1D382124-A815-4AED-ADF5-AD14F038418C}"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106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7762">
                                            <p:txEl>
                                              <p:pRg st="1" end="1"/>
                                            </p:txEl>
                                          </p:spTgt>
                                        </p:tgtEl>
                                        <p:attrNameLst>
                                          <p:attrName>style.visibility</p:attrName>
                                        </p:attrNameLst>
                                      </p:cBhvr>
                                      <p:to>
                                        <p:strVal val="visible"/>
                                      </p:to>
                                    </p:set>
                                    <p:anim calcmode="lin" valueType="num">
                                      <p:cBhvr additive="base">
                                        <p:cTn id="7" dur="500" fill="hold"/>
                                        <p:tgtEl>
                                          <p:spTgt spid="11776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6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7762">
                                            <p:txEl>
                                              <p:pRg st="3" end="3"/>
                                            </p:txEl>
                                          </p:spTgt>
                                        </p:tgtEl>
                                        <p:attrNameLst>
                                          <p:attrName>style.visibility</p:attrName>
                                        </p:attrNameLst>
                                      </p:cBhvr>
                                      <p:to>
                                        <p:strVal val="visible"/>
                                      </p:to>
                                    </p:set>
                                    <p:anim calcmode="lin" valueType="num">
                                      <p:cBhvr additive="base">
                                        <p:cTn id="11" dur="500" fill="hold"/>
                                        <p:tgtEl>
                                          <p:spTgt spid="11776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776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7762">
                                            <p:txEl>
                                              <p:pRg st="5" end="5"/>
                                            </p:txEl>
                                          </p:spTgt>
                                        </p:tgtEl>
                                        <p:attrNameLst>
                                          <p:attrName>style.visibility</p:attrName>
                                        </p:attrNameLst>
                                      </p:cBhvr>
                                      <p:to>
                                        <p:strVal val="visible"/>
                                      </p:to>
                                    </p:set>
                                    <p:anim calcmode="lin" valueType="num">
                                      <p:cBhvr additive="base">
                                        <p:cTn id="15" dur="500" fill="hold"/>
                                        <p:tgtEl>
                                          <p:spTgt spid="117762">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7762">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7762">
                                            <p:txEl>
                                              <p:pRg st="7" end="7"/>
                                            </p:txEl>
                                          </p:spTgt>
                                        </p:tgtEl>
                                        <p:attrNameLst>
                                          <p:attrName>style.visibility</p:attrName>
                                        </p:attrNameLst>
                                      </p:cBhvr>
                                      <p:to>
                                        <p:strVal val="visible"/>
                                      </p:to>
                                    </p:set>
                                    <p:anim calcmode="lin" valueType="num">
                                      <p:cBhvr additive="base">
                                        <p:cTn id="19" dur="500" fill="hold"/>
                                        <p:tgtEl>
                                          <p:spTgt spid="11776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7762">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7762">
                                            <p:txEl>
                                              <p:pRg st="9" end="9"/>
                                            </p:txEl>
                                          </p:spTgt>
                                        </p:tgtEl>
                                        <p:attrNameLst>
                                          <p:attrName>style.visibility</p:attrName>
                                        </p:attrNameLst>
                                      </p:cBhvr>
                                      <p:to>
                                        <p:strVal val="visible"/>
                                      </p:to>
                                    </p:set>
                                    <p:anim calcmode="lin" valueType="num">
                                      <p:cBhvr additive="base">
                                        <p:cTn id="23" dur="500" fill="hold"/>
                                        <p:tgtEl>
                                          <p:spTgt spid="117762">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7762">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7762">
                                            <p:txEl>
                                              <p:pRg st="11" end="11"/>
                                            </p:txEl>
                                          </p:spTgt>
                                        </p:tgtEl>
                                        <p:attrNameLst>
                                          <p:attrName>style.visibility</p:attrName>
                                        </p:attrNameLst>
                                      </p:cBhvr>
                                      <p:to>
                                        <p:strVal val="visible"/>
                                      </p:to>
                                    </p:set>
                                    <p:anim calcmode="lin" valueType="num">
                                      <p:cBhvr additive="base">
                                        <p:cTn id="27" dur="500" fill="hold"/>
                                        <p:tgtEl>
                                          <p:spTgt spid="117762">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7762">
                                            <p:txEl>
                                              <p:pRg st="11" end="1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7762">
                                            <p:txEl>
                                              <p:pRg st="13" end="13"/>
                                            </p:txEl>
                                          </p:spTgt>
                                        </p:tgtEl>
                                        <p:attrNameLst>
                                          <p:attrName>style.visibility</p:attrName>
                                        </p:attrNameLst>
                                      </p:cBhvr>
                                      <p:to>
                                        <p:strVal val="visible"/>
                                      </p:to>
                                    </p:set>
                                    <p:anim calcmode="lin" valueType="num">
                                      <p:cBhvr additive="base">
                                        <p:cTn id="31" dur="500" fill="hold"/>
                                        <p:tgtEl>
                                          <p:spTgt spid="117762">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7762">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7762">
                                            <p:txEl>
                                              <p:pRg st="15" end="15"/>
                                            </p:txEl>
                                          </p:spTgt>
                                        </p:tgtEl>
                                        <p:attrNameLst>
                                          <p:attrName>style.visibility</p:attrName>
                                        </p:attrNameLst>
                                      </p:cBhvr>
                                      <p:to>
                                        <p:strVal val="visible"/>
                                      </p:to>
                                    </p:set>
                                    <p:anim calcmode="lin" valueType="num">
                                      <p:cBhvr additive="base">
                                        <p:cTn id="35" dur="500" fill="hold"/>
                                        <p:tgtEl>
                                          <p:spTgt spid="117762">
                                            <p:txEl>
                                              <p:pRg st="15" end="1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7762">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395288" y="549275"/>
            <a:ext cx="8243887" cy="455613"/>
          </a:xfrm>
        </p:spPr>
        <p:txBody>
          <a:bodyPr/>
          <a:lstStyle/>
          <a:p>
            <a:pPr eaLnBrk="1" hangingPunct="1"/>
            <a:r>
              <a:rPr lang="zh-CN" altLang="en-US" sz="3200" smtClean="0">
                <a:latin typeface="楷体_GB2312" pitchFamily="49" charset="-122"/>
              </a:rPr>
              <a:t>通道的工作过程</a:t>
            </a:r>
          </a:p>
        </p:txBody>
      </p:sp>
      <p:sp>
        <p:nvSpPr>
          <p:cNvPr id="118787" name="Rectangle 3"/>
          <p:cNvSpPr>
            <a:spLocks noGrp="1" noChangeArrowheads="1"/>
          </p:cNvSpPr>
          <p:nvPr>
            <p:ph type="body" idx="1"/>
          </p:nvPr>
        </p:nvSpPr>
        <p:spPr>
          <a:xfrm>
            <a:off x="381000" y="1196975"/>
            <a:ext cx="8382000" cy="5203825"/>
          </a:xfrm>
        </p:spPr>
        <p:txBody>
          <a:bodyPr/>
          <a:lstStyle/>
          <a:p>
            <a:pPr marL="457200" indent="-457200" eaLnBrk="1" hangingPunct="1">
              <a:lnSpc>
                <a:spcPct val="160000"/>
              </a:lnSpc>
              <a:spcBef>
                <a:spcPct val="10000"/>
              </a:spcBef>
            </a:pPr>
            <a:r>
              <a:rPr lang="zh-CN" altLang="en-US" smtClean="0">
                <a:latin typeface="楷体_GB2312" pitchFamily="49" charset="-122"/>
              </a:rPr>
              <a:t>通道完成一次数据输入输出的过程分为三步：</a:t>
            </a:r>
          </a:p>
          <a:p>
            <a:pPr marL="838200" lvl="1" indent="-381000" eaLnBrk="1" hangingPunct="1">
              <a:lnSpc>
                <a:spcPct val="160000"/>
              </a:lnSpc>
              <a:spcBef>
                <a:spcPct val="10000"/>
              </a:spcBef>
              <a:buClr>
                <a:srgbClr val="FF0000"/>
              </a:buClr>
              <a:buFontTx/>
              <a:buAutoNum type="arabicPeriod"/>
            </a:pPr>
            <a:r>
              <a:rPr lang="zh-CN" altLang="en-US" smtClean="0">
                <a:latin typeface="楷体_GB2312" pitchFamily="49" charset="-122"/>
              </a:rPr>
              <a:t>在用户程序中使用访管指令进入管理程序，由</a:t>
            </a:r>
            <a:r>
              <a:rPr lang="en-US" altLang="zh-CN" smtClean="0">
                <a:latin typeface="楷体_GB2312" pitchFamily="49" charset="-122"/>
              </a:rPr>
              <a:t>CPU</a:t>
            </a:r>
            <a:r>
              <a:rPr lang="zh-CN" altLang="en-US" smtClean="0">
                <a:latin typeface="楷体_GB2312" pitchFamily="49" charset="-122"/>
              </a:rPr>
              <a:t>通过管理程序组织一个通道程序，并启动通道。</a:t>
            </a:r>
          </a:p>
          <a:p>
            <a:pPr marL="838200" lvl="1" indent="-381000" eaLnBrk="1" hangingPunct="1">
              <a:lnSpc>
                <a:spcPct val="160000"/>
              </a:lnSpc>
              <a:spcBef>
                <a:spcPct val="10000"/>
              </a:spcBef>
              <a:buClr>
                <a:srgbClr val="FF0000"/>
              </a:buClr>
              <a:buFontTx/>
              <a:buAutoNum type="arabicPeriod"/>
            </a:pPr>
            <a:endParaRPr lang="zh-CN" altLang="en-US" smtClean="0">
              <a:latin typeface="楷体_GB2312" pitchFamily="49" charset="-122"/>
            </a:endParaRPr>
          </a:p>
          <a:p>
            <a:pPr marL="838200" lvl="1" indent="-381000" eaLnBrk="1" hangingPunct="1">
              <a:lnSpc>
                <a:spcPct val="160000"/>
              </a:lnSpc>
              <a:spcBef>
                <a:spcPct val="10000"/>
              </a:spcBef>
              <a:buClr>
                <a:srgbClr val="FF0000"/>
              </a:buClr>
              <a:buFontTx/>
              <a:buAutoNum type="arabicPeriod"/>
            </a:pPr>
            <a:r>
              <a:rPr lang="zh-CN" altLang="en-US" smtClean="0">
                <a:latin typeface="楷体_GB2312" pitchFamily="49" charset="-122"/>
              </a:rPr>
              <a:t>通道处理机执行通道程序，完成指定的数据输入输出工作。</a:t>
            </a:r>
          </a:p>
          <a:p>
            <a:pPr marL="838200" lvl="1" indent="-381000" eaLnBrk="1" hangingPunct="1">
              <a:lnSpc>
                <a:spcPct val="160000"/>
              </a:lnSpc>
              <a:spcBef>
                <a:spcPct val="10000"/>
              </a:spcBef>
              <a:buClr>
                <a:srgbClr val="FF0000"/>
              </a:buClr>
              <a:buFontTx/>
              <a:buAutoNum type="arabicPeriod"/>
            </a:pPr>
            <a:endParaRPr lang="zh-CN" altLang="en-US" smtClean="0">
              <a:latin typeface="楷体_GB2312" pitchFamily="49" charset="-122"/>
            </a:endParaRPr>
          </a:p>
          <a:p>
            <a:pPr marL="838200" lvl="1" indent="-381000" eaLnBrk="1" hangingPunct="1">
              <a:lnSpc>
                <a:spcPct val="160000"/>
              </a:lnSpc>
              <a:spcBef>
                <a:spcPct val="10000"/>
              </a:spcBef>
              <a:buClr>
                <a:srgbClr val="FF0000"/>
              </a:buClr>
              <a:buFontTx/>
              <a:buAutoNum type="arabicPeriod"/>
            </a:pPr>
            <a:r>
              <a:rPr lang="zh-CN" altLang="en-US" smtClean="0">
                <a:latin typeface="楷体_GB2312" pitchFamily="49" charset="-122"/>
              </a:rPr>
              <a:t>通道程序结束后再次调用管理程序进行处理。</a:t>
            </a:r>
          </a:p>
          <a:p>
            <a:pPr marL="838200" lvl="1" indent="-381000" eaLnBrk="1" hangingPunct="1">
              <a:lnSpc>
                <a:spcPct val="160000"/>
              </a:lnSpc>
              <a:spcBef>
                <a:spcPct val="10000"/>
              </a:spcBef>
            </a:pPr>
            <a:endParaRPr lang="zh-CN" altLang="en-US" smtClean="0">
              <a:latin typeface="楷体_GB2312" pitchFamily="49" charset="-122"/>
            </a:endParaRPr>
          </a:p>
          <a:p>
            <a:pPr marL="457200" indent="-457200" eaLnBrk="1" hangingPunct="1">
              <a:lnSpc>
                <a:spcPct val="160000"/>
              </a:lnSpc>
              <a:spcBef>
                <a:spcPct val="10000"/>
              </a:spcBef>
            </a:pPr>
            <a:r>
              <a:rPr lang="zh-CN" altLang="en-US" smtClean="0">
                <a:latin typeface="楷体_GB2312" pitchFamily="49" charset="-122"/>
              </a:rPr>
              <a:t>每完成一次输入输出工作，</a:t>
            </a:r>
            <a:r>
              <a:rPr lang="en-US" altLang="zh-CN" smtClean="0">
                <a:latin typeface="楷体_GB2312" pitchFamily="49" charset="-122"/>
              </a:rPr>
              <a:t>CPU</a:t>
            </a:r>
            <a:r>
              <a:rPr lang="zh-CN" altLang="en-US" smtClean="0">
                <a:latin typeface="楷体_GB2312" pitchFamily="49" charset="-122"/>
              </a:rPr>
              <a:t>只需要两次调用管理程序。</a:t>
            </a:r>
          </a:p>
        </p:txBody>
      </p:sp>
      <p:sp>
        <p:nvSpPr>
          <p:cNvPr id="2" name="日期占位符 1"/>
          <p:cNvSpPr>
            <a:spLocks noGrp="1"/>
          </p:cNvSpPr>
          <p:nvPr>
            <p:ph type="dt" sz="half" idx="10"/>
          </p:nvPr>
        </p:nvSpPr>
        <p:spPr/>
        <p:txBody>
          <a:bodyPr/>
          <a:lstStyle/>
          <a:p>
            <a:pPr>
              <a:defRPr/>
            </a:pPr>
            <a:fld id="{5A34690B-DC14-4167-885C-7D07E6D69034}"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107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8787">
                                            <p:txEl>
                                              <p:pRg st="1" end="1"/>
                                            </p:txEl>
                                          </p:spTgt>
                                        </p:tgtEl>
                                        <p:attrNameLst>
                                          <p:attrName>style.visibility</p:attrName>
                                        </p:attrNameLst>
                                      </p:cBhvr>
                                      <p:to>
                                        <p:strVal val="visible"/>
                                      </p:to>
                                    </p:set>
                                    <p:anim calcmode="lin" valueType="num">
                                      <p:cBhvr additive="base">
                                        <p:cTn id="7" dur="500" fill="hold"/>
                                        <p:tgtEl>
                                          <p:spTgt spid="11878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878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8787">
                                            <p:txEl>
                                              <p:pRg st="3" end="3"/>
                                            </p:txEl>
                                          </p:spTgt>
                                        </p:tgtEl>
                                        <p:attrNameLst>
                                          <p:attrName>style.visibility</p:attrName>
                                        </p:attrNameLst>
                                      </p:cBhvr>
                                      <p:to>
                                        <p:strVal val="visible"/>
                                      </p:to>
                                    </p:set>
                                    <p:anim calcmode="lin" valueType="num">
                                      <p:cBhvr additive="base">
                                        <p:cTn id="11" dur="500" fill="hold"/>
                                        <p:tgtEl>
                                          <p:spTgt spid="11878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8787">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8787">
                                            <p:txEl>
                                              <p:pRg st="5" end="5"/>
                                            </p:txEl>
                                          </p:spTgt>
                                        </p:tgtEl>
                                        <p:attrNameLst>
                                          <p:attrName>style.visibility</p:attrName>
                                        </p:attrNameLst>
                                      </p:cBhvr>
                                      <p:to>
                                        <p:strVal val="visible"/>
                                      </p:to>
                                    </p:set>
                                    <p:anim calcmode="lin" valueType="num">
                                      <p:cBhvr additive="base">
                                        <p:cTn id="15" dur="500" fill="hold"/>
                                        <p:tgtEl>
                                          <p:spTgt spid="118787">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87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18787">
                                            <p:txEl>
                                              <p:pRg st="7" end="7"/>
                                            </p:txEl>
                                          </p:spTgt>
                                        </p:tgtEl>
                                        <p:attrNameLst>
                                          <p:attrName>style.visibility</p:attrName>
                                        </p:attrNameLst>
                                      </p:cBhvr>
                                      <p:to>
                                        <p:strVal val="visible"/>
                                      </p:to>
                                    </p:set>
                                    <p:anim calcmode="lin" valueType="num">
                                      <p:cBhvr additive="base">
                                        <p:cTn id="21" dur="500" fill="hold"/>
                                        <p:tgtEl>
                                          <p:spTgt spid="118787">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878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zh-CN" altLang="en-US" sz="4000" dirty="0" smtClean="0">
                <a:latin typeface="宋体" panose="02010600030101010101" pitchFamily="2" charset="-122"/>
              </a:rPr>
              <a:t>通道的工作过程</a:t>
            </a:r>
            <a:r>
              <a:rPr lang="en-US" altLang="zh-CN" sz="2000" dirty="0" smtClean="0">
                <a:latin typeface="宋体" panose="02010600030101010101" pitchFamily="2" charset="-122"/>
              </a:rPr>
              <a:t>(</a:t>
            </a:r>
            <a:r>
              <a:rPr lang="zh-CN" altLang="en-US" sz="2000" dirty="0" smtClean="0">
                <a:latin typeface="宋体" panose="02010600030101010101" pitchFamily="2" charset="-122"/>
              </a:rPr>
              <a:t>续</a:t>
            </a:r>
            <a:r>
              <a:rPr lang="en-US" altLang="zh-CN" sz="2000" dirty="0" smtClean="0">
                <a:latin typeface="宋体" panose="02010600030101010101" pitchFamily="2" charset="-122"/>
              </a:rPr>
              <a:t>)</a:t>
            </a:r>
          </a:p>
        </p:txBody>
      </p:sp>
      <p:grpSp>
        <p:nvGrpSpPr>
          <p:cNvPr id="119811" name="Group 608"/>
          <p:cNvGrpSpPr>
            <a:grpSpLocks/>
          </p:cNvGrpSpPr>
          <p:nvPr/>
        </p:nvGrpSpPr>
        <p:grpSpPr bwMode="auto">
          <a:xfrm>
            <a:off x="1259632" y="1268760"/>
            <a:ext cx="7121525" cy="5254625"/>
            <a:chOff x="668" y="819"/>
            <a:chExt cx="4165" cy="3228"/>
          </a:xfrm>
        </p:grpSpPr>
        <p:sp>
          <p:nvSpPr>
            <p:cNvPr id="119812" name="Rectangle 609"/>
            <p:cNvSpPr>
              <a:spLocks noChangeArrowheads="1"/>
            </p:cNvSpPr>
            <p:nvPr/>
          </p:nvSpPr>
          <p:spPr bwMode="auto">
            <a:xfrm>
              <a:off x="1354" y="819"/>
              <a:ext cx="5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用户程序</a:t>
              </a:r>
            </a:p>
          </p:txBody>
        </p:sp>
        <p:sp>
          <p:nvSpPr>
            <p:cNvPr id="119813" name="Rectangle 610"/>
            <p:cNvSpPr>
              <a:spLocks noChangeArrowheads="1"/>
            </p:cNvSpPr>
            <p:nvPr/>
          </p:nvSpPr>
          <p:spPr bwMode="auto">
            <a:xfrm>
              <a:off x="2731" y="819"/>
              <a:ext cx="5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管理程序</a:t>
              </a:r>
            </a:p>
          </p:txBody>
        </p:sp>
        <p:sp>
          <p:nvSpPr>
            <p:cNvPr id="119814" name="Rectangle 611"/>
            <p:cNvSpPr>
              <a:spLocks noChangeArrowheads="1"/>
            </p:cNvSpPr>
            <p:nvPr/>
          </p:nvSpPr>
          <p:spPr bwMode="auto">
            <a:xfrm>
              <a:off x="4046" y="845"/>
              <a:ext cx="53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通道程序</a:t>
              </a:r>
            </a:p>
          </p:txBody>
        </p:sp>
        <p:sp>
          <p:nvSpPr>
            <p:cNvPr id="119815" name="Rectangle 612"/>
            <p:cNvSpPr>
              <a:spLocks noChangeArrowheads="1"/>
            </p:cNvSpPr>
            <p:nvPr/>
          </p:nvSpPr>
          <p:spPr bwMode="auto">
            <a:xfrm>
              <a:off x="1143" y="984"/>
              <a:ext cx="864"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16" name="Rectangle 613"/>
            <p:cNvSpPr>
              <a:spLocks noChangeArrowheads="1"/>
            </p:cNvSpPr>
            <p:nvPr/>
          </p:nvSpPr>
          <p:spPr bwMode="auto">
            <a:xfrm>
              <a:off x="1143" y="1135"/>
              <a:ext cx="864" cy="4"/>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17" name="Rectangle 614"/>
            <p:cNvSpPr>
              <a:spLocks noChangeArrowheads="1"/>
            </p:cNvSpPr>
            <p:nvPr/>
          </p:nvSpPr>
          <p:spPr bwMode="auto">
            <a:xfrm>
              <a:off x="2490" y="984"/>
              <a:ext cx="923"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18" name="Rectangle 615"/>
            <p:cNvSpPr>
              <a:spLocks noChangeArrowheads="1"/>
            </p:cNvSpPr>
            <p:nvPr/>
          </p:nvSpPr>
          <p:spPr bwMode="auto">
            <a:xfrm>
              <a:off x="2490" y="1135"/>
              <a:ext cx="923" cy="4"/>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19" name="Rectangle 616"/>
            <p:cNvSpPr>
              <a:spLocks noChangeArrowheads="1"/>
            </p:cNvSpPr>
            <p:nvPr/>
          </p:nvSpPr>
          <p:spPr bwMode="auto">
            <a:xfrm>
              <a:off x="1128" y="969"/>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20" name="Line 617"/>
            <p:cNvSpPr>
              <a:spLocks noChangeShapeType="1"/>
            </p:cNvSpPr>
            <p:nvPr/>
          </p:nvSpPr>
          <p:spPr bwMode="auto">
            <a:xfrm>
              <a:off x="1128" y="96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21" name="Rectangle 618"/>
            <p:cNvSpPr>
              <a:spLocks noChangeArrowheads="1"/>
            </p:cNvSpPr>
            <p:nvPr/>
          </p:nvSpPr>
          <p:spPr bwMode="auto">
            <a:xfrm>
              <a:off x="1128" y="969"/>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22" name="Line 619"/>
            <p:cNvSpPr>
              <a:spLocks noChangeShapeType="1"/>
            </p:cNvSpPr>
            <p:nvPr/>
          </p:nvSpPr>
          <p:spPr bwMode="auto">
            <a:xfrm>
              <a:off x="1128" y="96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23" name="Line 620"/>
            <p:cNvSpPr>
              <a:spLocks noChangeShapeType="1"/>
            </p:cNvSpPr>
            <p:nvPr/>
          </p:nvSpPr>
          <p:spPr bwMode="auto">
            <a:xfrm>
              <a:off x="1128" y="969"/>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24" name="Rectangle 621"/>
            <p:cNvSpPr>
              <a:spLocks noChangeArrowheads="1"/>
            </p:cNvSpPr>
            <p:nvPr/>
          </p:nvSpPr>
          <p:spPr bwMode="auto">
            <a:xfrm>
              <a:off x="1143" y="983"/>
              <a:ext cx="15" cy="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25" name="Rectangle 622"/>
            <p:cNvSpPr>
              <a:spLocks noChangeArrowheads="1"/>
            </p:cNvSpPr>
            <p:nvPr/>
          </p:nvSpPr>
          <p:spPr bwMode="auto">
            <a:xfrm>
              <a:off x="1143" y="969"/>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26" name="Line 623"/>
            <p:cNvSpPr>
              <a:spLocks noChangeShapeType="1"/>
            </p:cNvSpPr>
            <p:nvPr/>
          </p:nvSpPr>
          <p:spPr bwMode="auto">
            <a:xfrm>
              <a:off x="1143" y="96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27" name="Line 624"/>
            <p:cNvSpPr>
              <a:spLocks noChangeShapeType="1"/>
            </p:cNvSpPr>
            <p:nvPr/>
          </p:nvSpPr>
          <p:spPr bwMode="auto">
            <a:xfrm>
              <a:off x="1143" y="969"/>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28" name="Rectangle 625"/>
            <p:cNvSpPr>
              <a:spLocks noChangeArrowheads="1"/>
            </p:cNvSpPr>
            <p:nvPr/>
          </p:nvSpPr>
          <p:spPr bwMode="auto">
            <a:xfrm>
              <a:off x="1158" y="969"/>
              <a:ext cx="849"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29" name="Line 626"/>
            <p:cNvSpPr>
              <a:spLocks noChangeShapeType="1"/>
            </p:cNvSpPr>
            <p:nvPr/>
          </p:nvSpPr>
          <p:spPr bwMode="auto">
            <a:xfrm>
              <a:off x="1158" y="969"/>
              <a:ext cx="84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30" name="Rectangle 627"/>
            <p:cNvSpPr>
              <a:spLocks noChangeArrowheads="1"/>
            </p:cNvSpPr>
            <p:nvPr/>
          </p:nvSpPr>
          <p:spPr bwMode="auto">
            <a:xfrm>
              <a:off x="1158" y="983"/>
              <a:ext cx="849" cy="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31" name="Rectangle 628"/>
            <p:cNvSpPr>
              <a:spLocks noChangeArrowheads="1"/>
            </p:cNvSpPr>
            <p:nvPr/>
          </p:nvSpPr>
          <p:spPr bwMode="auto">
            <a:xfrm>
              <a:off x="2007" y="969"/>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32" name="Line 629"/>
            <p:cNvSpPr>
              <a:spLocks noChangeShapeType="1"/>
            </p:cNvSpPr>
            <p:nvPr/>
          </p:nvSpPr>
          <p:spPr bwMode="auto">
            <a:xfrm>
              <a:off x="2007" y="96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33" name="Rectangle 630"/>
            <p:cNvSpPr>
              <a:spLocks noChangeArrowheads="1"/>
            </p:cNvSpPr>
            <p:nvPr/>
          </p:nvSpPr>
          <p:spPr bwMode="auto">
            <a:xfrm>
              <a:off x="2007" y="969"/>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34" name="Line 631"/>
            <p:cNvSpPr>
              <a:spLocks noChangeShapeType="1"/>
            </p:cNvSpPr>
            <p:nvPr/>
          </p:nvSpPr>
          <p:spPr bwMode="auto">
            <a:xfrm>
              <a:off x="2007" y="96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35" name="Line 632"/>
            <p:cNvSpPr>
              <a:spLocks noChangeShapeType="1"/>
            </p:cNvSpPr>
            <p:nvPr/>
          </p:nvSpPr>
          <p:spPr bwMode="auto">
            <a:xfrm>
              <a:off x="2007" y="969"/>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36" name="Rectangle 633"/>
            <p:cNvSpPr>
              <a:spLocks noChangeArrowheads="1"/>
            </p:cNvSpPr>
            <p:nvPr/>
          </p:nvSpPr>
          <p:spPr bwMode="auto">
            <a:xfrm>
              <a:off x="2475" y="969"/>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37" name="Line 634"/>
            <p:cNvSpPr>
              <a:spLocks noChangeShapeType="1"/>
            </p:cNvSpPr>
            <p:nvPr/>
          </p:nvSpPr>
          <p:spPr bwMode="auto">
            <a:xfrm>
              <a:off x="2475" y="96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38" name="Rectangle 635"/>
            <p:cNvSpPr>
              <a:spLocks noChangeArrowheads="1"/>
            </p:cNvSpPr>
            <p:nvPr/>
          </p:nvSpPr>
          <p:spPr bwMode="auto">
            <a:xfrm>
              <a:off x="2475" y="969"/>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39" name="Line 636"/>
            <p:cNvSpPr>
              <a:spLocks noChangeShapeType="1"/>
            </p:cNvSpPr>
            <p:nvPr/>
          </p:nvSpPr>
          <p:spPr bwMode="auto">
            <a:xfrm>
              <a:off x="2475" y="96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0" name="Line 637"/>
            <p:cNvSpPr>
              <a:spLocks noChangeShapeType="1"/>
            </p:cNvSpPr>
            <p:nvPr/>
          </p:nvSpPr>
          <p:spPr bwMode="auto">
            <a:xfrm>
              <a:off x="2475" y="969"/>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1" name="Rectangle 638"/>
            <p:cNvSpPr>
              <a:spLocks noChangeArrowheads="1"/>
            </p:cNvSpPr>
            <p:nvPr/>
          </p:nvSpPr>
          <p:spPr bwMode="auto">
            <a:xfrm>
              <a:off x="2490" y="983"/>
              <a:ext cx="15" cy="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42" name="Rectangle 639"/>
            <p:cNvSpPr>
              <a:spLocks noChangeArrowheads="1"/>
            </p:cNvSpPr>
            <p:nvPr/>
          </p:nvSpPr>
          <p:spPr bwMode="auto">
            <a:xfrm>
              <a:off x="2490" y="969"/>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43" name="Line 640"/>
            <p:cNvSpPr>
              <a:spLocks noChangeShapeType="1"/>
            </p:cNvSpPr>
            <p:nvPr/>
          </p:nvSpPr>
          <p:spPr bwMode="auto">
            <a:xfrm>
              <a:off x="2490" y="96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4" name="Line 641"/>
            <p:cNvSpPr>
              <a:spLocks noChangeShapeType="1"/>
            </p:cNvSpPr>
            <p:nvPr/>
          </p:nvSpPr>
          <p:spPr bwMode="auto">
            <a:xfrm>
              <a:off x="2490" y="969"/>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5" name="Rectangle 642"/>
            <p:cNvSpPr>
              <a:spLocks noChangeArrowheads="1"/>
            </p:cNvSpPr>
            <p:nvPr/>
          </p:nvSpPr>
          <p:spPr bwMode="auto">
            <a:xfrm>
              <a:off x="2505" y="969"/>
              <a:ext cx="908"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46" name="Line 643"/>
            <p:cNvSpPr>
              <a:spLocks noChangeShapeType="1"/>
            </p:cNvSpPr>
            <p:nvPr/>
          </p:nvSpPr>
          <p:spPr bwMode="auto">
            <a:xfrm>
              <a:off x="2505" y="969"/>
              <a:ext cx="90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7" name="Rectangle 644"/>
            <p:cNvSpPr>
              <a:spLocks noChangeArrowheads="1"/>
            </p:cNvSpPr>
            <p:nvPr/>
          </p:nvSpPr>
          <p:spPr bwMode="auto">
            <a:xfrm>
              <a:off x="2505" y="983"/>
              <a:ext cx="908" cy="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48" name="Rectangle 645"/>
            <p:cNvSpPr>
              <a:spLocks noChangeArrowheads="1"/>
            </p:cNvSpPr>
            <p:nvPr/>
          </p:nvSpPr>
          <p:spPr bwMode="auto">
            <a:xfrm>
              <a:off x="3413" y="96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49" name="Line 646"/>
            <p:cNvSpPr>
              <a:spLocks noChangeShapeType="1"/>
            </p:cNvSpPr>
            <p:nvPr/>
          </p:nvSpPr>
          <p:spPr bwMode="auto">
            <a:xfrm>
              <a:off x="3413" y="96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0" name="Rectangle 647"/>
            <p:cNvSpPr>
              <a:spLocks noChangeArrowheads="1"/>
            </p:cNvSpPr>
            <p:nvPr/>
          </p:nvSpPr>
          <p:spPr bwMode="auto">
            <a:xfrm>
              <a:off x="3413" y="969"/>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51" name="Line 648"/>
            <p:cNvSpPr>
              <a:spLocks noChangeShapeType="1"/>
            </p:cNvSpPr>
            <p:nvPr/>
          </p:nvSpPr>
          <p:spPr bwMode="auto">
            <a:xfrm>
              <a:off x="3413" y="96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2" name="Line 649"/>
            <p:cNvSpPr>
              <a:spLocks noChangeShapeType="1"/>
            </p:cNvSpPr>
            <p:nvPr/>
          </p:nvSpPr>
          <p:spPr bwMode="auto">
            <a:xfrm>
              <a:off x="3413" y="969"/>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3" name="Rectangle 650"/>
            <p:cNvSpPr>
              <a:spLocks noChangeArrowheads="1"/>
            </p:cNvSpPr>
            <p:nvPr/>
          </p:nvSpPr>
          <p:spPr bwMode="auto">
            <a:xfrm>
              <a:off x="3881" y="969"/>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54" name="Line 651"/>
            <p:cNvSpPr>
              <a:spLocks noChangeShapeType="1"/>
            </p:cNvSpPr>
            <p:nvPr/>
          </p:nvSpPr>
          <p:spPr bwMode="auto">
            <a:xfrm>
              <a:off x="3881" y="96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5" name="Rectangle 652"/>
            <p:cNvSpPr>
              <a:spLocks noChangeArrowheads="1"/>
            </p:cNvSpPr>
            <p:nvPr/>
          </p:nvSpPr>
          <p:spPr bwMode="auto">
            <a:xfrm>
              <a:off x="3881" y="969"/>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56" name="Line 653"/>
            <p:cNvSpPr>
              <a:spLocks noChangeShapeType="1"/>
            </p:cNvSpPr>
            <p:nvPr/>
          </p:nvSpPr>
          <p:spPr bwMode="auto">
            <a:xfrm>
              <a:off x="3881" y="96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7" name="Line 654"/>
            <p:cNvSpPr>
              <a:spLocks noChangeShapeType="1"/>
            </p:cNvSpPr>
            <p:nvPr/>
          </p:nvSpPr>
          <p:spPr bwMode="auto">
            <a:xfrm>
              <a:off x="3881" y="969"/>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8" name="Rectangle 655"/>
            <p:cNvSpPr>
              <a:spLocks noChangeArrowheads="1"/>
            </p:cNvSpPr>
            <p:nvPr/>
          </p:nvSpPr>
          <p:spPr bwMode="auto">
            <a:xfrm>
              <a:off x="3896" y="969"/>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59" name="Line 656"/>
            <p:cNvSpPr>
              <a:spLocks noChangeShapeType="1"/>
            </p:cNvSpPr>
            <p:nvPr/>
          </p:nvSpPr>
          <p:spPr bwMode="auto">
            <a:xfrm>
              <a:off x="3896" y="96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60" name="Line 657"/>
            <p:cNvSpPr>
              <a:spLocks noChangeShapeType="1"/>
            </p:cNvSpPr>
            <p:nvPr/>
          </p:nvSpPr>
          <p:spPr bwMode="auto">
            <a:xfrm>
              <a:off x="3896" y="969"/>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61" name="Rectangle 658"/>
            <p:cNvSpPr>
              <a:spLocks noChangeArrowheads="1"/>
            </p:cNvSpPr>
            <p:nvPr/>
          </p:nvSpPr>
          <p:spPr bwMode="auto">
            <a:xfrm>
              <a:off x="3911" y="969"/>
              <a:ext cx="907"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62" name="Line 659"/>
            <p:cNvSpPr>
              <a:spLocks noChangeShapeType="1"/>
            </p:cNvSpPr>
            <p:nvPr/>
          </p:nvSpPr>
          <p:spPr bwMode="auto">
            <a:xfrm>
              <a:off x="3911" y="969"/>
              <a:ext cx="90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63" name="Rectangle 660"/>
            <p:cNvSpPr>
              <a:spLocks noChangeArrowheads="1"/>
            </p:cNvSpPr>
            <p:nvPr/>
          </p:nvSpPr>
          <p:spPr bwMode="auto">
            <a:xfrm>
              <a:off x="4818" y="969"/>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64" name="Line 661"/>
            <p:cNvSpPr>
              <a:spLocks noChangeShapeType="1"/>
            </p:cNvSpPr>
            <p:nvPr/>
          </p:nvSpPr>
          <p:spPr bwMode="auto">
            <a:xfrm>
              <a:off x="4818" y="96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65" name="Rectangle 662"/>
            <p:cNvSpPr>
              <a:spLocks noChangeArrowheads="1"/>
            </p:cNvSpPr>
            <p:nvPr/>
          </p:nvSpPr>
          <p:spPr bwMode="auto">
            <a:xfrm>
              <a:off x="4818" y="969"/>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66" name="Line 663"/>
            <p:cNvSpPr>
              <a:spLocks noChangeShapeType="1"/>
            </p:cNvSpPr>
            <p:nvPr/>
          </p:nvSpPr>
          <p:spPr bwMode="auto">
            <a:xfrm>
              <a:off x="4818" y="96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67" name="Line 664"/>
            <p:cNvSpPr>
              <a:spLocks noChangeShapeType="1"/>
            </p:cNvSpPr>
            <p:nvPr/>
          </p:nvSpPr>
          <p:spPr bwMode="auto">
            <a:xfrm>
              <a:off x="4818" y="969"/>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68" name="Rectangle 665"/>
            <p:cNvSpPr>
              <a:spLocks noChangeArrowheads="1"/>
            </p:cNvSpPr>
            <p:nvPr/>
          </p:nvSpPr>
          <p:spPr bwMode="auto">
            <a:xfrm>
              <a:off x="1128" y="984"/>
              <a:ext cx="15"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69" name="Line 666"/>
            <p:cNvSpPr>
              <a:spLocks noChangeShapeType="1"/>
            </p:cNvSpPr>
            <p:nvPr/>
          </p:nvSpPr>
          <p:spPr bwMode="auto">
            <a:xfrm>
              <a:off x="1128" y="98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70" name="Rectangle 667"/>
            <p:cNvSpPr>
              <a:spLocks noChangeArrowheads="1"/>
            </p:cNvSpPr>
            <p:nvPr/>
          </p:nvSpPr>
          <p:spPr bwMode="auto">
            <a:xfrm>
              <a:off x="2007" y="984"/>
              <a:ext cx="15"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71" name="Line 668"/>
            <p:cNvSpPr>
              <a:spLocks noChangeShapeType="1"/>
            </p:cNvSpPr>
            <p:nvPr/>
          </p:nvSpPr>
          <p:spPr bwMode="auto">
            <a:xfrm>
              <a:off x="2007" y="98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72" name="Rectangle 669"/>
            <p:cNvSpPr>
              <a:spLocks noChangeArrowheads="1"/>
            </p:cNvSpPr>
            <p:nvPr/>
          </p:nvSpPr>
          <p:spPr bwMode="auto">
            <a:xfrm>
              <a:off x="2475" y="984"/>
              <a:ext cx="15"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73" name="Line 670"/>
            <p:cNvSpPr>
              <a:spLocks noChangeShapeType="1"/>
            </p:cNvSpPr>
            <p:nvPr/>
          </p:nvSpPr>
          <p:spPr bwMode="auto">
            <a:xfrm>
              <a:off x="2475" y="98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74" name="Rectangle 671"/>
            <p:cNvSpPr>
              <a:spLocks noChangeArrowheads="1"/>
            </p:cNvSpPr>
            <p:nvPr/>
          </p:nvSpPr>
          <p:spPr bwMode="auto">
            <a:xfrm>
              <a:off x="3413" y="984"/>
              <a:ext cx="14"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75" name="Line 672"/>
            <p:cNvSpPr>
              <a:spLocks noChangeShapeType="1"/>
            </p:cNvSpPr>
            <p:nvPr/>
          </p:nvSpPr>
          <p:spPr bwMode="auto">
            <a:xfrm>
              <a:off x="3413" y="98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76" name="Rectangle 673"/>
            <p:cNvSpPr>
              <a:spLocks noChangeArrowheads="1"/>
            </p:cNvSpPr>
            <p:nvPr/>
          </p:nvSpPr>
          <p:spPr bwMode="auto">
            <a:xfrm>
              <a:off x="3881" y="984"/>
              <a:ext cx="15"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77" name="Line 674"/>
            <p:cNvSpPr>
              <a:spLocks noChangeShapeType="1"/>
            </p:cNvSpPr>
            <p:nvPr/>
          </p:nvSpPr>
          <p:spPr bwMode="auto">
            <a:xfrm>
              <a:off x="3881" y="98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78" name="Rectangle 675"/>
            <p:cNvSpPr>
              <a:spLocks noChangeArrowheads="1"/>
            </p:cNvSpPr>
            <p:nvPr/>
          </p:nvSpPr>
          <p:spPr bwMode="auto">
            <a:xfrm>
              <a:off x="4818" y="984"/>
              <a:ext cx="15"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79" name="Line 676"/>
            <p:cNvSpPr>
              <a:spLocks noChangeShapeType="1"/>
            </p:cNvSpPr>
            <p:nvPr/>
          </p:nvSpPr>
          <p:spPr bwMode="auto">
            <a:xfrm>
              <a:off x="4818" y="98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80" name="Rectangle 677"/>
            <p:cNvSpPr>
              <a:spLocks noChangeArrowheads="1"/>
            </p:cNvSpPr>
            <p:nvPr/>
          </p:nvSpPr>
          <p:spPr bwMode="auto">
            <a:xfrm>
              <a:off x="1143" y="1139"/>
              <a:ext cx="864"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81" name="Rectangle 678"/>
            <p:cNvSpPr>
              <a:spLocks noChangeArrowheads="1"/>
            </p:cNvSpPr>
            <p:nvPr/>
          </p:nvSpPr>
          <p:spPr bwMode="auto">
            <a:xfrm>
              <a:off x="1143" y="1290"/>
              <a:ext cx="864" cy="1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82" name="Rectangle 679"/>
            <p:cNvSpPr>
              <a:spLocks noChangeArrowheads="1"/>
            </p:cNvSpPr>
            <p:nvPr/>
          </p:nvSpPr>
          <p:spPr bwMode="auto">
            <a:xfrm>
              <a:off x="2490" y="1139"/>
              <a:ext cx="923"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83" name="Rectangle 680"/>
            <p:cNvSpPr>
              <a:spLocks noChangeArrowheads="1"/>
            </p:cNvSpPr>
            <p:nvPr/>
          </p:nvSpPr>
          <p:spPr bwMode="auto">
            <a:xfrm>
              <a:off x="2490" y="1290"/>
              <a:ext cx="923" cy="1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84" name="Rectangle 681"/>
            <p:cNvSpPr>
              <a:spLocks noChangeArrowheads="1"/>
            </p:cNvSpPr>
            <p:nvPr/>
          </p:nvSpPr>
          <p:spPr bwMode="auto">
            <a:xfrm>
              <a:off x="1128" y="1139"/>
              <a:ext cx="15"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85" name="Line 682"/>
            <p:cNvSpPr>
              <a:spLocks noChangeShapeType="1"/>
            </p:cNvSpPr>
            <p:nvPr/>
          </p:nvSpPr>
          <p:spPr bwMode="auto">
            <a:xfrm>
              <a:off x="1128" y="1139"/>
              <a:ext cx="0" cy="1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86" name="Rectangle 683"/>
            <p:cNvSpPr>
              <a:spLocks noChangeArrowheads="1"/>
            </p:cNvSpPr>
            <p:nvPr/>
          </p:nvSpPr>
          <p:spPr bwMode="auto">
            <a:xfrm>
              <a:off x="2007" y="1139"/>
              <a:ext cx="15"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87" name="Line 684"/>
            <p:cNvSpPr>
              <a:spLocks noChangeShapeType="1"/>
            </p:cNvSpPr>
            <p:nvPr/>
          </p:nvSpPr>
          <p:spPr bwMode="auto">
            <a:xfrm>
              <a:off x="2007" y="1139"/>
              <a:ext cx="0" cy="1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88" name="Rectangle 685"/>
            <p:cNvSpPr>
              <a:spLocks noChangeArrowheads="1"/>
            </p:cNvSpPr>
            <p:nvPr/>
          </p:nvSpPr>
          <p:spPr bwMode="auto">
            <a:xfrm>
              <a:off x="2475" y="1139"/>
              <a:ext cx="15"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89" name="Line 686"/>
            <p:cNvSpPr>
              <a:spLocks noChangeShapeType="1"/>
            </p:cNvSpPr>
            <p:nvPr/>
          </p:nvSpPr>
          <p:spPr bwMode="auto">
            <a:xfrm>
              <a:off x="2475" y="1139"/>
              <a:ext cx="0" cy="1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90" name="Rectangle 687"/>
            <p:cNvSpPr>
              <a:spLocks noChangeArrowheads="1"/>
            </p:cNvSpPr>
            <p:nvPr/>
          </p:nvSpPr>
          <p:spPr bwMode="auto">
            <a:xfrm>
              <a:off x="3413" y="1139"/>
              <a:ext cx="14"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91" name="Line 688"/>
            <p:cNvSpPr>
              <a:spLocks noChangeShapeType="1"/>
            </p:cNvSpPr>
            <p:nvPr/>
          </p:nvSpPr>
          <p:spPr bwMode="auto">
            <a:xfrm>
              <a:off x="3413" y="1139"/>
              <a:ext cx="0" cy="1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92" name="Rectangle 689"/>
            <p:cNvSpPr>
              <a:spLocks noChangeArrowheads="1"/>
            </p:cNvSpPr>
            <p:nvPr/>
          </p:nvSpPr>
          <p:spPr bwMode="auto">
            <a:xfrm>
              <a:off x="3881" y="1139"/>
              <a:ext cx="15"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93" name="Line 690"/>
            <p:cNvSpPr>
              <a:spLocks noChangeShapeType="1"/>
            </p:cNvSpPr>
            <p:nvPr/>
          </p:nvSpPr>
          <p:spPr bwMode="auto">
            <a:xfrm>
              <a:off x="3881" y="1139"/>
              <a:ext cx="0" cy="1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94" name="Rectangle 691"/>
            <p:cNvSpPr>
              <a:spLocks noChangeArrowheads="1"/>
            </p:cNvSpPr>
            <p:nvPr/>
          </p:nvSpPr>
          <p:spPr bwMode="auto">
            <a:xfrm>
              <a:off x="4818" y="1139"/>
              <a:ext cx="15"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95" name="Line 692"/>
            <p:cNvSpPr>
              <a:spLocks noChangeShapeType="1"/>
            </p:cNvSpPr>
            <p:nvPr/>
          </p:nvSpPr>
          <p:spPr bwMode="auto">
            <a:xfrm>
              <a:off x="4818" y="1139"/>
              <a:ext cx="0" cy="1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96" name="Rectangle 693"/>
            <p:cNvSpPr>
              <a:spLocks noChangeArrowheads="1"/>
            </p:cNvSpPr>
            <p:nvPr/>
          </p:nvSpPr>
          <p:spPr bwMode="auto">
            <a:xfrm>
              <a:off x="1143" y="1316"/>
              <a:ext cx="864"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97" name="Rectangle 694"/>
            <p:cNvSpPr>
              <a:spLocks noChangeArrowheads="1"/>
            </p:cNvSpPr>
            <p:nvPr/>
          </p:nvSpPr>
          <p:spPr bwMode="auto">
            <a:xfrm>
              <a:off x="1143" y="1467"/>
              <a:ext cx="864" cy="12"/>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898" name="Rectangle 695"/>
            <p:cNvSpPr>
              <a:spLocks noChangeArrowheads="1"/>
            </p:cNvSpPr>
            <p:nvPr/>
          </p:nvSpPr>
          <p:spPr bwMode="auto">
            <a:xfrm>
              <a:off x="2022" y="1368"/>
              <a:ext cx="6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 </a:t>
              </a:r>
            </a:p>
          </p:txBody>
        </p:sp>
        <p:sp>
          <p:nvSpPr>
            <p:cNvPr id="119899" name="Rectangle 696"/>
            <p:cNvSpPr>
              <a:spLocks noChangeArrowheads="1"/>
            </p:cNvSpPr>
            <p:nvPr/>
          </p:nvSpPr>
          <p:spPr bwMode="auto">
            <a:xfrm>
              <a:off x="2056" y="1298"/>
              <a:ext cx="26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入口</a:t>
              </a:r>
            </a:p>
          </p:txBody>
        </p:sp>
        <p:sp>
          <p:nvSpPr>
            <p:cNvPr id="119900" name="Rectangle 697"/>
            <p:cNvSpPr>
              <a:spLocks noChangeArrowheads="1"/>
            </p:cNvSpPr>
            <p:nvPr/>
          </p:nvSpPr>
          <p:spPr bwMode="auto">
            <a:xfrm>
              <a:off x="1128" y="130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01" name="Line 698"/>
            <p:cNvSpPr>
              <a:spLocks noChangeShapeType="1"/>
            </p:cNvSpPr>
            <p:nvPr/>
          </p:nvSpPr>
          <p:spPr bwMode="auto">
            <a:xfrm>
              <a:off x="1128" y="130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02" name="Rectangle 699"/>
            <p:cNvSpPr>
              <a:spLocks noChangeArrowheads="1"/>
            </p:cNvSpPr>
            <p:nvPr/>
          </p:nvSpPr>
          <p:spPr bwMode="auto">
            <a:xfrm>
              <a:off x="1143" y="1309"/>
              <a:ext cx="864" cy="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03" name="Rectangle 700"/>
            <p:cNvSpPr>
              <a:spLocks noChangeArrowheads="1"/>
            </p:cNvSpPr>
            <p:nvPr/>
          </p:nvSpPr>
          <p:spPr bwMode="auto">
            <a:xfrm>
              <a:off x="2007" y="130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04" name="Line 701"/>
            <p:cNvSpPr>
              <a:spLocks noChangeShapeType="1"/>
            </p:cNvSpPr>
            <p:nvPr/>
          </p:nvSpPr>
          <p:spPr bwMode="auto">
            <a:xfrm>
              <a:off x="2007" y="130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05" name="Rectangle 702"/>
            <p:cNvSpPr>
              <a:spLocks noChangeArrowheads="1"/>
            </p:cNvSpPr>
            <p:nvPr/>
          </p:nvSpPr>
          <p:spPr bwMode="auto">
            <a:xfrm>
              <a:off x="2475" y="130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06" name="Line 703"/>
            <p:cNvSpPr>
              <a:spLocks noChangeShapeType="1"/>
            </p:cNvSpPr>
            <p:nvPr/>
          </p:nvSpPr>
          <p:spPr bwMode="auto">
            <a:xfrm>
              <a:off x="2475" y="130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07" name="Rectangle 704"/>
            <p:cNvSpPr>
              <a:spLocks noChangeArrowheads="1"/>
            </p:cNvSpPr>
            <p:nvPr/>
          </p:nvSpPr>
          <p:spPr bwMode="auto">
            <a:xfrm>
              <a:off x="2490" y="1309"/>
              <a:ext cx="92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08" name="Line 705"/>
            <p:cNvSpPr>
              <a:spLocks noChangeShapeType="1"/>
            </p:cNvSpPr>
            <p:nvPr/>
          </p:nvSpPr>
          <p:spPr bwMode="auto">
            <a:xfrm>
              <a:off x="2490" y="1309"/>
              <a:ext cx="92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09" name="Rectangle 706"/>
            <p:cNvSpPr>
              <a:spLocks noChangeArrowheads="1"/>
            </p:cNvSpPr>
            <p:nvPr/>
          </p:nvSpPr>
          <p:spPr bwMode="auto">
            <a:xfrm>
              <a:off x="3413" y="1309"/>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10" name="Line 707"/>
            <p:cNvSpPr>
              <a:spLocks noChangeShapeType="1"/>
            </p:cNvSpPr>
            <p:nvPr/>
          </p:nvSpPr>
          <p:spPr bwMode="auto">
            <a:xfrm>
              <a:off x="3413" y="130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11" name="Rectangle 708"/>
            <p:cNvSpPr>
              <a:spLocks noChangeArrowheads="1"/>
            </p:cNvSpPr>
            <p:nvPr/>
          </p:nvSpPr>
          <p:spPr bwMode="auto">
            <a:xfrm>
              <a:off x="3881" y="130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12" name="Line 709"/>
            <p:cNvSpPr>
              <a:spLocks noChangeShapeType="1"/>
            </p:cNvSpPr>
            <p:nvPr/>
          </p:nvSpPr>
          <p:spPr bwMode="auto">
            <a:xfrm>
              <a:off x="3881" y="130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13" name="Rectangle 710"/>
            <p:cNvSpPr>
              <a:spLocks noChangeArrowheads="1"/>
            </p:cNvSpPr>
            <p:nvPr/>
          </p:nvSpPr>
          <p:spPr bwMode="auto">
            <a:xfrm>
              <a:off x="4818" y="130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14" name="Line 711"/>
            <p:cNvSpPr>
              <a:spLocks noChangeShapeType="1"/>
            </p:cNvSpPr>
            <p:nvPr/>
          </p:nvSpPr>
          <p:spPr bwMode="auto">
            <a:xfrm>
              <a:off x="4818" y="130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15" name="Rectangle 712"/>
            <p:cNvSpPr>
              <a:spLocks noChangeArrowheads="1"/>
            </p:cNvSpPr>
            <p:nvPr/>
          </p:nvSpPr>
          <p:spPr bwMode="auto">
            <a:xfrm>
              <a:off x="1128" y="131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16" name="Line 713"/>
            <p:cNvSpPr>
              <a:spLocks noChangeShapeType="1"/>
            </p:cNvSpPr>
            <p:nvPr/>
          </p:nvSpPr>
          <p:spPr bwMode="auto">
            <a:xfrm>
              <a:off x="1128" y="131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17" name="Rectangle 714"/>
            <p:cNvSpPr>
              <a:spLocks noChangeArrowheads="1"/>
            </p:cNvSpPr>
            <p:nvPr/>
          </p:nvSpPr>
          <p:spPr bwMode="auto">
            <a:xfrm>
              <a:off x="2007" y="131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18" name="Line 715"/>
            <p:cNvSpPr>
              <a:spLocks noChangeShapeType="1"/>
            </p:cNvSpPr>
            <p:nvPr/>
          </p:nvSpPr>
          <p:spPr bwMode="auto">
            <a:xfrm>
              <a:off x="2007" y="131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19" name="Rectangle 716"/>
            <p:cNvSpPr>
              <a:spLocks noChangeArrowheads="1"/>
            </p:cNvSpPr>
            <p:nvPr/>
          </p:nvSpPr>
          <p:spPr bwMode="auto">
            <a:xfrm>
              <a:off x="2475" y="131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20" name="Line 717"/>
            <p:cNvSpPr>
              <a:spLocks noChangeShapeType="1"/>
            </p:cNvSpPr>
            <p:nvPr/>
          </p:nvSpPr>
          <p:spPr bwMode="auto">
            <a:xfrm>
              <a:off x="2475" y="131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21" name="Rectangle 718"/>
            <p:cNvSpPr>
              <a:spLocks noChangeArrowheads="1"/>
            </p:cNvSpPr>
            <p:nvPr/>
          </p:nvSpPr>
          <p:spPr bwMode="auto">
            <a:xfrm>
              <a:off x="3413" y="1316"/>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22" name="Line 719"/>
            <p:cNvSpPr>
              <a:spLocks noChangeShapeType="1"/>
            </p:cNvSpPr>
            <p:nvPr/>
          </p:nvSpPr>
          <p:spPr bwMode="auto">
            <a:xfrm>
              <a:off x="3413" y="131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23" name="Rectangle 720"/>
            <p:cNvSpPr>
              <a:spLocks noChangeArrowheads="1"/>
            </p:cNvSpPr>
            <p:nvPr/>
          </p:nvSpPr>
          <p:spPr bwMode="auto">
            <a:xfrm>
              <a:off x="3881" y="131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24" name="Line 721"/>
            <p:cNvSpPr>
              <a:spLocks noChangeShapeType="1"/>
            </p:cNvSpPr>
            <p:nvPr/>
          </p:nvSpPr>
          <p:spPr bwMode="auto">
            <a:xfrm>
              <a:off x="3881" y="131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25" name="Rectangle 722"/>
            <p:cNvSpPr>
              <a:spLocks noChangeArrowheads="1"/>
            </p:cNvSpPr>
            <p:nvPr/>
          </p:nvSpPr>
          <p:spPr bwMode="auto">
            <a:xfrm>
              <a:off x="4818" y="131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26" name="Line 723"/>
            <p:cNvSpPr>
              <a:spLocks noChangeShapeType="1"/>
            </p:cNvSpPr>
            <p:nvPr/>
          </p:nvSpPr>
          <p:spPr bwMode="auto">
            <a:xfrm>
              <a:off x="4818" y="131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27" name="Rectangle 724"/>
            <p:cNvSpPr>
              <a:spLocks noChangeArrowheads="1"/>
            </p:cNvSpPr>
            <p:nvPr/>
          </p:nvSpPr>
          <p:spPr bwMode="auto">
            <a:xfrm>
              <a:off x="668" y="1525"/>
              <a:ext cx="26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广义</a:t>
              </a:r>
            </a:p>
          </p:txBody>
        </p:sp>
        <p:sp>
          <p:nvSpPr>
            <p:cNvPr id="119928" name="Rectangle 725"/>
            <p:cNvSpPr>
              <a:spLocks noChangeArrowheads="1"/>
            </p:cNvSpPr>
            <p:nvPr/>
          </p:nvSpPr>
          <p:spPr bwMode="auto">
            <a:xfrm>
              <a:off x="1151" y="1525"/>
              <a:ext cx="208"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400">
                  <a:solidFill>
                    <a:schemeClr val="tx2"/>
                  </a:solidFill>
                  <a:latin typeface="楷体_GB2312" pitchFamily="49" charset="-122"/>
                </a:rPr>
                <a:t>访管</a:t>
              </a:r>
            </a:p>
          </p:txBody>
        </p:sp>
        <p:sp>
          <p:nvSpPr>
            <p:cNvPr id="119929" name="Rectangle 726"/>
            <p:cNvSpPr>
              <a:spLocks noChangeArrowheads="1"/>
            </p:cNvSpPr>
            <p:nvPr/>
          </p:nvSpPr>
          <p:spPr bwMode="auto">
            <a:xfrm>
              <a:off x="1753" y="1525"/>
              <a:ext cx="17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200">
                  <a:solidFill>
                    <a:schemeClr val="tx2"/>
                  </a:solidFill>
                  <a:latin typeface="楷体_GB2312" pitchFamily="49" charset="-122"/>
                </a:rPr>
                <a:t>入口</a:t>
              </a:r>
            </a:p>
          </p:txBody>
        </p:sp>
        <p:sp>
          <p:nvSpPr>
            <p:cNvPr id="119930" name="Rectangle 727"/>
            <p:cNvSpPr>
              <a:spLocks noChangeArrowheads="1"/>
            </p:cNvSpPr>
            <p:nvPr/>
          </p:nvSpPr>
          <p:spPr bwMode="auto">
            <a:xfrm>
              <a:off x="2675" y="1514"/>
              <a:ext cx="5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通道程序</a:t>
              </a:r>
            </a:p>
          </p:txBody>
        </p:sp>
        <p:sp>
          <p:nvSpPr>
            <p:cNvPr id="119931" name="Rectangle 728"/>
            <p:cNvSpPr>
              <a:spLocks noChangeArrowheads="1"/>
            </p:cNvSpPr>
            <p:nvPr/>
          </p:nvSpPr>
          <p:spPr bwMode="auto">
            <a:xfrm>
              <a:off x="4046" y="1525"/>
              <a:ext cx="53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通道程序</a:t>
              </a:r>
            </a:p>
          </p:txBody>
        </p:sp>
        <p:sp>
          <p:nvSpPr>
            <p:cNvPr id="119932" name="Rectangle 729"/>
            <p:cNvSpPr>
              <a:spLocks noChangeArrowheads="1"/>
            </p:cNvSpPr>
            <p:nvPr/>
          </p:nvSpPr>
          <p:spPr bwMode="auto">
            <a:xfrm>
              <a:off x="1128" y="1479"/>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33" name="Line 730"/>
            <p:cNvSpPr>
              <a:spLocks noChangeShapeType="1"/>
            </p:cNvSpPr>
            <p:nvPr/>
          </p:nvSpPr>
          <p:spPr bwMode="auto">
            <a:xfrm>
              <a:off x="1128" y="147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34" name="Rectangle 731"/>
            <p:cNvSpPr>
              <a:spLocks noChangeArrowheads="1"/>
            </p:cNvSpPr>
            <p:nvPr/>
          </p:nvSpPr>
          <p:spPr bwMode="auto">
            <a:xfrm>
              <a:off x="1143" y="1479"/>
              <a:ext cx="22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35" name="Line 732"/>
            <p:cNvSpPr>
              <a:spLocks noChangeShapeType="1"/>
            </p:cNvSpPr>
            <p:nvPr/>
          </p:nvSpPr>
          <p:spPr bwMode="auto">
            <a:xfrm>
              <a:off x="1143" y="1479"/>
              <a:ext cx="22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36" name="Rectangle 733"/>
            <p:cNvSpPr>
              <a:spLocks noChangeArrowheads="1"/>
            </p:cNvSpPr>
            <p:nvPr/>
          </p:nvSpPr>
          <p:spPr bwMode="auto">
            <a:xfrm>
              <a:off x="1367" y="1493"/>
              <a:ext cx="8"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37" name="Line 734"/>
            <p:cNvSpPr>
              <a:spLocks noChangeShapeType="1"/>
            </p:cNvSpPr>
            <p:nvPr/>
          </p:nvSpPr>
          <p:spPr bwMode="auto">
            <a:xfrm>
              <a:off x="1367" y="1493"/>
              <a:ext cx="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38" name="Rectangle 735"/>
            <p:cNvSpPr>
              <a:spLocks noChangeArrowheads="1"/>
            </p:cNvSpPr>
            <p:nvPr/>
          </p:nvSpPr>
          <p:spPr bwMode="auto">
            <a:xfrm>
              <a:off x="1367" y="1479"/>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39" name="Line 736"/>
            <p:cNvSpPr>
              <a:spLocks noChangeShapeType="1"/>
            </p:cNvSpPr>
            <p:nvPr/>
          </p:nvSpPr>
          <p:spPr bwMode="auto">
            <a:xfrm>
              <a:off x="1367" y="147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40" name="Line 737"/>
            <p:cNvSpPr>
              <a:spLocks noChangeShapeType="1"/>
            </p:cNvSpPr>
            <p:nvPr/>
          </p:nvSpPr>
          <p:spPr bwMode="auto">
            <a:xfrm>
              <a:off x="1367" y="1479"/>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41" name="Rectangle 738"/>
            <p:cNvSpPr>
              <a:spLocks noChangeArrowheads="1"/>
            </p:cNvSpPr>
            <p:nvPr/>
          </p:nvSpPr>
          <p:spPr bwMode="auto">
            <a:xfrm>
              <a:off x="1382" y="1479"/>
              <a:ext cx="336"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42" name="Line 739"/>
            <p:cNvSpPr>
              <a:spLocks noChangeShapeType="1"/>
            </p:cNvSpPr>
            <p:nvPr/>
          </p:nvSpPr>
          <p:spPr bwMode="auto">
            <a:xfrm>
              <a:off x="1382" y="1479"/>
              <a:ext cx="33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43" name="Rectangle 740"/>
            <p:cNvSpPr>
              <a:spLocks noChangeArrowheads="1"/>
            </p:cNvSpPr>
            <p:nvPr/>
          </p:nvSpPr>
          <p:spPr bwMode="auto">
            <a:xfrm>
              <a:off x="1718" y="1493"/>
              <a:ext cx="8"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44" name="Line 741"/>
            <p:cNvSpPr>
              <a:spLocks noChangeShapeType="1"/>
            </p:cNvSpPr>
            <p:nvPr/>
          </p:nvSpPr>
          <p:spPr bwMode="auto">
            <a:xfrm>
              <a:off x="1718" y="1493"/>
              <a:ext cx="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45" name="Rectangle 742"/>
            <p:cNvSpPr>
              <a:spLocks noChangeArrowheads="1"/>
            </p:cNvSpPr>
            <p:nvPr/>
          </p:nvSpPr>
          <p:spPr bwMode="auto">
            <a:xfrm>
              <a:off x="1718" y="1479"/>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46" name="Line 743"/>
            <p:cNvSpPr>
              <a:spLocks noChangeShapeType="1"/>
            </p:cNvSpPr>
            <p:nvPr/>
          </p:nvSpPr>
          <p:spPr bwMode="auto">
            <a:xfrm>
              <a:off x="1718" y="147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47" name="Line 744"/>
            <p:cNvSpPr>
              <a:spLocks noChangeShapeType="1"/>
            </p:cNvSpPr>
            <p:nvPr/>
          </p:nvSpPr>
          <p:spPr bwMode="auto">
            <a:xfrm>
              <a:off x="1718" y="1479"/>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48" name="Rectangle 745"/>
            <p:cNvSpPr>
              <a:spLocks noChangeArrowheads="1"/>
            </p:cNvSpPr>
            <p:nvPr/>
          </p:nvSpPr>
          <p:spPr bwMode="auto">
            <a:xfrm>
              <a:off x="1733" y="1479"/>
              <a:ext cx="27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49" name="Line 746"/>
            <p:cNvSpPr>
              <a:spLocks noChangeShapeType="1"/>
            </p:cNvSpPr>
            <p:nvPr/>
          </p:nvSpPr>
          <p:spPr bwMode="auto">
            <a:xfrm>
              <a:off x="1733" y="1479"/>
              <a:ext cx="27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50" name="Rectangle 747"/>
            <p:cNvSpPr>
              <a:spLocks noChangeArrowheads="1"/>
            </p:cNvSpPr>
            <p:nvPr/>
          </p:nvSpPr>
          <p:spPr bwMode="auto">
            <a:xfrm>
              <a:off x="2007" y="1479"/>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51" name="Line 748"/>
            <p:cNvSpPr>
              <a:spLocks noChangeShapeType="1"/>
            </p:cNvSpPr>
            <p:nvPr/>
          </p:nvSpPr>
          <p:spPr bwMode="auto">
            <a:xfrm>
              <a:off x="2007" y="147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52" name="Rectangle 749"/>
            <p:cNvSpPr>
              <a:spLocks noChangeArrowheads="1"/>
            </p:cNvSpPr>
            <p:nvPr/>
          </p:nvSpPr>
          <p:spPr bwMode="auto">
            <a:xfrm>
              <a:off x="2475" y="1479"/>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53" name="Line 750"/>
            <p:cNvSpPr>
              <a:spLocks noChangeShapeType="1"/>
            </p:cNvSpPr>
            <p:nvPr/>
          </p:nvSpPr>
          <p:spPr bwMode="auto">
            <a:xfrm>
              <a:off x="2475" y="147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54" name="Rectangle 751"/>
            <p:cNvSpPr>
              <a:spLocks noChangeArrowheads="1"/>
            </p:cNvSpPr>
            <p:nvPr/>
          </p:nvSpPr>
          <p:spPr bwMode="auto">
            <a:xfrm>
              <a:off x="3413" y="147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55" name="Line 752"/>
            <p:cNvSpPr>
              <a:spLocks noChangeShapeType="1"/>
            </p:cNvSpPr>
            <p:nvPr/>
          </p:nvSpPr>
          <p:spPr bwMode="auto">
            <a:xfrm>
              <a:off x="3413" y="147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56" name="Rectangle 753"/>
            <p:cNvSpPr>
              <a:spLocks noChangeArrowheads="1"/>
            </p:cNvSpPr>
            <p:nvPr/>
          </p:nvSpPr>
          <p:spPr bwMode="auto">
            <a:xfrm>
              <a:off x="3881" y="1479"/>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57" name="Line 754"/>
            <p:cNvSpPr>
              <a:spLocks noChangeShapeType="1"/>
            </p:cNvSpPr>
            <p:nvPr/>
          </p:nvSpPr>
          <p:spPr bwMode="auto">
            <a:xfrm>
              <a:off x="3881" y="147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58" name="Rectangle 755"/>
            <p:cNvSpPr>
              <a:spLocks noChangeArrowheads="1"/>
            </p:cNvSpPr>
            <p:nvPr/>
          </p:nvSpPr>
          <p:spPr bwMode="auto">
            <a:xfrm>
              <a:off x="4818" y="1479"/>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59" name="Line 756"/>
            <p:cNvSpPr>
              <a:spLocks noChangeShapeType="1"/>
            </p:cNvSpPr>
            <p:nvPr/>
          </p:nvSpPr>
          <p:spPr bwMode="auto">
            <a:xfrm>
              <a:off x="4818" y="147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60" name="Rectangle 757"/>
            <p:cNvSpPr>
              <a:spLocks noChangeArrowheads="1"/>
            </p:cNvSpPr>
            <p:nvPr/>
          </p:nvSpPr>
          <p:spPr bwMode="auto">
            <a:xfrm>
              <a:off x="1128" y="1494"/>
              <a:ext cx="15"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61" name="Line 758"/>
            <p:cNvSpPr>
              <a:spLocks noChangeShapeType="1"/>
            </p:cNvSpPr>
            <p:nvPr/>
          </p:nvSpPr>
          <p:spPr bwMode="auto">
            <a:xfrm>
              <a:off x="1128" y="149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62" name="Rectangle 759"/>
            <p:cNvSpPr>
              <a:spLocks noChangeArrowheads="1"/>
            </p:cNvSpPr>
            <p:nvPr/>
          </p:nvSpPr>
          <p:spPr bwMode="auto">
            <a:xfrm>
              <a:off x="1367" y="1494"/>
              <a:ext cx="8"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63" name="Line 760"/>
            <p:cNvSpPr>
              <a:spLocks noChangeShapeType="1"/>
            </p:cNvSpPr>
            <p:nvPr/>
          </p:nvSpPr>
          <p:spPr bwMode="auto">
            <a:xfrm>
              <a:off x="1367" y="149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64" name="Rectangle 761"/>
            <p:cNvSpPr>
              <a:spLocks noChangeArrowheads="1"/>
            </p:cNvSpPr>
            <p:nvPr/>
          </p:nvSpPr>
          <p:spPr bwMode="auto">
            <a:xfrm>
              <a:off x="1718" y="1494"/>
              <a:ext cx="8"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65" name="Line 762"/>
            <p:cNvSpPr>
              <a:spLocks noChangeShapeType="1"/>
            </p:cNvSpPr>
            <p:nvPr/>
          </p:nvSpPr>
          <p:spPr bwMode="auto">
            <a:xfrm>
              <a:off x="1718" y="149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66" name="Rectangle 763"/>
            <p:cNvSpPr>
              <a:spLocks noChangeArrowheads="1"/>
            </p:cNvSpPr>
            <p:nvPr/>
          </p:nvSpPr>
          <p:spPr bwMode="auto">
            <a:xfrm>
              <a:off x="2007" y="1494"/>
              <a:ext cx="15"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67" name="Line 764"/>
            <p:cNvSpPr>
              <a:spLocks noChangeShapeType="1"/>
            </p:cNvSpPr>
            <p:nvPr/>
          </p:nvSpPr>
          <p:spPr bwMode="auto">
            <a:xfrm>
              <a:off x="2007" y="149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68" name="Rectangle 765"/>
            <p:cNvSpPr>
              <a:spLocks noChangeArrowheads="1"/>
            </p:cNvSpPr>
            <p:nvPr/>
          </p:nvSpPr>
          <p:spPr bwMode="auto">
            <a:xfrm>
              <a:off x="2475" y="1494"/>
              <a:ext cx="15"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69" name="Line 766"/>
            <p:cNvSpPr>
              <a:spLocks noChangeShapeType="1"/>
            </p:cNvSpPr>
            <p:nvPr/>
          </p:nvSpPr>
          <p:spPr bwMode="auto">
            <a:xfrm>
              <a:off x="2475" y="149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70" name="Rectangle 767"/>
            <p:cNvSpPr>
              <a:spLocks noChangeArrowheads="1"/>
            </p:cNvSpPr>
            <p:nvPr/>
          </p:nvSpPr>
          <p:spPr bwMode="auto">
            <a:xfrm>
              <a:off x="3413" y="1494"/>
              <a:ext cx="14"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71" name="Line 768"/>
            <p:cNvSpPr>
              <a:spLocks noChangeShapeType="1"/>
            </p:cNvSpPr>
            <p:nvPr/>
          </p:nvSpPr>
          <p:spPr bwMode="auto">
            <a:xfrm>
              <a:off x="3413" y="149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72" name="Rectangle 769"/>
            <p:cNvSpPr>
              <a:spLocks noChangeArrowheads="1"/>
            </p:cNvSpPr>
            <p:nvPr/>
          </p:nvSpPr>
          <p:spPr bwMode="auto">
            <a:xfrm>
              <a:off x="3881" y="1494"/>
              <a:ext cx="15"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73" name="Line 770"/>
            <p:cNvSpPr>
              <a:spLocks noChangeShapeType="1"/>
            </p:cNvSpPr>
            <p:nvPr/>
          </p:nvSpPr>
          <p:spPr bwMode="auto">
            <a:xfrm>
              <a:off x="3881" y="149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74" name="Rectangle 771"/>
            <p:cNvSpPr>
              <a:spLocks noChangeArrowheads="1"/>
            </p:cNvSpPr>
            <p:nvPr/>
          </p:nvSpPr>
          <p:spPr bwMode="auto">
            <a:xfrm>
              <a:off x="4818" y="1494"/>
              <a:ext cx="15" cy="1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75" name="Line 772"/>
            <p:cNvSpPr>
              <a:spLocks noChangeShapeType="1"/>
            </p:cNvSpPr>
            <p:nvPr/>
          </p:nvSpPr>
          <p:spPr bwMode="auto">
            <a:xfrm>
              <a:off x="4818" y="1494"/>
              <a:ext cx="0" cy="1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76" name="Rectangle 773"/>
            <p:cNvSpPr>
              <a:spLocks noChangeArrowheads="1"/>
            </p:cNvSpPr>
            <p:nvPr/>
          </p:nvSpPr>
          <p:spPr bwMode="auto">
            <a:xfrm>
              <a:off x="668" y="1706"/>
              <a:ext cx="267"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指令</a:t>
              </a:r>
            </a:p>
          </p:txBody>
        </p:sp>
        <p:sp>
          <p:nvSpPr>
            <p:cNvPr id="119977" name="Rectangle 774"/>
            <p:cNvSpPr>
              <a:spLocks noChangeArrowheads="1"/>
            </p:cNvSpPr>
            <p:nvPr/>
          </p:nvSpPr>
          <p:spPr bwMode="auto">
            <a:xfrm>
              <a:off x="1205" y="1676"/>
              <a:ext cx="10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400">
                  <a:solidFill>
                    <a:schemeClr val="tx2"/>
                  </a:solidFill>
                  <a:latin typeface="楷体_GB2312" pitchFamily="49" charset="-122"/>
                </a:rPr>
                <a:t>OC</a:t>
              </a:r>
            </a:p>
          </p:txBody>
        </p:sp>
        <p:sp>
          <p:nvSpPr>
            <p:cNvPr id="119978" name="Rectangle 775"/>
            <p:cNvSpPr>
              <a:spLocks noChangeArrowheads="1"/>
            </p:cNvSpPr>
            <p:nvPr/>
          </p:nvSpPr>
          <p:spPr bwMode="auto">
            <a:xfrm>
              <a:off x="1395" y="1676"/>
              <a:ext cx="312"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400">
                  <a:solidFill>
                    <a:schemeClr val="tx2"/>
                  </a:solidFill>
                  <a:latin typeface="楷体_GB2312" pitchFamily="49" charset="-122"/>
                </a:rPr>
                <a:t>设备号</a:t>
              </a:r>
            </a:p>
          </p:txBody>
        </p:sp>
        <p:sp>
          <p:nvSpPr>
            <p:cNvPr id="119979" name="Rectangle 776"/>
            <p:cNvSpPr>
              <a:spLocks noChangeArrowheads="1"/>
            </p:cNvSpPr>
            <p:nvPr/>
          </p:nvSpPr>
          <p:spPr bwMode="auto">
            <a:xfrm>
              <a:off x="1128" y="164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80" name="Line 777"/>
            <p:cNvSpPr>
              <a:spLocks noChangeShapeType="1"/>
            </p:cNvSpPr>
            <p:nvPr/>
          </p:nvSpPr>
          <p:spPr bwMode="auto">
            <a:xfrm>
              <a:off x="1128" y="164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81" name="Rectangle 778"/>
            <p:cNvSpPr>
              <a:spLocks noChangeArrowheads="1"/>
            </p:cNvSpPr>
            <p:nvPr/>
          </p:nvSpPr>
          <p:spPr bwMode="auto">
            <a:xfrm>
              <a:off x="1143" y="1649"/>
              <a:ext cx="22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82" name="Line 779"/>
            <p:cNvSpPr>
              <a:spLocks noChangeShapeType="1"/>
            </p:cNvSpPr>
            <p:nvPr/>
          </p:nvSpPr>
          <p:spPr bwMode="auto">
            <a:xfrm>
              <a:off x="1143" y="1649"/>
              <a:ext cx="22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83" name="Rectangle 780"/>
            <p:cNvSpPr>
              <a:spLocks noChangeArrowheads="1"/>
            </p:cNvSpPr>
            <p:nvPr/>
          </p:nvSpPr>
          <p:spPr bwMode="auto">
            <a:xfrm>
              <a:off x="1367" y="1649"/>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84" name="Line 781"/>
            <p:cNvSpPr>
              <a:spLocks noChangeShapeType="1"/>
            </p:cNvSpPr>
            <p:nvPr/>
          </p:nvSpPr>
          <p:spPr bwMode="auto">
            <a:xfrm>
              <a:off x="1367" y="1649"/>
              <a:ext cx="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85" name="Line 782"/>
            <p:cNvSpPr>
              <a:spLocks noChangeShapeType="1"/>
            </p:cNvSpPr>
            <p:nvPr/>
          </p:nvSpPr>
          <p:spPr bwMode="auto">
            <a:xfrm>
              <a:off x="1367" y="1649"/>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86" name="Rectangle 783"/>
            <p:cNvSpPr>
              <a:spLocks noChangeArrowheads="1"/>
            </p:cNvSpPr>
            <p:nvPr/>
          </p:nvSpPr>
          <p:spPr bwMode="auto">
            <a:xfrm>
              <a:off x="1375" y="1649"/>
              <a:ext cx="34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87" name="Line 784"/>
            <p:cNvSpPr>
              <a:spLocks noChangeShapeType="1"/>
            </p:cNvSpPr>
            <p:nvPr/>
          </p:nvSpPr>
          <p:spPr bwMode="auto">
            <a:xfrm>
              <a:off x="1375" y="1649"/>
              <a:ext cx="34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88" name="Rectangle 785"/>
            <p:cNvSpPr>
              <a:spLocks noChangeArrowheads="1"/>
            </p:cNvSpPr>
            <p:nvPr/>
          </p:nvSpPr>
          <p:spPr bwMode="auto">
            <a:xfrm>
              <a:off x="1718" y="1649"/>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89" name="Line 786"/>
            <p:cNvSpPr>
              <a:spLocks noChangeShapeType="1"/>
            </p:cNvSpPr>
            <p:nvPr/>
          </p:nvSpPr>
          <p:spPr bwMode="auto">
            <a:xfrm>
              <a:off x="1718" y="1649"/>
              <a:ext cx="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90" name="Line 787"/>
            <p:cNvSpPr>
              <a:spLocks noChangeShapeType="1"/>
            </p:cNvSpPr>
            <p:nvPr/>
          </p:nvSpPr>
          <p:spPr bwMode="auto">
            <a:xfrm>
              <a:off x="1718" y="1649"/>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91" name="Rectangle 788"/>
            <p:cNvSpPr>
              <a:spLocks noChangeArrowheads="1"/>
            </p:cNvSpPr>
            <p:nvPr/>
          </p:nvSpPr>
          <p:spPr bwMode="auto">
            <a:xfrm>
              <a:off x="1726" y="1649"/>
              <a:ext cx="28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92" name="Line 789"/>
            <p:cNvSpPr>
              <a:spLocks noChangeShapeType="1"/>
            </p:cNvSpPr>
            <p:nvPr/>
          </p:nvSpPr>
          <p:spPr bwMode="auto">
            <a:xfrm>
              <a:off x="1726" y="1649"/>
              <a:ext cx="281"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93" name="Rectangle 790"/>
            <p:cNvSpPr>
              <a:spLocks noChangeArrowheads="1"/>
            </p:cNvSpPr>
            <p:nvPr/>
          </p:nvSpPr>
          <p:spPr bwMode="auto">
            <a:xfrm>
              <a:off x="2007" y="164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94" name="Line 791"/>
            <p:cNvSpPr>
              <a:spLocks noChangeShapeType="1"/>
            </p:cNvSpPr>
            <p:nvPr/>
          </p:nvSpPr>
          <p:spPr bwMode="auto">
            <a:xfrm>
              <a:off x="2007" y="164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95" name="Rectangle 792"/>
            <p:cNvSpPr>
              <a:spLocks noChangeArrowheads="1"/>
            </p:cNvSpPr>
            <p:nvPr/>
          </p:nvSpPr>
          <p:spPr bwMode="auto">
            <a:xfrm>
              <a:off x="2475" y="164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96" name="Line 793"/>
            <p:cNvSpPr>
              <a:spLocks noChangeShapeType="1"/>
            </p:cNvSpPr>
            <p:nvPr/>
          </p:nvSpPr>
          <p:spPr bwMode="auto">
            <a:xfrm>
              <a:off x="2475" y="164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97" name="Rectangle 794"/>
            <p:cNvSpPr>
              <a:spLocks noChangeArrowheads="1"/>
            </p:cNvSpPr>
            <p:nvPr/>
          </p:nvSpPr>
          <p:spPr bwMode="auto">
            <a:xfrm>
              <a:off x="3413" y="1649"/>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19998" name="Line 795"/>
            <p:cNvSpPr>
              <a:spLocks noChangeShapeType="1"/>
            </p:cNvSpPr>
            <p:nvPr/>
          </p:nvSpPr>
          <p:spPr bwMode="auto">
            <a:xfrm>
              <a:off x="3413" y="164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999" name="Rectangle 796"/>
            <p:cNvSpPr>
              <a:spLocks noChangeArrowheads="1"/>
            </p:cNvSpPr>
            <p:nvPr/>
          </p:nvSpPr>
          <p:spPr bwMode="auto">
            <a:xfrm>
              <a:off x="3881" y="164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00" name="Line 797"/>
            <p:cNvSpPr>
              <a:spLocks noChangeShapeType="1"/>
            </p:cNvSpPr>
            <p:nvPr/>
          </p:nvSpPr>
          <p:spPr bwMode="auto">
            <a:xfrm>
              <a:off x="3881" y="164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01" name="Rectangle 798"/>
            <p:cNvSpPr>
              <a:spLocks noChangeArrowheads="1"/>
            </p:cNvSpPr>
            <p:nvPr/>
          </p:nvSpPr>
          <p:spPr bwMode="auto">
            <a:xfrm>
              <a:off x="4818" y="164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02" name="Line 799"/>
            <p:cNvSpPr>
              <a:spLocks noChangeShapeType="1"/>
            </p:cNvSpPr>
            <p:nvPr/>
          </p:nvSpPr>
          <p:spPr bwMode="auto">
            <a:xfrm>
              <a:off x="4818" y="164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03" name="Rectangle 800"/>
            <p:cNvSpPr>
              <a:spLocks noChangeArrowheads="1"/>
            </p:cNvSpPr>
            <p:nvPr/>
          </p:nvSpPr>
          <p:spPr bwMode="auto">
            <a:xfrm>
              <a:off x="1128" y="165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04" name="Line 801"/>
            <p:cNvSpPr>
              <a:spLocks noChangeShapeType="1"/>
            </p:cNvSpPr>
            <p:nvPr/>
          </p:nvSpPr>
          <p:spPr bwMode="auto">
            <a:xfrm>
              <a:off x="1128" y="165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05" name="Rectangle 802"/>
            <p:cNvSpPr>
              <a:spLocks noChangeArrowheads="1"/>
            </p:cNvSpPr>
            <p:nvPr/>
          </p:nvSpPr>
          <p:spPr bwMode="auto">
            <a:xfrm>
              <a:off x="1367" y="1656"/>
              <a:ext cx="8"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06" name="Line 803"/>
            <p:cNvSpPr>
              <a:spLocks noChangeShapeType="1"/>
            </p:cNvSpPr>
            <p:nvPr/>
          </p:nvSpPr>
          <p:spPr bwMode="auto">
            <a:xfrm>
              <a:off x="1367" y="165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07" name="Rectangle 804"/>
            <p:cNvSpPr>
              <a:spLocks noChangeArrowheads="1"/>
            </p:cNvSpPr>
            <p:nvPr/>
          </p:nvSpPr>
          <p:spPr bwMode="auto">
            <a:xfrm>
              <a:off x="1718" y="1656"/>
              <a:ext cx="8"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08" name="Line 805"/>
            <p:cNvSpPr>
              <a:spLocks noChangeShapeType="1"/>
            </p:cNvSpPr>
            <p:nvPr/>
          </p:nvSpPr>
          <p:spPr bwMode="auto">
            <a:xfrm>
              <a:off x="1718" y="165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09" name="Rectangle 806"/>
            <p:cNvSpPr>
              <a:spLocks noChangeArrowheads="1"/>
            </p:cNvSpPr>
            <p:nvPr/>
          </p:nvSpPr>
          <p:spPr bwMode="auto">
            <a:xfrm>
              <a:off x="2007" y="165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10" name="Line 807"/>
            <p:cNvSpPr>
              <a:spLocks noChangeShapeType="1"/>
            </p:cNvSpPr>
            <p:nvPr/>
          </p:nvSpPr>
          <p:spPr bwMode="auto">
            <a:xfrm>
              <a:off x="2007" y="165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11" name="Rectangle 808"/>
            <p:cNvSpPr>
              <a:spLocks noChangeArrowheads="1"/>
            </p:cNvSpPr>
            <p:nvPr/>
          </p:nvSpPr>
          <p:spPr bwMode="auto">
            <a:xfrm>
              <a:off x="2475" y="165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12" name="Line 809"/>
            <p:cNvSpPr>
              <a:spLocks noChangeShapeType="1"/>
            </p:cNvSpPr>
            <p:nvPr/>
          </p:nvSpPr>
          <p:spPr bwMode="auto">
            <a:xfrm>
              <a:off x="2475" y="165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13" name="Rectangle 810"/>
            <p:cNvSpPr>
              <a:spLocks noChangeArrowheads="1"/>
            </p:cNvSpPr>
            <p:nvPr/>
          </p:nvSpPr>
          <p:spPr bwMode="auto">
            <a:xfrm>
              <a:off x="3413" y="1656"/>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14" name="Line 811"/>
            <p:cNvSpPr>
              <a:spLocks noChangeShapeType="1"/>
            </p:cNvSpPr>
            <p:nvPr/>
          </p:nvSpPr>
          <p:spPr bwMode="auto">
            <a:xfrm>
              <a:off x="3413" y="165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15" name="Rectangle 812"/>
            <p:cNvSpPr>
              <a:spLocks noChangeArrowheads="1"/>
            </p:cNvSpPr>
            <p:nvPr/>
          </p:nvSpPr>
          <p:spPr bwMode="auto">
            <a:xfrm>
              <a:off x="3881" y="165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16" name="Line 813"/>
            <p:cNvSpPr>
              <a:spLocks noChangeShapeType="1"/>
            </p:cNvSpPr>
            <p:nvPr/>
          </p:nvSpPr>
          <p:spPr bwMode="auto">
            <a:xfrm>
              <a:off x="3881" y="165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17" name="Rectangle 814"/>
            <p:cNvSpPr>
              <a:spLocks noChangeArrowheads="1"/>
            </p:cNvSpPr>
            <p:nvPr/>
          </p:nvSpPr>
          <p:spPr bwMode="auto">
            <a:xfrm>
              <a:off x="4818" y="165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18" name="Line 815"/>
            <p:cNvSpPr>
              <a:spLocks noChangeShapeType="1"/>
            </p:cNvSpPr>
            <p:nvPr/>
          </p:nvSpPr>
          <p:spPr bwMode="auto">
            <a:xfrm>
              <a:off x="4818" y="165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19" name="Rectangle 816"/>
            <p:cNvSpPr>
              <a:spLocks noChangeArrowheads="1"/>
            </p:cNvSpPr>
            <p:nvPr/>
          </p:nvSpPr>
          <p:spPr bwMode="auto">
            <a:xfrm>
              <a:off x="745" y="1842"/>
              <a:ext cx="133"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和</a:t>
              </a:r>
            </a:p>
          </p:txBody>
        </p:sp>
        <p:sp>
          <p:nvSpPr>
            <p:cNvPr id="120020" name="Rectangle 817"/>
            <p:cNvSpPr>
              <a:spLocks noChangeArrowheads="1"/>
            </p:cNvSpPr>
            <p:nvPr/>
          </p:nvSpPr>
          <p:spPr bwMode="auto">
            <a:xfrm>
              <a:off x="1205" y="1842"/>
              <a:ext cx="10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400">
                  <a:solidFill>
                    <a:schemeClr val="tx2"/>
                  </a:solidFill>
                  <a:latin typeface="楷体_GB2312" pitchFamily="49" charset="-122"/>
                </a:rPr>
                <a:t>OC</a:t>
              </a:r>
            </a:p>
          </p:txBody>
        </p:sp>
        <p:sp>
          <p:nvSpPr>
            <p:cNvPr id="120021" name="Rectangle 818"/>
            <p:cNvSpPr>
              <a:spLocks noChangeArrowheads="1"/>
            </p:cNvSpPr>
            <p:nvPr/>
          </p:nvSpPr>
          <p:spPr bwMode="auto">
            <a:xfrm>
              <a:off x="1398" y="1842"/>
              <a:ext cx="41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400">
                  <a:solidFill>
                    <a:schemeClr val="tx2"/>
                  </a:solidFill>
                  <a:latin typeface="楷体_GB2312" pitchFamily="49" charset="-122"/>
                </a:rPr>
                <a:t>交换长度</a:t>
              </a:r>
            </a:p>
          </p:txBody>
        </p:sp>
        <p:sp>
          <p:nvSpPr>
            <p:cNvPr id="120022" name="Rectangle 819"/>
            <p:cNvSpPr>
              <a:spLocks noChangeArrowheads="1"/>
            </p:cNvSpPr>
            <p:nvPr/>
          </p:nvSpPr>
          <p:spPr bwMode="auto">
            <a:xfrm>
              <a:off x="1128" y="181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23" name="Line 820"/>
            <p:cNvSpPr>
              <a:spLocks noChangeShapeType="1"/>
            </p:cNvSpPr>
            <p:nvPr/>
          </p:nvSpPr>
          <p:spPr bwMode="auto">
            <a:xfrm>
              <a:off x="1128" y="181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24" name="Rectangle 821"/>
            <p:cNvSpPr>
              <a:spLocks noChangeArrowheads="1"/>
            </p:cNvSpPr>
            <p:nvPr/>
          </p:nvSpPr>
          <p:spPr bwMode="auto">
            <a:xfrm>
              <a:off x="1143" y="1819"/>
              <a:ext cx="22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25" name="Line 822"/>
            <p:cNvSpPr>
              <a:spLocks noChangeShapeType="1"/>
            </p:cNvSpPr>
            <p:nvPr/>
          </p:nvSpPr>
          <p:spPr bwMode="auto">
            <a:xfrm>
              <a:off x="1143" y="1819"/>
              <a:ext cx="22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26" name="Rectangle 823"/>
            <p:cNvSpPr>
              <a:spLocks noChangeArrowheads="1"/>
            </p:cNvSpPr>
            <p:nvPr/>
          </p:nvSpPr>
          <p:spPr bwMode="auto">
            <a:xfrm>
              <a:off x="1367" y="1819"/>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27" name="Line 824"/>
            <p:cNvSpPr>
              <a:spLocks noChangeShapeType="1"/>
            </p:cNvSpPr>
            <p:nvPr/>
          </p:nvSpPr>
          <p:spPr bwMode="auto">
            <a:xfrm>
              <a:off x="1367" y="1819"/>
              <a:ext cx="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28" name="Line 825"/>
            <p:cNvSpPr>
              <a:spLocks noChangeShapeType="1"/>
            </p:cNvSpPr>
            <p:nvPr/>
          </p:nvSpPr>
          <p:spPr bwMode="auto">
            <a:xfrm>
              <a:off x="1367" y="1819"/>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29" name="Rectangle 826"/>
            <p:cNvSpPr>
              <a:spLocks noChangeArrowheads="1"/>
            </p:cNvSpPr>
            <p:nvPr/>
          </p:nvSpPr>
          <p:spPr bwMode="auto">
            <a:xfrm>
              <a:off x="1375" y="1819"/>
              <a:ext cx="34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30" name="Line 827"/>
            <p:cNvSpPr>
              <a:spLocks noChangeShapeType="1"/>
            </p:cNvSpPr>
            <p:nvPr/>
          </p:nvSpPr>
          <p:spPr bwMode="auto">
            <a:xfrm>
              <a:off x="1375" y="1819"/>
              <a:ext cx="34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31" name="Rectangle 828"/>
            <p:cNvSpPr>
              <a:spLocks noChangeArrowheads="1"/>
            </p:cNvSpPr>
            <p:nvPr/>
          </p:nvSpPr>
          <p:spPr bwMode="auto">
            <a:xfrm>
              <a:off x="1718" y="1819"/>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32" name="Line 829"/>
            <p:cNvSpPr>
              <a:spLocks noChangeShapeType="1"/>
            </p:cNvSpPr>
            <p:nvPr/>
          </p:nvSpPr>
          <p:spPr bwMode="auto">
            <a:xfrm>
              <a:off x="1718" y="1819"/>
              <a:ext cx="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33" name="Line 830"/>
            <p:cNvSpPr>
              <a:spLocks noChangeShapeType="1"/>
            </p:cNvSpPr>
            <p:nvPr/>
          </p:nvSpPr>
          <p:spPr bwMode="auto">
            <a:xfrm>
              <a:off x="1718" y="1819"/>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34" name="Rectangle 831"/>
            <p:cNvSpPr>
              <a:spLocks noChangeArrowheads="1"/>
            </p:cNvSpPr>
            <p:nvPr/>
          </p:nvSpPr>
          <p:spPr bwMode="auto">
            <a:xfrm>
              <a:off x="1726" y="1819"/>
              <a:ext cx="281"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35" name="Line 832"/>
            <p:cNvSpPr>
              <a:spLocks noChangeShapeType="1"/>
            </p:cNvSpPr>
            <p:nvPr/>
          </p:nvSpPr>
          <p:spPr bwMode="auto">
            <a:xfrm>
              <a:off x="1726" y="1819"/>
              <a:ext cx="281"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36" name="Rectangle 833"/>
            <p:cNvSpPr>
              <a:spLocks noChangeArrowheads="1"/>
            </p:cNvSpPr>
            <p:nvPr/>
          </p:nvSpPr>
          <p:spPr bwMode="auto">
            <a:xfrm>
              <a:off x="2007" y="181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37" name="Line 834"/>
            <p:cNvSpPr>
              <a:spLocks noChangeShapeType="1"/>
            </p:cNvSpPr>
            <p:nvPr/>
          </p:nvSpPr>
          <p:spPr bwMode="auto">
            <a:xfrm>
              <a:off x="2007" y="181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38" name="Rectangle 835"/>
            <p:cNvSpPr>
              <a:spLocks noChangeArrowheads="1"/>
            </p:cNvSpPr>
            <p:nvPr/>
          </p:nvSpPr>
          <p:spPr bwMode="auto">
            <a:xfrm>
              <a:off x="2475" y="181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39" name="Line 836"/>
            <p:cNvSpPr>
              <a:spLocks noChangeShapeType="1"/>
            </p:cNvSpPr>
            <p:nvPr/>
          </p:nvSpPr>
          <p:spPr bwMode="auto">
            <a:xfrm>
              <a:off x="2475" y="181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40" name="Rectangle 837"/>
            <p:cNvSpPr>
              <a:spLocks noChangeArrowheads="1"/>
            </p:cNvSpPr>
            <p:nvPr/>
          </p:nvSpPr>
          <p:spPr bwMode="auto">
            <a:xfrm>
              <a:off x="3413" y="1819"/>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41" name="Line 838"/>
            <p:cNvSpPr>
              <a:spLocks noChangeShapeType="1"/>
            </p:cNvSpPr>
            <p:nvPr/>
          </p:nvSpPr>
          <p:spPr bwMode="auto">
            <a:xfrm>
              <a:off x="3413" y="181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42" name="Rectangle 839"/>
            <p:cNvSpPr>
              <a:spLocks noChangeArrowheads="1"/>
            </p:cNvSpPr>
            <p:nvPr/>
          </p:nvSpPr>
          <p:spPr bwMode="auto">
            <a:xfrm>
              <a:off x="3881" y="181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43" name="Line 840"/>
            <p:cNvSpPr>
              <a:spLocks noChangeShapeType="1"/>
            </p:cNvSpPr>
            <p:nvPr/>
          </p:nvSpPr>
          <p:spPr bwMode="auto">
            <a:xfrm>
              <a:off x="3881" y="181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44" name="Rectangle 841"/>
            <p:cNvSpPr>
              <a:spLocks noChangeArrowheads="1"/>
            </p:cNvSpPr>
            <p:nvPr/>
          </p:nvSpPr>
          <p:spPr bwMode="auto">
            <a:xfrm>
              <a:off x="4818" y="181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45" name="Line 842"/>
            <p:cNvSpPr>
              <a:spLocks noChangeShapeType="1"/>
            </p:cNvSpPr>
            <p:nvPr/>
          </p:nvSpPr>
          <p:spPr bwMode="auto">
            <a:xfrm>
              <a:off x="4818" y="181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46" name="Rectangle 843"/>
            <p:cNvSpPr>
              <a:spLocks noChangeArrowheads="1"/>
            </p:cNvSpPr>
            <p:nvPr/>
          </p:nvSpPr>
          <p:spPr bwMode="auto">
            <a:xfrm>
              <a:off x="1128" y="182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47" name="Line 844"/>
            <p:cNvSpPr>
              <a:spLocks noChangeShapeType="1"/>
            </p:cNvSpPr>
            <p:nvPr/>
          </p:nvSpPr>
          <p:spPr bwMode="auto">
            <a:xfrm>
              <a:off x="1128" y="182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48" name="Rectangle 845"/>
            <p:cNvSpPr>
              <a:spLocks noChangeArrowheads="1"/>
            </p:cNvSpPr>
            <p:nvPr/>
          </p:nvSpPr>
          <p:spPr bwMode="auto">
            <a:xfrm>
              <a:off x="1367" y="1826"/>
              <a:ext cx="8"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49" name="Line 846"/>
            <p:cNvSpPr>
              <a:spLocks noChangeShapeType="1"/>
            </p:cNvSpPr>
            <p:nvPr/>
          </p:nvSpPr>
          <p:spPr bwMode="auto">
            <a:xfrm>
              <a:off x="1367" y="182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50" name="Rectangle 847"/>
            <p:cNvSpPr>
              <a:spLocks noChangeArrowheads="1"/>
            </p:cNvSpPr>
            <p:nvPr/>
          </p:nvSpPr>
          <p:spPr bwMode="auto">
            <a:xfrm>
              <a:off x="2007" y="182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51" name="Line 848"/>
            <p:cNvSpPr>
              <a:spLocks noChangeShapeType="1"/>
            </p:cNvSpPr>
            <p:nvPr/>
          </p:nvSpPr>
          <p:spPr bwMode="auto">
            <a:xfrm>
              <a:off x="2007" y="182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52" name="Rectangle 849"/>
            <p:cNvSpPr>
              <a:spLocks noChangeArrowheads="1"/>
            </p:cNvSpPr>
            <p:nvPr/>
          </p:nvSpPr>
          <p:spPr bwMode="auto">
            <a:xfrm>
              <a:off x="2475" y="182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53" name="Line 850"/>
            <p:cNvSpPr>
              <a:spLocks noChangeShapeType="1"/>
            </p:cNvSpPr>
            <p:nvPr/>
          </p:nvSpPr>
          <p:spPr bwMode="auto">
            <a:xfrm>
              <a:off x="2475" y="182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54" name="Rectangle 851"/>
            <p:cNvSpPr>
              <a:spLocks noChangeArrowheads="1"/>
            </p:cNvSpPr>
            <p:nvPr/>
          </p:nvSpPr>
          <p:spPr bwMode="auto">
            <a:xfrm>
              <a:off x="3413" y="1826"/>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55" name="Line 852"/>
            <p:cNvSpPr>
              <a:spLocks noChangeShapeType="1"/>
            </p:cNvSpPr>
            <p:nvPr/>
          </p:nvSpPr>
          <p:spPr bwMode="auto">
            <a:xfrm>
              <a:off x="3413" y="182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56" name="Rectangle 853"/>
            <p:cNvSpPr>
              <a:spLocks noChangeArrowheads="1"/>
            </p:cNvSpPr>
            <p:nvPr/>
          </p:nvSpPr>
          <p:spPr bwMode="auto">
            <a:xfrm>
              <a:off x="3881" y="182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57" name="Line 854"/>
            <p:cNvSpPr>
              <a:spLocks noChangeShapeType="1"/>
            </p:cNvSpPr>
            <p:nvPr/>
          </p:nvSpPr>
          <p:spPr bwMode="auto">
            <a:xfrm>
              <a:off x="3881" y="182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58" name="Rectangle 855"/>
            <p:cNvSpPr>
              <a:spLocks noChangeArrowheads="1"/>
            </p:cNvSpPr>
            <p:nvPr/>
          </p:nvSpPr>
          <p:spPr bwMode="auto">
            <a:xfrm>
              <a:off x="4818" y="1826"/>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59" name="Line 856"/>
            <p:cNvSpPr>
              <a:spLocks noChangeShapeType="1"/>
            </p:cNvSpPr>
            <p:nvPr/>
          </p:nvSpPr>
          <p:spPr bwMode="auto">
            <a:xfrm>
              <a:off x="4818" y="1826"/>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60" name="Rectangle 857"/>
            <p:cNvSpPr>
              <a:spLocks noChangeArrowheads="1"/>
            </p:cNvSpPr>
            <p:nvPr/>
          </p:nvSpPr>
          <p:spPr bwMode="auto">
            <a:xfrm>
              <a:off x="668" y="2024"/>
              <a:ext cx="267"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参数</a:t>
              </a:r>
            </a:p>
          </p:txBody>
        </p:sp>
        <p:sp>
          <p:nvSpPr>
            <p:cNvPr id="120061" name="Rectangle 858"/>
            <p:cNvSpPr>
              <a:spLocks noChangeArrowheads="1"/>
            </p:cNvSpPr>
            <p:nvPr/>
          </p:nvSpPr>
          <p:spPr bwMode="auto">
            <a:xfrm>
              <a:off x="1205" y="2050"/>
              <a:ext cx="10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400">
                  <a:solidFill>
                    <a:schemeClr val="tx2"/>
                  </a:solidFill>
                  <a:latin typeface="楷体_GB2312" pitchFamily="49" charset="-122"/>
                </a:rPr>
                <a:t>OC</a:t>
              </a:r>
            </a:p>
          </p:txBody>
        </p:sp>
        <p:sp>
          <p:nvSpPr>
            <p:cNvPr id="120062" name="Rectangle 859"/>
            <p:cNvSpPr>
              <a:spLocks noChangeArrowheads="1"/>
            </p:cNvSpPr>
            <p:nvPr/>
          </p:nvSpPr>
          <p:spPr bwMode="auto">
            <a:xfrm>
              <a:off x="1370" y="2024"/>
              <a:ext cx="62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400">
                  <a:solidFill>
                    <a:schemeClr val="tx2"/>
                  </a:solidFill>
                  <a:latin typeface="楷体_GB2312" pitchFamily="49" charset="-122"/>
                </a:rPr>
                <a:t>主存起始地址</a:t>
              </a:r>
            </a:p>
          </p:txBody>
        </p:sp>
        <p:sp>
          <p:nvSpPr>
            <p:cNvPr id="120063" name="Rectangle 860"/>
            <p:cNvSpPr>
              <a:spLocks noChangeArrowheads="1"/>
            </p:cNvSpPr>
            <p:nvPr/>
          </p:nvSpPr>
          <p:spPr bwMode="auto">
            <a:xfrm>
              <a:off x="2551" y="2004"/>
              <a:ext cx="8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置通道地址字</a:t>
              </a:r>
            </a:p>
          </p:txBody>
        </p:sp>
        <p:sp>
          <p:nvSpPr>
            <p:cNvPr id="120064" name="Rectangle 861"/>
            <p:cNvSpPr>
              <a:spLocks noChangeArrowheads="1"/>
            </p:cNvSpPr>
            <p:nvPr/>
          </p:nvSpPr>
          <p:spPr bwMode="auto">
            <a:xfrm>
              <a:off x="1128" y="198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65" name="Line 862"/>
            <p:cNvSpPr>
              <a:spLocks noChangeShapeType="1"/>
            </p:cNvSpPr>
            <p:nvPr/>
          </p:nvSpPr>
          <p:spPr bwMode="auto">
            <a:xfrm>
              <a:off x="1128" y="198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66" name="Rectangle 863"/>
            <p:cNvSpPr>
              <a:spLocks noChangeArrowheads="1"/>
            </p:cNvSpPr>
            <p:nvPr/>
          </p:nvSpPr>
          <p:spPr bwMode="auto">
            <a:xfrm>
              <a:off x="1143" y="1989"/>
              <a:ext cx="22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67" name="Line 864"/>
            <p:cNvSpPr>
              <a:spLocks noChangeShapeType="1"/>
            </p:cNvSpPr>
            <p:nvPr/>
          </p:nvSpPr>
          <p:spPr bwMode="auto">
            <a:xfrm>
              <a:off x="1143" y="1989"/>
              <a:ext cx="22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68" name="Rectangle 865"/>
            <p:cNvSpPr>
              <a:spLocks noChangeArrowheads="1"/>
            </p:cNvSpPr>
            <p:nvPr/>
          </p:nvSpPr>
          <p:spPr bwMode="auto">
            <a:xfrm>
              <a:off x="1367" y="1989"/>
              <a:ext cx="8"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69" name="Line 866"/>
            <p:cNvSpPr>
              <a:spLocks noChangeShapeType="1"/>
            </p:cNvSpPr>
            <p:nvPr/>
          </p:nvSpPr>
          <p:spPr bwMode="auto">
            <a:xfrm>
              <a:off x="1367" y="1989"/>
              <a:ext cx="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70" name="Line 867"/>
            <p:cNvSpPr>
              <a:spLocks noChangeShapeType="1"/>
            </p:cNvSpPr>
            <p:nvPr/>
          </p:nvSpPr>
          <p:spPr bwMode="auto">
            <a:xfrm>
              <a:off x="1367" y="1989"/>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71" name="Rectangle 868"/>
            <p:cNvSpPr>
              <a:spLocks noChangeArrowheads="1"/>
            </p:cNvSpPr>
            <p:nvPr/>
          </p:nvSpPr>
          <p:spPr bwMode="auto">
            <a:xfrm>
              <a:off x="1375" y="1989"/>
              <a:ext cx="63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72" name="Line 869"/>
            <p:cNvSpPr>
              <a:spLocks noChangeShapeType="1"/>
            </p:cNvSpPr>
            <p:nvPr/>
          </p:nvSpPr>
          <p:spPr bwMode="auto">
            <a:xfrm>
              <a:off x="1375" y="1989"/>
              <a:ext cx="63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73" name="Rectangle 870"/>
            <p:cNvSpPr>
              <a:spLocks noChangeArrowheads="1"/>
            </p:cNvSpPr>
            <p:nvPr/>
          </p:nvSpPr>
          <p:spPr bwMode="auto">
            <a:xfrm>
              <a:off x="2007" y="198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74" name="Line 871"/>
            <p:cNvSpPr>
              <a:spLocks noChangeShapeType="1"/>
            </p:cNvSpPr>
            <p:nvPr/>
          </p:nvSpPr>
          <p:spPr bwMode="auto">
            <a:xfrm>
              <a:off x="2007" y="198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75" name="Rectangle 872"/>
            <p:cNvSpPr>
              <a:spLocks noChangeArrowheads="1"/>
            </p:cNvSpPr>
            <p:nvPr/>
          </p:nvSpPr>
          <p:spPr bwMode="auto">
            <a:xfrm>
              <a:off x="2475" y="198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76" name="Line 873"/>
            <p:cNvSpPr>
              <a:spLocks noChangeShapeType="1"/>
            </p:cNvSpPr>
            <p:nvPr/>
          </p:nvSpPr>
          <p:spPr bwMode="auto">
            <a:xfrm>
              <a:off x="2475" y="198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77" name="Rectangle 874"/>
            <p:cNvSpPr>
              <a:spLocks noChangeArrowheads="1"/>
            </p:cNvSpPr>
            <p:nvPr/>
          </p:nvSpPr>
          <p:spPr bwMode="auto">
            <a:xfrm>
              <a:off x="2490" y="1989"/>
              <a:ext cx="92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78" name="Line 875"/>
            <p:cNvSpPr>
              <a:spLocks noChangeShapeType="1"/>
            </p:cNvSpPr>
            <p:nvPr/>
          </p:nvSpPr>
          <p:spPr bwMode="auto">
            <a:xfrm>
              <a:off x="2490" y="1989"/>
              <a:ext cx="92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79" name="Rectangle 876"/>
            <p:cNvSpPr>
              <a:spLocks noChangeArrowheads="1"/>
            </p:cNvSpPr>
            <p:nvPr/>
          </p:nvSpPr>
          <p:spPr bwMode="auto">
            <a:xfrm>
              <a:off x="3413" y="1989"/>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80" name="Line 877"/>
            <p:cNvSpPr>
              <a:spLocks noChangeShapeType="1"/>
            </p:cNvSpPr>
            <p:nvPr/>
          </p:nvSpPr>
          <p:spPr bwMode="auto">
            <a:xfrm>
              <a:off x="3413" y="198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81" name="Rectangle 878"/>
            <p:cNvSpPr>
              <a:spLocks noChangeArrowheads="1"/>
            </p:cNvSpPr>
            <p:nvPr/>
          </p:nvSpPr>
          <p:spPr bwMode="auto">
            <a:xfrm>
              <a:off x="3881" y="198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82" name="Line 879"/>
            <p:cNvSpPr>
              <a:spLocks noChangeShapeType="1"/>
            </p:cNvSpPr>
            <p:nvPr/>
          </p:nvSpPr>
          <p:spPr bwMode="auto">
            <a:xfrm>
              <a:off x="3881" y="198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83" name="Rectangle 880"/>
            <p:cNvSpPr>
              <a:spLocks noChangeArrowheads="1"/>
            </p:cNvSpPr>
            <p:nvPr/>
          </p:nvSpPr>
          <p:spPr bwMode="auto">
            <a:xfrm>
              <a:off x="4818" y="1989"/>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84" name="Line 881"/>
            <p:cNvSpPr>
              <a:spLocks noChangeShapeType="1"/>
            </p:cNvSpPr>
            <p:nvPr/>
          </p:nvSpPr>
          <p:spPr bwMode="auto">
            <a:xfrm>
              <a:off x="4818" y="198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85" name="Rectangle 882"/>
            <p:cNvSpPr>
              <a:spLocks noChangeArrowheads="1"/>
            </p:cNvSpPr>
            <p:nvPr/>
          </p:nvSpPr>
          <p:spPr bwMode="auto">
            <a:xfrm>
              <a:off x="1128" y="199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86" name="Line 883"/>
            <p:cNvSpPr>
              <a:spLocks noChangeShapeType="1"/>
            </p:cNvSpPr>
            <p:nvPr/>
          </p:nvSpPr>
          <p:spPr bwMode="auto">
            <a:xfrm>
              <a:off x="1128" y="199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87" name="Rectangle 884"/>
            <p:cNvSpPr>
              <a:spLocks noChangeArrowheads="1"/>
            </p:cNvSpPr>
            <p:nvPr/>
          </p:nvSpPr>
          <p:spPr bwMode="auto">
            <a:xfrm>
              <a:off x="1367" y="1996"/>
              <a:ext cx="8"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88" name="Line 885"/>
            <p:cNvSpPr>
              <a:spLocks noChangeShapeType="1"/>
            </p:cNvSpPr>
            <p:nvPr/>
          </p:nvSpPr>
          <p:spPr bwMode="auto">
            <a:xfrm>
              <a:off x="1367" y="199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89" name="Rectangle 886"/>
            <p:cNvSpPr>
              <a:spLocks noChangeArrowheads="1"/>
            </p:cNvSpPr>
            <p:nvPr/>
          </p:nvSpPr>
          <p:spPr bwMode="auto">
            <a:xfrm>
              <a:off x="2007" y="199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90" name="Line 887"/>
            <p:cNvSpPr>
              <a:spLocks noChangeShapeType="1"/>
            </p:cNvSpPr>
            <p:nvPr/>
          </p:nvSpPr>
          <p:spPr bwMode="auto">
            <a:xfrm>
              <a:off x="2007" y="199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91" name="Rectangle 888"/>
            <p:cNvSpPr>
              <a:spLocks noChangeArrowheads="1"/>
            </p:cNvSpPr>
            <p:nvPr/>
          </p:nvSpPr>
          <p:spPr bwMode="auto">
            <a:xfrm>
              <a:off x="2475" y="199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92" name="Line 889"/>
            <p:cNvSpPr>
              <a:spLocks noChangeShapeType="1"/>
            </p:cNvSpPr>
            <p:nvPr/>
          </p:nvSpPr>
          <p:spPr bwMode="auto">
            <a:xfrm>
              <a:off x="2475" y="199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93" name="Rectangle 890"/>
            <p:cNvSpPr>
              <a:spLocks noChangeArrowheads="1"/>
            </p:cNvSpPr>
            <p:nvPr/>
          </p:nvSpPr>
          <p:spPr bwMode="auto">
            <a:xfrm>
              <a:off x="3413" y="1996"/>
              <a:ext cx="14"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94" name="Line 891"/>
            <p:cNvSpPr>
              <a:spLocks noChangeShapeType="1"/>
            </p:cNvSpPr>
            <p:nvPr/>
          </p:nvSpPr>
          <p:spPr bwMode="auto">
            <a:xfrm>
              <a:off x="3413" y="199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95" name="Rectangle 892"/>
            <p:cNvSpPr>
              <a:spLocks noChangeArrowheads="1"/>
            </p:cNvSpPr>
            <p:nvPr/>
          </p:nvSpPr>
          <p:spPr bwMode="auto">
            <a:xfrm>
              <a:off x="3881" y="199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96" name="Line 893"/>
            <p:cNvSpPr>
              <a:spLocks noChangeShapeType="1"/>
            </p:cNvSpPr>
            <p:nvPr/>
          </p:nvSpPr>
          <p:spPr bwMode="auto">
            <a:xfrm>
              <a:off x="3881" y="199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97" name="Rectangle 894"/>
            <p:cNvSpPr>
              <a:spLocks noChangeArrowheads="1"/>
            </p:cNvSpPr>
            <p:nvPr/>
          </p:nvSpPr>
          <p:spPr bwMode="auto">
            <a:xfrm>
              <a:off x="4818" y="199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098" name="Line 895"/>
            <p:cNvSpPr>
              <a:spLocks noChangeShapeType="1"/>
            </p:cNvSpPr>
            <p:nvPr/>
          </p:nvSpPr>
          <p:spPr bwMode="auto">
            <a:xfrm>
              <a:off x="4818" y="199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099" name="Rectangle 896"/>
            <p:cNvSpPr>
              <a:spLocks noChangeArrowheads="1"/>
            </p:cNvSpPr>
            <p:nvPr/>
          </p:nvSpPr>
          <p:spPr bwMode="auto">
            <a:xfrm>
              <a:off x="2141" y="2069"/>
              <a:ext cx="2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返回</a:t>
              </a:r>
            </a:p>
          </p:txBody>
        </p:sp>
        <p:sp>
          <p:nvSpPr>
            <p:cNvPr id="120100" name="Rectangle 897"/>
            <p:cNvSpPr>
              <a:spLocks noChangeArrowheads="1"/>
            </p:cNvSpPr>
            <p:nvPr/>
          </p:nvSpPr>
          <p:spPr bwMode="auto">
            <a:xfrm>
              <a:off x="2709" y="2185"/>
              <a:ext cx="46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启动</a:t>
              </a:r>
              <a:r>
                <a:rPr lang="en-US" altLang="zh-CN" sz="1800">
                  <a:solidFill>
                    <a:schemeClr val="tx2"/>
                  </a:solidFill>
                  <a:latin typeface="楷体_GB2312" pitchFamily="49" charset="-122"/>
                </a:rPr>
                <a:t>I/O</a:t>
              </a:r>
            </a:p>
          </p:txBody>
        </p:sp>
        <p:sp>
          <p:nvSpPr>
            <p:cNvPr id="120101" name="Rectangle 898"/>
            <p:cNvSpPr>
              <a:spLocks noChangeArrowheads="1"/>
            </p:cNvSpPr>
            <p:nvPr/>
          </p:nvSpPr>
          <p:spPr bwMode="auto">
            <a:xfrm>
              <a:off x="3949" y="2160"/>
              <a:ext cx="8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断开通道指令</a:t>
              </a:r>
            </a:p>
          </p:txBody>
        </p:sp>
        <p:sp>
          <p:nvSpPr>
            <p:cNvPr id="120102" name="Rectangle 899"/>
            <p:cNvSpPr>
              <a:spLocks noChangeArrowheads="1"/>
            </p:cNvSpPr>
            <p:nvPr/>
          </p:nvSpPr>
          <p:spPr bwMode="auto">
            <a:xfrm>
              <a:off x="1128" y="2160"/>
              <a:ext cx="1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03" name="Line 900"/>
            <p:cNvSpPr>
              <a:spLocks noChangeShapeType="1"/>
            </p:cNvSpPr>
            <p:nvPr/>
          </p:nvSpPr>
          <p:spPr bwMode="auto">
            <a:xfrm>
              <a:off x="1128" y="216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04" name="Rectangle 901"/>
            <p:cNvSpPr>
              <a:spLocks noChangeArrowheads="1"/>
            </p:cNvSpPr>
            <p:nvPr/>
          </p:nvSpPr>
          <p:spPr bwMode="auto">
            <a:xfrm>
              <a:off x="1143" y="2160"/>
              <a:ext cx="22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05" name="Line 902"/>
            <p:cNvSpPr>
              <a:spLocks noChangeShapeType="1"/>
            </p:cNvSpPr>
            <p:nvPr/>
          </p:nvSpPr>
          <p:spPr bwMode="auto">
            <a:xfrm>
              <a:off x="1143" y="2160"/>
              <a:ext cx="22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06" name="Rectangle 903"/>
            <p:cNvSpPr>
              <a:spLocks noChangeArrowheads="1"/>
            </p:cNvSpPr>
            <p:nvPr/>
          </p:nvSpPr>
          <p:spPr bwMode="auto">
            <a:xfrm>
              <a:off x="1367" y="2160"/>
              <a:ext cx="8"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07" name="Line 904"/>
            <p:cNvSpPr>
              <a:spLocks noChangeShapeType="1"/>
            </p:cNvSpPr>
            <p:nvPr/>
          </p:nvSpPr>
          <p:spPr bwMode="auto">
            <a:xfrm>
              <a:off x="1367" y="2160"/>
              <a:ext cx="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08" name="Line 905"/>
            <p:cNvSpPr>
              <a:spLocks noChangeShapeType="1"/>
            </p:cNvSpPr>
            <p:nvPr/>
          </p:nvSpPr>
          <p:spPr bwMode="auto">
            <a:xfrm>
              <a:off x="1367" y="2160"/>
              <a:ext cx="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09" name="Rectangle 906"/>
            <p:cNvSpPr>
              <a:spLocks noChangeArrowheads="1"/>
            </p:cNvSpPr>
            <p:nvPr/>
          </p:nvSpPr>
          <p:spPr bwMode="auto">
            <a:xfrm>
              <a:off x="1375" y="2160"/>
              <a:ext cx="632"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10" name="Line 907"/>
            <p:cNvSpPr>
              <a:spLocks noChangeShapeType="1"/>
            </p:cNvSpPr>
            <p:nvPr/>
          </p:nvSpPr>
          <p:spPr bwMode="auto">
            <a:xfrm>
              <a:off x="1375" y="2160"/>
              <a:ext cx="63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11" name="Rectangle 908"/>
            <p:cNvSpPr>
              <a:spLocks noChangeArrowheads="1"/>
            </p:cNvSpPr>
            <p:nvPr/>
          </p:nvSpPr>
          <p:spPr bwMode="auto">
            <a:xfrm>
              <a:off x="2007" y="2160"/>
              <a:ext cx="1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12" name="Line 909"/>
            <p:cNvSpPr>
              <a:spLocks noChangeShapeType="1"/>
            </p:cNvSpPr>
            <p:nvPr/>
          </p:nvSpPr>
          <p:spPr bwMode="auto">
            <a:xfrm>
              <a:off x="2007" y="216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13" name="Rectangle 910"/>
            <p:cNvSpPr>
              <a:spLocks noChangeArrowheads="1"/>
            </p:cNvSpPr>
            <p:nvPr/>
          </p:nvSpPr>
          <p:spPr bwMode="auto">
            <a:xfrm>
              <a:off x="2475" y="2160"/>
              <a:ext cx="1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14" name="Line 911"/>
            <p:cNvSpPr>
              <a:spLocks noChangeShapeType="1"/>
            </p:cNvSpPr>
            <p:nvPr/>
          </p:nvSpPr>
          <p:spPr bwMode="auto">
            <a:xfrm>
              <a:off x="2475" y="216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15" name="Rectangle 912"/>
            <p:cNvSpPr>
              <a:spLocks noChangeArrowheads="1"/>
            </p:cNvSpPr>
            <p:nvPr/>
          </p:nvSpPr>
          <p:spPr bwMode="auto">
            <a:xfrm>
              <a:off x="2490" y="2160"/>
              <a:ext cx="923"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16" name="Line 913"/>
            <p:cNvSpPr>
              <a:spLocks noChangeShapeType="1"/>
            </p:cNvSpPr>
            <p:nvPr/>
          </p:nvSpPr>
          <p:spPr bwMode="auto">
            <a:xfrm>
              <a:off x="2490" y="2160"/>
              <a:ext cx="92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17" name="Rectangle 914"/>
            <p:cNvSpPr>
              <a:spLocks noChangeArrowheads="1"/>
            </p:cNvSpPr>
            <p:nvPr/>
          </p:nvSpPr>
          <p:spPr bwMode="auto">
            <a:xfrm>
              <a:off x="3413" y="2160"/>
              <a:ext cx="1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18" name="Line 915"/>
            <p:cNvSpPr>
              <a:spLocks noChangeShapeType="1"/>
            </p:cNvSpPr>
            <p:nvPr/>
          </p:nvSpPr>
          <p:spPr bwMode="auto">
            <a:xfrm>
              <a:off x="3413" y="21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19" name="Rectangle 916"/>
            <p:cNvSpPr>
              <a:spLocks noChangeArrowheads="1"/>
            </p:cNvSpPr>
            <p:nvPr/>
          </p:nvSpPr>
          <p:spPr bwMode="auto">
            <a:xfrm>
              <a:off x="3881" y="2160"/>
              <a:ext cx="1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20" name="Line 917"/>
            <p:cNvSpPr>
              <a:spLocks noChangeShapeType="1"/>
            </p:cNvSpPr>
            <p:nvPr/>
          </p:nvSpPr>
          <p:spPr bwMode="auto">
            <a:xfrm>
              <a:off x="3881" y="216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21" name="Rectangle 918"/>
            <p:cNvSpPr>
              <a:spLocks noChangeArrowheads="1"/>
            </p:cNvSpPr>
            <p:nvPr/>
          </p:nvSpPr>
          <p:spPr bwMode="auto">
            <a:xfrm>
              <a:off x="4818" y="2160"/>
              <a:ext cx="1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22" name="Line 919"/>
            <p:cNvSpPr>
              <a:spLocks noChangeShapeType="1"/>
            </p:cNvSpPr>
            <p:nvPr/>
          </p:nvSpPr>
          <p:spPr bwMode="auto">
            <a:xfrm>
              <a:off x="4818" y="216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23" name="Rectangle 920"/>
            <p:cNvSpPr>
              <a:spLocks noChangeArrowheads="1"/>
            </p:cNvSpPr>
            <p:nvPr/>
          </p:nvSpPr>
          <p:spPr bwMode="auto">
            <a:xfrm>
              <a:off x="1128" y="216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24" name="Line 921"/>
            <p:cNvSpPr>
              <a:spLocks noChangeShapeType="1"/>
            </p:cNvSpPr>
            <p:nvPr/>
          </p:nvSpPr>
          <p:spPr bwMode="auto">
            <a:xfrm>
              <a:off x="1128" y="216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25" name="Rectangle 922"/>
            <p:cNvSpPr>
              <a:spLocks noChangeArrowheads="1"/>
            </p:cNvSpPr>
            <p:nvPr/>
          </p:nvSpPr>
          <p:spPr bwMode="auto">
            <a:xfrm>
              <a:off x="2007" y="216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26" name="Line 923"/>
            <p:cNvSpPr>
              <a:spLocks noChangeShapeType="1"/>
            </p:cNvSpPr>
            <p:nvPr/>
          </p:nvSpPr>
          <p:spPr bwMode="auto">
            <a:xfrm>
              <a:off x="2007" y="216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27" name="Rectangle 924"/>
            <p:cNvSpPr>
              <a:spLocks noChangeArrowheads="1"/>
            </p:cNvSpPr>
            <p:nvPr/>
          </p:nvSpPr>
          <p:spPr bwMode="auto">
            <a:xfrm>
              <a:off x="2475" y="216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28" name="Line 925"/>
            <p:cNvSpPr>
              <a:spLocks noChangeShapeType="1"/>
            </p:cNvSpPr>
            <p:nvPr/>
          </p:nvSpPr>
          <p:spPr bwMode="auto">
            <a:xfrm>
              <a:off x="2475" y="216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29" name="Rectangle 926"/>
            <p:cNvSpPr>
              <a:spLocks noChangeArrowheads="1"/>
            </p:cNvSpPr>
            <p:nvPr/>
          </p:nvSpPr>
          <p:spPr bwMode="auto">
            <a:xfrm>
              <a:off x="3413" y="2166"/>
              <a:ext cx="14"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30" name="Line 927"/>
            <p:cNvSpPr>
              <a:spLocks noChangeShapeType="1"/>
            </p:cNvSpPr>
            <p:nvPr/>
          </p:nvSpPr>
          <p:spPr bwMode="auto">
            <a:xfrm>
              <a:off x="3413" y="216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31" name="Rectangle 928"/>
            <p:cNvSpPr>
              <a:spLocks noChangeArrowheads="1"/>
            </p:cNvSpPr>
            <p:nvPr/>
          </p:nvSpPr>
          <p:spPr bwMode="auto">
            <a:xfrm>
              <a:off x="3881" y="216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32" name="Line 929"/>
            <p:cNvSpPr>
              <a:spLocks noChangeShapeType="1"/>
            </p:cNvSpPr>
            <p:nvPr/>
          </p:nvSpPr>
          <p:spPr bwMode="auto">
            <a:xfrm>
              <a:off x="3881" y="216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33" name="Rectangle 930"/>
            <p:cNvSpPr>
              <a:spLocks noChangeArrowheads="1"/>
            </p:cNvSpPr>
            <p:nvPr/>
          </p:nvSpPr>
          <p:spPr bwMode="auto">
            <a:xfrm>
              <a:off x="4818" y="216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34" name="Line 931"/>
            <p:cNvSpPr>
              <a:spLocks noChangeShapeType="1"/>
            </p:cNvSpPr>
            <p:nvPr/>
          </p:nvSpPr>
          <p:spPr bwMode="auto">
            <a:xfrm>
              <a:off x="4818" y="216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35" name="Rectangle 932"/>
            <p:cNvSpPr>
              <a:spLocks noChangeArrowheads="1"/>
            </p:cNvSpPr>
            <p:nvPr/>
          </p:nvSpPr>
          <p:spPr bwMode="auto">
            <a:xfrm>
              <a:off x="1143" y="2344"/>
              <a:ext cx="864"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36" name="Rectangle 933"/>
            <p:cNvSpPr>
              <a:spLocks noChangeArrowheads="1"/>
            </p:cNvSpPr>
            <p:nvPr/>
          </p:nvSpPr>
          <p:spPr bwMode="auto">
            <a:xfrm>
              <a:off x="1143" y="2495"/>
              <a:ext cx="864" cy="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37" name="Rectangle 934"/>
            <p:cNvSpPr>
              <a:spLocks noChangeArrowheads="1"/>
            </p:cNvSpPr>
            <p:nvPr/>
          </p:nvSpPr>
          <p:spPr bwMode="auto">
            <a:xfrm>
              <a:off x="2490" y="2344"/>
              <a:ext cx="923"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38" name="Rectangle 935"/>
            <p:cNvSpPr>
              <a:spLocks noChangeArrowheads="1"/>
            </p:cNvSpPr>
            <p:nvPr/>
          </p:nvSpPr>
          <p:spPr bwMode="auto">
            <a:xfrm>
              <a:off x="2490" y="2495"/>
              <a:ext cx="923" cy="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39" name="Rectangle 936"/>
            <p:cNvSpPr>
              <a:spLocks noChangeArrowheads="1"/>
            </p:cNvSpPr>
            <p:nvPr/>
          </p:nvSpPr>
          <p:spPr bwMode="auto">
            <a:xfrm>
              <a:off x="1128" y="233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40" name="Line 937"/>
            <p:cNvSpPr>
              <a:spLocks noChangeShapeType="1"/>
            </p:cNvSpPr>
            <p:nvPr/>
          </p:nvSpPr>
          <p:spPr bwMode="auto">
            <a:xfrm>
              <a:off x="1128" y="233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41" name="Rectangle 938"/>
            <p:cNvSpPr>
              <a:spLocks noChangeArrowheads="1"/>
            </p:cNvSpPr>
            <p:nvPr/>
          </p:nvSpPr>
          <p:spPr bwMode="auto">
            <a:xfrm>
              <a:off x="1143" y="2330"/>
              <a:ext cx="86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42" name="Line 939"/>
            <p:cNvSpPr>
              <a:spLocks noChangeShapeType="1"/>
            </p:cNvSpPr>
            <p:nvPr/>
          </p:nvSpPr>
          <p:spPr bwMode="auto">
            <a:xfrm>
              <a:off x="1143" y="2330"/>
              <a:ext cx="86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43" name="Rectangle 940"/>
            <p:cNvSpPr>
              <a:spLocks noChangeArrowheads="1"/>
            </p:cNvSpPr>
            <p:nvPr/>
          </p:nvSpPr>
          <p:spPr bwMode="auto">
            <a:xfrm>
              <a:off x="1143" y="2336"/>
              <a:ext cx="864" cy="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44" name="Rectangle 941"/>
            <p:cNvSpPr>
              <a:spLocks noChangeArrowheads="1"/>
            </p:cNvSpPr>
            <p:nvPr/>
          </p:nvSpPr>
          <p:spPr bwMode="auto">
            <a:xfrm>
              <a:off x="2007" y="233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45" name="Line 942"/>
            <p:cNvSpPr>
              <a:spLocks noChangeShapeType="1"/>
            </p:cNvSpPr>
            <p:nvPr/>
          </p:nvSpPr>
          <p:spPr bwMode="auto">
            <a:xfrm>
              <a:off x="2007" y="233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46" name="Rectangle 943"/>
            <p:cNvSpPr>
              <a:spLocks noChangeArrowheads="1"/>
            </p:cNvSpPr>
            <p:nvPr/>
          </p:nvSpPr>
          <p:spPr bwMode="auto">
            <a:xfrm>
              <a:off x="2475" y="233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47" name="Line 944"/>
            <p:cNvSpPr>
              <a:spLocks noChangeShapeType="1"/>
            </p:cNvSpPr>
            <p:nvPr/>
          </p:nvSpPr>
          <p:spPr bwMode="auto">
            <a:xfrm>
              <a:off x="2475" y="233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48" name="Rectangle 945"/>
            <p:cNvSpPr>
              <a:spLocks noChangeArrowheads="1"/>
            </p:cNvSpPr>
            <p:nvPr/>
          </p:nvSpPr>
          <p:spPr bwMode="auto">
            <a:xfrm>
              <a:off x="2490" y="2330"/>
              <a:ext cx="923"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49" name="Line 946"/>
            <p:cNvSpPr>
              <a:spLocks noChangeShapeType="1"/>
            </p:cNvSpPr>
            <p:nvPr/>
          </p:nvSpPr>
          <p:spPr bwMode="auto">
            <a:xfrm>
              <a:off x="2490" y="2330"/>
              <a:ext cx="92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50" name="Rectangle 947"/>
            <p:cNvSpPr>
              <a:spLocks noChangeArrowheads="1"/>
            </p:cNvSpPr>
            <p:nvPr/>
          </p:nvSpPr>
          <p:spPr bwMode="auto">
            <a:xfrm>
              <a:off x="2490" y="2336"/>
              <a:ext cx="923" cy="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51" name="Rectangle 948"/>
            <p:cNvSpPr>
              <a:spLocks noChangeArrowheads="1"/>
            </p:cNvSpPr>
            <p:nvPr/>
          </p:nvSpPr>
          <p:spPr bwMode="auto">
            <a:xfrm>
              <a:off x="3413" y="233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52" name="Line 949"/>
            <p:cNvSpPr>
              <a:spLocks noChangeShapeType="1"/>
            </p:cNvSpPr>
            <p:nvPr/>
          </p:nvSpPr>
          <p:spPr bwMode="auto">
            <a:xfrm>
              <a:off x="3413" y="233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53" name="Rectangle 950"/>
            <p:cNvSpPr>
              <a:spLocks noChangeArrowheads="1"/>
            </p:cNvSpPr>
            <p:nvPr/>
          </p:nvSpPr>
          <p:spPr bwMode="auto">
            <a:xfrm>
              <a:off x="3881" y="2330"/>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54" name="Line 951"/>
            <p:cNvSpPr>
              <a:spLocks noChangeShapeType="1"/>
            </p:cNvSpPr>
            <p:nvPr/>
          </p:nvSpPr>
          <p:spPr bwMode="auto">
            <a:xfrm>
              <a:off x="3881" y="233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55" name="Line 952"/>
            <p:cNvSpPr>
              <a:spLocks noChangeShapeType="1"/>
            </p:cNvSpPr>
            <p:nvPr/>
          </p:nvSpPr>
          <p:spPr bwMode="auto">
            <a:xfrm>
              <a:off x="3881" y="2330"/>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56" name="Rectangle 953"/>
            <p:cNvSpPr>
              <a:spLocks noChangeArrowheads="1"/>
            </p:cNvSpPr>
            <p:nvPr/>
          </p:nvSpPr>
          <p:spPr bwMode="auto">
            <a:xfrm>
              <a:off x="3881" y="2330"/>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57" name="Line 954"/>
            <p:cNvSpPr>
              <a:spLocks noChangeShapeType="1"/>
            </p:cNvSpPr>
            <p:nvPr/>
          </p:nvSpPr>
          <p:spPr bwMode="auto">
            <a:xfrm>
              <a:off x="3881" y="233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58" name="Line 955"/>
            <p:cNvSpPr>
              <a:spLocks noChangeShapeType="1"/>
            </p:cNvSpPr>
            <p:nvPr/>
          </p:nvSpPr>
          <p:spPr bwMode="auto">
            <a:xfrm>
              <a:off x="3881" y="2330"/>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59" name="Rectangle 956"/>
            <p:cNvSpPr>
              <a:spLocks noChangeArrowheads="1"/>
            </p:cNvSpPr>
            <p:nvPr/>
          </p:nvSpPr>
          <p:spPr bwMode="auto">
            <a:xfrm>
              <a:off x="3896" y="2330"/>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60" name="Line 957"/>
            <p:cNvSpPr>
              <a:spLocks noChangeShapeType="1"/>
            </p:cNvSpPr>
            <p:nvPr/>
          </p:nvSpPr>
          <p:spPr bwMode="auto">
            <a:xfrm>
              <a:off x="3896" y="233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61" name="Line 958"/>
            <p:cNvSpPr>
              <a:spLocks noChangeShapeType="1"/>
            </p:cNvSpPr>
            <p:nvPr/>
          </p:nvSpPr>
          <p:spPr bwMode="auto">
            <a:xfrm>
              <a:off x="3896" y="2330"/>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62" name="Rectangle 959"/>
            <p:cNvSpPr>
              <a:spLocks noChangeArrowheads="1"/>
            </p:cNvSpPr>
            <p:nvPr/>
          </p:nvSpPr>
          <p:spPr bwMode="auto">
            <a:xfrm>
              <a:off x="3911" y="2330"/>
              <a:ext cx="907"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63" name="Line 960"/>
            <p:cNvSpPr>
              <a:spLocks noChangeShapeType="1"/>
            </p:cNvSpPr>
            <p:nvPr/>
          </p:nvSpPr>
          <p:spPr bwMode="auto">
            <a:xfrm>
              <a:off x="3911" y="2330"/>
              <a:ext cx="90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64" name="Rectangle 961"/>
            <p:cNvSpPr>
              <a:spLocks noChangeArrowheads="1"/>
            </p:cNvSpPr>
            <p:nvPr/>
          </p:nvSpPr>
          <p:spPr bwMode="auto">
            <a:xfrm>
              <a:off x="4818" y="2330"/>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65" name="Line 962"/>
            <p:cNvSpPr>
              <a:spLocks noChangeShapeType="1"/>
            </p:cNvSpPr>
            <p:nvPr/>
          </p:nvSpPr>
          <p:spPr bwMode="auto">
            <a:xfrm>
              <a:off x="4818" y="233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66" name="Line 963"/>
            <p:cNvSpPr>
              <a:spLocks noChangeShapeType="1"/>
            </p:cNvSpPr>
            <p:nvPr/>
          </p:nvSpPr>
          <p:spPr bwMode="auto">
            <a:xfrm>
              <a:off x="4818" y="2330"/>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67" name="Rectangle 964"/>
            <p:cNvSpPr>
              <a:spLocks noChangeArrowheads="1"/>
            </p:cNvSpPr>
            <p:nvPr/>
          </p:nvSpPr>
          <p:spPr bwMode="auto">
            <a:xfrm>
              <a:off x="1128" y="2344"/>
              <a:ext cx="15" cy="1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68" name="Line 965"/>
            <p:cNvSpPr>
              <a:spLocks noChangeShapeType="1"/>
            </p:cNvSpPr>
            <p:nvPr/>
          </p:nvSpPr>
          <p:spPr bwMode="auto">
            <a:xfrm>
              <a:off x="1128" y="2344"/>
              <a:ext cx="0" cy="15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69" name="Rectangle 966"/>
            <p:cNvSpPr>
              <a:spLocks noChangeArrowheads="1"/>
            </p:cNvSpPr>
            <p:nvPr/>
          </p:nvSpPr>
          <p:spPr bwMode="auto">
            <a:xfrm>
              <a:off x="2007" y="2344"/>
              <a:ext cx="15" cy="1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70" name="Line 967"/>
            <p:cNvSpPr>
              <a:spLocks noChangeShapeType="1"/>
            </p:cNvSpPr>
            <p:nvPr/>
          </p:nvSpPr>
          <p:spPr bwMode="auto">
            <a:xfrm>
              <a:off x="2007" y="2344"/>
              <a:ext cx="0" cy="15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71" name="Rectangle 968"/>
            <p:cNvSpPr>
              <a:spLocks noChangeArrowheads="1"/>
            </p:cNvSpPr>
            <p:nvPr/>
          </p:nvSpPr>
          <p:spPr bwMode="auto">
            <a:xfrm>
              <a:off x="2475" y="2344"/>
              <a:ext cx="15" cy="1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72" name="Line 969"/>
            <p:cNvSpPr>
              <a:spLocks noChangeShapeType="1"/>
            </p:cNvSpPr>
            <p:nvPr/>
          </p:nvSpPr>
          <p:spPr bwMode="auto">
            <a:xfrm>
              <a:off x="2475" y="2344"/>
              <a:ext cx="0" cy="15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73" name="Rectangle 970"/>
            <p:cNvSpPr>
              <a:spLocks noChangeArrowheads="1"/>
            </p:cNvSpPr>
            <p:nvPr/>
          </p:nvSpPr>
          <p:spPr bwMode="auto">
            <a:xfrm>
              <a:off x="3413" y="2344"/>
              <a:ext cx="14" cy="1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74" name="Line 971"/>
            <p:cNvSpPr>
              <a:spLocks noChangeShapeType="1"/>
            </p:cNvSpPr>
            <p:nvPr/>
          </p:nvSpPr>
          <p:spPr bwMode="auto">
            <a:xfrm>
              <a:off x="3413" y="2344"/>
              <a:ext cx="0" cy="15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75" name="Rectangle 972"/>
            <p:cNvSpPr>
              <a:spLocks noChangeArrowheads="1"/>
            </p:cNvSpPr>
            <p:nvPr/>
          </p:nvSpPr>
          <p:spPr bwMode="auto">
            <a:xfrm>
              <a:off x="1143" y="2506"/>
              <a:ext cx="864"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76" name="Rectangle 973"/>
            <p:cNvSpPr>
              <a:spLocks noChangeArrowheads="1"/>
            </p:cNvSpPr>
            <p:nvPr/>
          </p:nvSpPr>
          <p:spPr bwMode="auto">
            <a:xfrm>
              <a:off x="1143" y="2657"/>
              <a:ext cx="864" cy="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77" name="Rectangle 974"/>
            <p:cNvSpPr>
              <a:spLocks noChangeArrowheads="1"/>
            </p:cNvSpPr>
            <p:nvPr/>
          </p:nvSpPr>
          <p:spPr bwMode="auto">
            <a:xfrm>
              <a:off x="3544" y="2527"/>
              <a:ext cx="80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中断处理程序</a:t>
              </a:r>
            </a:p>
          </p:txBody>
        </p:sp>
        <p:sp>
          <p:nvSpPr>
            <p:cNvPr id="120178" name="Rectangle 975"/>
            <p:cNvSpPr>
              <a:spLocks noChangeArrowheads="1"/>
            </p:cNvSpPr>
            <p:nvPr/>
          </p:nvSpPr>
          <p:spPr bwMode="auto">
            <a:xfrm>
              <a:off x="1128" y="2500"/>
              <a:ext cx="1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79" name="Line 976"/>
            <p:cNvSpPr>
              <a:spLocks noChangeShapeType="1"/>
            </p:cNvSpPr>
            <p:nvPr/>
          </p:nvSpPr>
          <p:spPr bwMode="auto">
            <a:xfrm>
              <a:off x="1128" y="250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180" name="Rectangle 977"/>
            <p:cNvSpPr>
              <a:spLocks noChangeArrowheads="1"/>
            </p:cNvSpPr>
            <p:nvPr/>
          </p:nvSpPr>
          <p:spPr bwMode="auto">
            <a:xfrm>
              <a:off x="1143" y="2500"/>
              <a:ext cx="864" cy="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81" name="Rectangle 978"/>
            <p:cNvSpPr>
              <a:spLocks noChangeArrowheads="1"/>
            </p:cNvSpPr>
            <p:nvPr/>
          </p:nvSpPr>
          <p:spPr bwMode="auto">
            <a:xfrm>
              <a:off x="2007" y="2500"/>
              <a:ext cx="1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182" name="Line 979"/>
            <p:cNvSpPr>
              <a:spLocks noChangeShapeType="1"/>
            </p:cNvSpPr>
            <p:nvPr/>
          </p:nvSpPr>
          <p:spPr bwMode="auto">
            <a:xfrm>
              <a:off x="2007" y="250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0183" name="Picture 98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5" y="2500"/>
              <a:ext cx="15"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84" name="Picture 98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0" y="2500"/>
              <a:ext cx="8"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85" name="Picture 98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98" y="2500"/>
              <a:ext cx="59"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86" name="Picture 98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57" y="2500"/>
              <a:ext cx="60"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87" name="Picture 98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7" y="2500"/>
              <a:ext cx="59"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88" name="Picture 98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76" y="2500"/>
              <a:ext cx="60"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89" name="Picture 98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6" y="2500"/>
              <a:ext cx="59"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90" name="Picture 98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95" y="2500"/>
              <a:ext cx="60"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91" name="Picture 98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55" y="2500"/>
              <a:ext cx="59"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92" name="Picture 9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14" y="2500"/>
              <a:ext cx="60"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93" name="Picture 99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4" y="2500"/>
              <a:ext cx="59"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94" name="Picture 9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3" y="2500"/>
              <a:ext cx="60"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95" name="Picture 99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93" y="2500"/>
              <a:ext cx="59"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96" name="Picture 99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52" y="2500"/>
              <a:ext cx="60"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97" name="Picture 99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12" y="2500"/>
              <a:ext cx="59"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98" name="Picture 99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1" y="2500"/>
              <a:ext cx="60"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199" name="Picture 99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1" y="2500"/>
              <a:ext cx="59"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00" name="Picture 99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0" y="2500"/>
              <a:ext cx="23"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01" name="Picture 99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13" y="2500"/>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02" name="Picture 99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20" y="2500"/>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203" name="Rectangle 1000"/>
            <p:cNvSpPr>
              <a:spLocks noChangeArrowheads="1"/>
            </p:cNvSpPr>
            <p:nvPr/>
          </p:nvSpPr>
          <p:spPr bwMode="auto">
            <a:xfrm>
              <a:off x="1128" y="250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04" name="Line 1001"/>
            <p:cNvSpPr>
              <a:spLocks noChangeShapeType="1"/>
            </p:cNvSpPr>
            <p:nvPr/>
          </p:nvSpPr>
          <p:spPr bwMode="auto">
            <a:xfrm>
              <a:off x="1128" y="250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05" name="Rectangle 1002"/>
            <p:cNvSpPr>
              <a:spLocks noChangeArrowheads="1"/>
            </p:cNvSpPr>
            <p:nvPr/>
          </p:nvSpPr>
          <p:spPr bwMode="auto">
            <a:xfrm>
              <a:off x="2007" y="2506"/>
              <a:ext cx="1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06" name="Line 1003"/>
            <p:cNvSpPr>
              <a:spLocks noChangeShapeType="1"/>
            </p:cNvSpPr>
            <p:nvPr/>
          </p:nvSpPr>
          <p:spPr bwMode="auto">
            <a:xfrm>
              <a:off x="2007" y="2506"/>
              <a:ext cx="0" cy="1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07" name="Rectangle 1004"/>
            <p:cNvSpPr>
              <a:spLocks noChangeArrowheads="1"/>
            </p:cNvSpPr>
            <p:nvPr/>
          </p:nvSpPr>
          <p:spPr bwMode="auto">
            <a:xfrm>
              <a:off x="1143" y="2677"/>
              <a:ext cx="864" cy="1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08" name="Rectangle 1005"/>
            <p:cNvSpPr>
              <a:spLocks noChangeArrowheads="1"/>
            </p:cNvSpPr>
            <p:nvPr/>
          </p:nvSpPr>
          <p:spPr bwMode="auto">
            <a:xfrm>
              <a:off x="1143" y="2827"/>
              <a:ext cx="864" cy="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09" name="Rectangle 1006"/>
            <p:cNvSpPr>
              <a:spLocks noChangeArrowheads="1"/>
            </p:cNvSpPr>
            <p:nvPr/>
          </p:nvSpPr>
          <p:spPr bwMode="auto">
            <a:xfrm>
              <a:off x="2185" y="2704"/>
              <a:ext cx="7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I/O</a:t>
              </a:r>
              <a:r>
                <a:rPr lang="zh-CN" altLang="en-US" sz="1800">
                  <a:solidFill>
                    <a:schemeClr val="tx2"/>
                  </a:solidFill>
                  <a:latin typeface="楷体_GB2312" pitchFamily="49" charset="-122"/>
                </a:rPr>
                <a:t>中断请求</a:t>
              </a:r>
            </a:p>
          </p:txBody>
        </p:sp>
        <p:sp>
          <p:nvSpPr>
            <p:cNvPr id="120210" name="Rectangle 1007"/>
            <p:cNvSpPr>
              <a:spLocks noChangeArrowheads="1"/>
            </p:cNvSpPr>
            <p:nvPr/>
          </p:nvSpPr>
          <p:spPr bwMode="auto">
            <a:xfrm>
              <a:off x="3427" y="2677"/>
              <a:ext cx="923" cy="1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11" name="Rectangle 1008"/>
            <p:cNvSpPr>
              <a:spLocks noChangeArrowheads="1"/>
            </p:cNvSpPr>
            <p:nvPr/>
          </p:nvSpPr>
          <p:spPr bwMode="auto">
            <a:xfrm>
              <a:off x="3427" y="2827"/>
              <a:ext cx="923" cy="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12" name="Rectangle 1009"/>
            <p:cNvSpPr>
              <a:spLocks noChangeArrowheads="1"/>
            </p:cNvSpPr>
            <p:nvPr/>
          </p:nvSpPr>
          <p:spPr bwMode="auto">
            <a:xfrm>
              <a:off x="1128" y="267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13" name="Line 1010"/>
            <p:cNvSpPr>
              <a:spLocks noChangeShapeType="1"/>
            </p:cNvSpPr>
            <p:nvPr/>
          </p:nvSpPr>
          <p:spPr bwMode="auto">
            <a:xfrm>
              <a:off x="1128" y="267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14" name="Rectangle 1011"/>
            <p:cNvSpPr>
              <a:spLocks noChangeArrowheads="1"/>
            </p:cNvSpPr>
            <p:nvPr/>
          </p:nvSpPr>
          <p:spPr bwMode="auto">
            <a:xfrm>
              <a:off x="1143" y="2670"/>
              <a:ext cx="864" cy="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15" name="Rectangle 1012"/>
            <p:cNvSpPr>
              <a:spLocks noChangeArrowheads="1"/>
            </p:cNvSpPr>
            <p:nvPr/>
          </p:nvSpPr>
          <p:spPr bwMode="auto">
            <a:xfrm>
              <a:off x="2007" y="267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16" name="Line 1013"/>
            <p:cNvSpPr>
              <a:spLocks noChangeShapeType="1"/>
            </p:cNvSpPr>
            <p:nvPr/>
          </p:nvSpPr>
          <p:spPr bwMode="auto">
            <a:xfrm>
              <a:off x="2007" y="267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0217" name="Picture 10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13" y="2670"/>
              <a:ext cx="14"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18" name="Picture 10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27" y="2670"/>
              <a:ext cx="8"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19" name="Picture 101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35" y="267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20" name="Picture 101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94" y="267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21" name="Picture 101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54" y="267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22" name="Picture 101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13" y="267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23" name="Picture 102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73" y="267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24" name="Picture 10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32" y="267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25" name="Picture 102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92" y="267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26" name="Picture 102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51" y="267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27" name="Picture 102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11" y="267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28" name="Picture 102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70" y="267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29" name="Picture 102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30" y="267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30" name="Picture 102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89" y="267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31" name="Picture 102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49" y="267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32" name="Picture 102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08" y="267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33" name="Picture 103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68" y="267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34" name="Picture 103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27" y="2670"/>
              <a:ext cx="23"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35" name="Picture 103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350" y="2670"/>
              <a:ext cx="7"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36" name="Picture 103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57" y="2670"/>
              <a:ext cx="8"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237" name="Rectangle 1034"/>
            <p:cNvSpPr>
              <a:spLocks noChangeArrowheads="1"/>
            </p:cNvSpPr>
            <p:nvPr/>
          </p:nvSpPr>
          <p:spPr bwMode="auto">
            <a:xfrm>
              <a:off x="1128" y="267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38" name="Line 1035"/>
            <p:cNvSpPr>
              <a:spLocks noChangeShapeType="1"/>
            </p:cNvSpPr>
            <p:nvPr/>
          </p:nvSpPr>
          <p:spPr bwMode="auto">
            <a:xfrm>
              <a:off x="1128" y="267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39" name="Rectangle 1036"/>
            <p:cNvSpPr>
              <a:spLocks noChangeArrowheads="1"/>
            </p:cNvSpPr>
            <p:nvPr/>
          </p:nvSpPr>
          <p:spPr bwMode="auto">
            <a:xfrm>
              <a:off x="2007" y="267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40" name="Line 1037"/>
            <p:cNvSpPr>
              <a:spLocks noChangeShapeType="1"/>
            </p:cNvSpPr>
            <p:nvPr/>
          </p:nvSpPr>
          <p:spPr bwMode="auto">
            <a:xfrm>
              <a:off x="2007" y="267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41" name="Rectangle 1038"/>
            <p:cNvSpPr>
              <a:spLocks noChangeArrowheads="1"/>
            </p:cNvSpPr>
            <p:nvPr/>
          </p:nvSpPr>
          <p:spPr bwMode="auto">
            <a:xfrm>
              <a:off x="3413" y="2677"/>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42" name="Line 1039"/>
            <p:cNvSpPr>
              <a:spLocks noChangeShapeType="1"/>
            </p:cNvSpPr>
            <p:nvPr/>
          </p:nvSpPr>
          <p:spPr bwMode="auto">
            <a:xfrm>
              <a:off x="3413" y="267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43" name="Rectangle 1040"/>
            <p:cNvSpPr>
              <a:spLocks noChangeArrowheads="1"/>
            </p:cNvSpPr>
            <p:nvPr/>
          </p:nvSpPr>
          <p:spPr bwMode="auto">
            <a:xfrm>
              <a:off x="4350" y="267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44" name="Line 1041"/>
            <p:cNvSpPr>
              <a:spLocks noChangeShapeType="1"/>
            </p:cNvSpPr>
            <p:nvPr/>
          </p:nvSpPr>
          <p:spPr bwMode="auto">
            <a:xfrm>
              <a:off x="4350" y="267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45" name="Rectangle 1042"/>
            <p:cNvSpPr>
              <a:spLocks noChangeArrowheads="1"/>
            </p:cNvSpPr>
            <p:nvPr/>
          </p:nvSpPr>
          <p:spPr bwMode="auto">
            <a:xfrm>
              <a:off x="1143" y="2847"/>
              <a:ext cx="864" cy="1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46" name="Rectangle 1043"/>
            <p:cNvSpPr>
              <a:spLocks noChangeArrowheads="1"/>
            </p:cNvSpPr>
            <p:nvPr/>
          </p:nvSpPr>
          <p:spPr bwMode="auto">
            <a:xfrm>
              <a:off x="1143" y="2997"/>
              <a:ext cx="864" cy="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47" name="Rectangle 1044"/>
            <p:cNvSpPr>
              <a:spLocks noChangeArrowheads="1"/>
            </p:cNvSpPr>
            <p:nvPr/>
          </p:nvSpPr>
          <p:spPr bwMode="auto">
            <a:xfrm>
              <a:off x="1128" y="284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48" name="Line 1045"/>
            <p:cNvSpPr>
              <a:spLocks noChangeShapeType="1"/>
            </p:cNvSpPr>
            <p:nvPr/>
          </p:nvSpPr>
          <p:spPr bwMode="auto">
            <a:xfrm>
              <a:off x="1128" y="284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49" name="Rectangle 1046"/>
            <p:cNvSpPr>
              <a:spLocks noChangeArrowheads="1"/>
            </p:cNvSpPr>
            <p:nvPr/>
          </p:nvSpPr>
          <p:spPr bwMode="auto">
            <a:xfrm>
              <a:off x="1143" y="2840"/>
              <a:ext cx="864" cy="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50" name="Rectangle 1047"/>
            <p:cNvSpPr>
              <a:spLocks noChangeArrowheads="1"/>
            </p:cNvSpPr>
            <p:nvPr/>
          </p:nvSpPr>
          <p:spPr bwMode="auto">
            <a:xfrm>
              <a:off x="2007" y="284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51" name="Line 1048"/>
            <p:cNvSpPr>
              <a:spLocks noChangeShapeType="1"/>
            </p:cNvSpPr>
            <p:nvPr/>
          </p:nvSpPr>
          <p:spPr bwMode="auto">
            <a:xfrm>
              <a:off x="2007" y="284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52" name="Rectangle 1049"/>
            <p:cNvSpPr>
              <a:spLocks noChangeArrowheads="1"/>
            </p:cNvSpPr>
            <p:nvPr/>
          </p:nvSpPr>
          <p:spPr bwMode="auto">
            <a:xfrm>
              <a:off x="3413" y="2840"/>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53" name="Line 1050"/>
            <p:cNvSpPr>
              <a:spLocks noChangeShapeType="1"/>
            </p:cNvSpPr>
            <p:nvPr/>
          </p:nvSpPr>
          <p:spPr bwMode="auto">
            <a:xfrm>
              <a:off x="3413" y="284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54" name="Rectangle 1051"/>
            <p:cNvSpPr>
              <a:spLocks noChangeArrowheads="1"/>
            </p:cNvSpPr>
            <p:nvPr/>
          </p:nvSpPr>
          <p:spPr bwMode="auto">
            <a:xfrm>
              <a:off x="3427" y="2840"/>
              <a:ext cx="92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55" name="Line 1052"/>
            <p:cNvSpPr>
              <a:spLocks noChangeShapeType="1"/>
            </p:cNvSpPr>
            <p:nvPr/>
          </p:nvSpPr>
          <p:spPr bwMode="auto">
            <a:xfrm>
              <a:off x="3427" y="2840"/>
              <a:ext cx="92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56" name="Rectangle 1053"/>
            <p:cNvSpPr>
              <a:spLocks noChangeArrowheads="1"/>
            </p:cNvSpPr>
            <p:nvPr/>
          </p:nvSpPr>
          <p:spPr bwMode="auto">
            <a:xfrm>
              <a:off x="4350" y="284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57" name="Line 1054"/>
            <p:cNvSpPr>
              <a:spLocks noChangeShapeType="1"/>
            </p:cNvSpPr>
            <p:nvPr/>
          </p:nvSpPr>
          <p:spPr bwMode="auto">
            <a:xfrm>
              <a:off x="4350" y="284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58" name="Rectangle 1055"/>
            <p:cNvSpPr>
              <a:spLocks noChangeArrowheads="1"/>
            </p:cNvSpPr>
            <p:nvPr/>
          </p:nvSpPr>
          <p:spPr bwMode="auto">
            <a:xfrm>
              <a:off x="1128" y="284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59" name="Line 1056"/>
            <p:cNvSpPr>
              <a:spLocks noChangeShapeType="1"/>
            </p:cNvSpPr>
            <p:nvPr/>
          </p:nvSpPr>
          <p:spPr bwMode="auto">
            <a:xfrm>
              <a:off x="1128" y="284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60" name="Rectangle 1057"/>
            <p:cNvSpPr>
              <a:spLocks noChangeArrowheads="1"/>
            </p:cNvSpPr>
            <p:nvPr/>
          </p:nvSpPr>
          <p:spPr bwMode="auto">
            <a:xfrm>
              <a:off x="2007" y="284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61" name="Line 1058"/>
            <p:cNvSpPr>
              <a:spLocks noChangeShapeType="1"/>
            </p:cNvSpPr>
            <p:nvPr/>
          </p:nvSpPr>
          <p:spPr bwMode="auto">
            <a:xfrm>
              <a:off x="2007" y="284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62" name="Rectangle 1059"/>
            <p:cNvSpPr>
              <a:spLocks noChangeArrowheads="1"/>
            </p:cNvSpPr>
            <p:nvPr/>
          </p:nvSpPr>
          <p:spPr bwMode="auto">
            <a:xfrm>
              <a:off x="3413" y="2847"/>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63" name="Line 1060"/>
            <p:cNvSpPr>
              <a:spLocks noChangeShapeType="1"/>
            </p:cNvSpPr>
            <p:nvPr/>
          </p:nvSpPr>
          <p:spPr bwMode="auto">
            <a:xfrm>
              <a:off x="3413" y="284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64" name="Rectangle 1061"/>
            <p:cNvSpPr>
              <a:spLocks noChangeArrowheads="1"/>
            </p:cNvSpPr>
            <p:nvPr/>
          </p:nvSpPr>
          <p:spPr bwMode="auto">
            <a:xfrm>
              <a:off x="4350" y="284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65" name="Line 1062"/>
            <p:cNvSpPr>
              <a:spLocks noChangeShapeType="1"/>
            </p:cNvSpPr>
            <p:nvPr/>
          </p:nvSpPr>
          <p:spPr bwMode="auto">
            <a:xfrm>
              <a:off x="4350" y="284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66" name="Rectangle 1063"/>
            <p:cNvSpPr>
              <a:spLocks noChangeArrowheads="1"/>
            </p:cNvSpPr>
            <p:nvPr/>
          </p:nvSpPr>
          <p:spPr bwMode="auto">
            <a:xfrm>
              <a:off x="1143" y="3017"/>
              <a:ext cx="864" cy="1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67" name="Rectangle 1064"/>
            <p:cNvSpPr>
              <a:spLocks noChangeArrowheads="1"/>
            </p:cNvSpPr>
            <p:nvPr/>
          </p:nvSpPr>
          <p:spPr bwMode="auto">
            <a:xfrm>
              <a:off x="1143" y="3167"/>
              <a:ext cx="864" cy="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68" name="Rectangle 1065"/>
            <p:cNvSpPr>
              <a:spLocks noChangeArrowheads="1"/>
            </p:cNvSpPr>
            <p:nvPr/>
          </p:nvSpPr>
          <p:spPr bwMode="auto">
            <a:xfrm>
              <a:off x="2640" y="3113"/>
              <a:ext cx="7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I/O</a:t>
              </a:r>
              <a:r>
                <a:rPr lang="zh-CN" altLang="en-US" sz="1800">
                  <a:solidFill>
                    <a:schemeClr val="tx2"/>
                  </a:solidFill>
                  <a:latin typeface="楷体_GB2312" pitchFamily="49" charset="-122"/>
                </a:rPr>
                <a:t>中断响应</a:t>
              </a:r>
            </a:p>
          </p:txBody>
        </p:sp>
        <p:sp>
          <p:nvSpPr>
            <p:cNvPr id="120269" name="Rectangle 1066"/>
            <p:cNvSpPr>
              <a:spLocks noChangeArrowheads="1"/>
            </p:cNvSpPr>
            <p:nvPr/>
          </p:nvSpPr>
          <p:spPr bwMode="auto">
            <a:xfrm>
              <a:off x="1128" y="301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70" name="Line 1067"/>
            <p:cNvSpPr>
              <a:spLocks noChangeShapeType="1"/>
            </p:cNvSpPr>
            <p:nvPr/>
          </p:nvSpPr>
          <p:spPr bwMode="auto">
            <a:xfrm>
              <a:off x="1128" y="301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71" name="Rectangle 1068"/>
            <p:cNvSpPr>
              <a:spLocks noChangeArrowheads="1"/>
            </p:cNvSpPr>
            <p:nvPr/>
          </p:nvSpPr>
          <p:spPr bwMode="auto">
            <a:xfrm>
              <a:off x="1143" y="3010"/>
              <a:ext cx="864" cy="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72" name="Rectangle 1069"/>
            <p:cNvSpPr>
              <a:spLocks noChangeArrowheads="1"/>
            </p:cNvSpPr>
            <p:nvPr/>
          </p:nvSpPr>
          <p:spPr bwMode="auto">
            <a:xfrm>
              <a:off x="2007" y="301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73" name="Line 1070"/>
            <p:cNvSpPr>
              <a:spLocks noChangeShapeType="1"/>
            </p:cNvSpPr>
            <p:nvPr/>
          </p:nvSpPr>
          <p:spPr bwMode="auto">
            <a:xfrm>
              <a:off x="2007" y="301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74" name="Rectangle 1071"/>
            <p:cNvSpPr>
              <a:spLocks noChangeArrowheads="1"/>
            </p:cNvSpPr>
            <p:nvPr/>
          </p:nvSpPr>
          <p:spPr bwMode="auto">
            <a:xfrm>
              <a:off x="3413" y="3010"/>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75" name="Line 1072"/>
            <p:cNvSpPr>
              <a:spLocks noChangeShapeType="1"/>
            </p:cNvSpPr>
            <p:nvPr/>
          </p:nvSpPr>
          <p:spPr bwMode="auto">
            <a:xfrm>
              <a:off x="3413" y="301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76" name="Rectangle 1073"/>
            <p:cNvSpPr>
              <a:spLocks noChangeArrowheads="1"/>
            </p:cNvSpPr>
            <p:nvPr/>
          </p:nvSpPr>
          <p:spPr bwMode="auto">
            <a:xfrm>
              <a:off x="3427" y="3010"/>
              <a:ext cx="92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77" name="Line 1074"/>
            <p:cNvSpPr>
              <a:spLocks noChangeShapeType="1"/>
            </p:cNvSpPr>
            <p:nvPr/>
          </p:nvSpPr>
          <p:spPr bwMode="auto">
            <a:xfrm>
              <a:off x="3427" y="3010"/>
              <a:ext cx="92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78" name="Rectangle 1075"/>
            <p:cNvSpPr>
              <a:spLocks noChangeArrowheads="1"/>
            </p:cNvSpPr>
            <p:nvPr/>
          </p:nvSpPr>
          <p:spPr bwMode="auto">
            <a:xfrm>
              <a:off x="4350" y="301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79" name="Line 1076"/>
            <p:cNvSpPr>
              <a:spLocks noChangeShapeType="1"/>
            </p:cNvSpPr>
            <p:nvPr/>
          </p:nvSpPr>
          <p:spPr bwMode="auto">
            <a:xfrm>
              <a:off x="4350" y="301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80" name="Rectangle 1077"/>
            <p:cNvSpPr>
              <a:spLocks noChangeArrowheads="1"/>
            </p:cNvSpPr>
            <p:nvPr/>
          </p:nvSpPr>
          <p:spPr bwMode="auto">
            <a:xfrm>
              <a:off x="1128" y="301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81" name="Line 1078"/>
            <p:cNvSpPr>
              <a:spLocks noChangeShapeType="1"/>
            </p:cNvSpPr>
            <p:nvPr/>
          </p:nvSpPr>
          <p:spPr bwMode="auto">
            <a:xfrm>
              <a:off x="1128" y="301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82" name="Rectangle 1079"/>
            <p:cNvSpPr>
              <a:spLocks noChangeArrowheads="1"/>
            </p:cNvSpPr>
            <p:nvPr/>
          </p:nvSpPr>
          <p:spPr bwMode="auto">
            <a:xfrm>
              <a:off x="2007" y="301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83" name="Line 1080"/>
            <p:cNvSpPr>
              <a:spLocks noChangeShapeType="1"/>
            </p:cNvSpPr>
            <p:nvPr/>
          </p:nvSpPr>
          <p:spPr bwMode="auto">
            <a:xfrm>
              <a:off x="2007" y="301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84" name="Rectangle 1081"/>
            <p:cNvSpPr>
              <a:spLocks noChangeArrowheads="1"/>
            </p:cNvSpPr>
            <p:nvPr/>
          </p:nvSpPr>
          <p:spPr bwMode="auto">
            <a:xfrm>
              <a:off x="3413" y="3017"/>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85" name="Line 1082"/>
            <p:cNvSpPr>
              <a:spLocks noChangeShapeType="1"/>
            </p:cNvSpPr>
            <p:nvPr/>
          </p:nvSpPr>
          <p:spPr bwMode="auto">
            <a:xfrm>
              <a:off x="3413" y="301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86" name="Rectangle 1083"/>
            <p:cNvSpPr>
              <a:spLocks noChangeArrowheads="1"/>
            </p:cNvSpPr>
            <p:nvPr/>
          </p:nvSpPr>
          <p:spPr bwMode="auto">
            <a:xfrm>
              <a:off x="4350" y="301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87" name="Line 1084"/>
            <p:cNvSpPr>
              <a:spLocks noChangeShapeType="1"/>
            </p:cNvSpPr>
            <p:nvPr/>
          </p:nvSpPr>
          <p:spPr bwMode="auto">
            <a:xfrm>
              <a:off x="4350" y="301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88" name="Rectangle 1085"/>
            <p:cNvSpPr>
              <a:spLocks noChangeArrowheads="1"/>
            </p:cNvSpPr>
            <p:nvPr/>
          </p:nvSpPr>
          <p:spPr bwMode="auto">
            <a:xfrm>
              <a:off x="1143" y="3180"/>
              <a:ext cx="864"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89" name="Rectangle 1086"/>
            <p:cNvSpPr>
              <a:spLocks noChangeArrowheads="1"/>
            </p:cNvSpPr>
            <p:nvPr/>
          </p:nvSpPr>
          <p:spPr bwMode="auto">
            <a:xfrm>
              <a:off x="1143" y="3331"/>
              <a:ext cx="864" cy="1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90" name="Rectangle 1087"/>
            <p:cNvSpPr>
              <a:spLocks noChangeArrowheads="1"/>
            </p:cNvSpPr>
            <p:nvPr/>
          </p:nvSpPr>
          <p:spPr bwMode="auto">
            <a:xfrm>
              <a:off x="1128" y="3180"/>
              <a:ext cx="15"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91" name="Line 1088"/>
            <p:cNvSpPr>
              <a:spLocks noChangeShapeType="1"/>
            </p:cNvSpPr>
            <p:nvPr/>
          </p:nvSpPr>
          <p:spPr bwMode="auto">
            <a:xfrm>
              <a:off x="1128" y="3180"/>
              <a:ext cx="0" cy="1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92" name="Rectangle 1089"/>
            <p:cNvSpPr>
              <a:spLocks noChangeArrowheads="1"/>
            </p:cNvSpPr>
            <p:nvPr/>
          </p:nvSpPr>
          <p:spPr bwMode="auto">
            <a:xfrm>
              <a:off x="2007" y="3180"/>
              <a:ext cx="15"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93" name="Line 1090"/>
            <p:cNvSpPr>
              <a:spLocks noChangeShapeType="1"/>
            </p:cNvSpPr>
            <p:nvPr/>
          </p:nvSpPr>
          <p:spPr bwMode="auto">
            <a:xfrm>
              <a:off x="2007" y="3180"/>
              <a:ext cx="0" cy="1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94" name="Rectangle 1091"/>
            <p:cNvSpPr>
              <a:spLocks noChangeArrowheads="1"/>
            </p:cNvSpPr>
            <p:nvPr/>
          </p:nvSpPr>
          <p:spPr bwMode="auto">
            <a:xfrm>
              <a:off x="3413" y="3180"/>
              <a:ext cx="14"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95" name="Line 1092"/>
            <p:cNvSpPr>
              <a:spLocks noChangeShapeType="1"/>
            </p:cNvSpPr>
            <p:nvPr/>
          </p:nvSpPr>
          <p:spPr bwMode="auto">
            <a:xfrm>
              <a:off x="3413" y="3180"/>
              <a:ext cx="0" cy="1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96" name="Rectangle 1093"/>
            <p:cNvSpPr>
              <a:spLocks noChangeArrowheads="1"/>
            </p:cNvSpPr>
            <p:nvPr/>
          </p:nvSpPr>
          <p:spPr bwMode="auto">
            <a:xfrm>
              <a:off x="4350" y="3180"/>
              <a:ext cx="15" cy="1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297" name="Line 1094"/>
            <p:cNvSpPr>
              <a:spLocks noChangeShapeType="1"/>
            </p:cNvSpPr>
            <p:nvPr/>
          </p:nvSpPr>
          <p:spPr bwMode="auto">
            <a:xfrm>
              <a:off x="4350" y="3180"/>
              <a:ext cx="0" cy="1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298" name="Rectangle 1095"/>
            <p:cNvSpPr>
              <a:spLocks noChangeArrowheads="1"/>
            </p:cNvSpPr>
            <p:nvPr/>
          </p:nvSpPr>
          <p:spPr bwMode="auto">
            <a:xfrm>
              <a:off x="2503" y="3566"/>
              <a:ext cx="73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I/O</a:t>
              </a:r>
              <a:r>
                <a:rPr lang="zh-CN" altLang="en-US" sz="1800">
                  <a:solidFill>
                    <a:schemeClr val="tx2"/>
                  </a:solidFill>
                  <a:latin typeface="楷体_GB2312" pitchFamily="49" charset="-122"/>
                </a:rPr>
                <a:t>中断返回</a:t>
              </a:r>
            </a:p>
          </p:txBody>
        </p:sp>
        <p:sp>
          <p:nvSpPr>
            <p:cNvPr id="120299" name="Rectangle 1096"/>
            <p:cNvSpPr>
              <a:spLocks noChangeArrowheads="1"/>
            </p:cNvSpPr>
            <p:nvPr/>
          </p:nvSpPr>
          <p:spPr bwMode="auto">
            <a:xfrm>
              <a:off x="1128" y="335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00" name="Line 1097"/>
            <p:cNvSpPr>
              <a:spLocks noChangeShapeType="1"/>
            </p:cNvSpPr>
            <p:nvPr/>
          </p:nvSpPr>
          <p:spPr bwMode="auto">
            <a:xfrm>
              <a:off x="1128" y="335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01" name="Rectangle 1098"/>
            <p:cNvSpPr>
              <a:spLocks noChangeArrowheads="1"/>
            </p:cNvSpPr>
            <p:nvPr/>
          </p:nvSpPr>
          <p:spPr bwMode="auto">
            <a:xfrm>
              <a:off x="1143" y="3350"/>
              <a:ext cx="86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02" name="Line 1099"/>
            <p:cNvSpPr>
              <a:spLocks noChangeShapeType="1"/>
            </p:cNvSpPr>
            <p:nvPr/>
          </p:nvSpPr>
          <p:spPr bwMode="auto">
            <a:xfrm>
              <a:off x="1143" y="3350"/>
              <a:ext cx="86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03" name="Rectangle 1100"/>
            <p:cNvSpPr>
              <a:spLocks noChangeArrowheads="1"/>
            </p:cNvSpPr>
            <p:nvPr/>
          </p:nvSpPr>
          <p:spPr bwMode="auto">
            <a:xfrm>
              <a:off x="2007" y="335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04" name="Line 1101"/>
            <p:cNvSpPr>
              <a:spLocks noChangeShapeType="1"/>
            </p:cNvSpPr>
            <p:nvPr/>
          </p:nvSpPr>
          <p:spPr bwMode="auto">
            <a:xfrm>
              <a:off x="2007" y="335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05" name="Rectangle 1102"/>
            <p:cNvSpPr>
              <a:spLocks noChangeArrowheads="1"/>
            </p:cNvSpPr>
            <p:nvPr/>
          </p:nvSpPr>
          <p:spPr bwMode="auto">
            <a:xfrm>
              <a:off x="3413" y="3350"/>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06" name="Line 1103"/>
            <p:cNvSpPr>
              <a:spLocks noChangeShapeType="1"/>
            </p:cNvSpPr>
            <p:nvPr/>
          </p:nvSpPr>
          <p:spPr bwMode="auto">
            <a:xfrm>
              <a:off x="3413" y="335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07" name="Rectangle 1104"/>
            <p:cNvSpPr>
              <a:spLocks noChangeArrowheads="1"/>
            </p:cNvSpPr>
            <p:nvPr/>
          </p:nvSpPr>
          <p:spPr bwMode="auto">
            <a:xfrm>
              <a:off x="4350" y="335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08" name="Line 1105"/>
            <p:cNvSpPr>
              <a:spLocks noChangeShapeType="1"/>
            </p:cNvSpPr>
            <p:nvPr/>
          </p:nvSpPr>
          <p:spPr bwMode="auto">
            <a:xfrm>
              <a:off x="4350" y="335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09" name="Rectangle 1106"/>
            <p:cNvSpPr>
              <a:spLocks noChangeArrowheads="1"/>
            </p:cNvSpPr>
            <p:nvPr/>
          </p:nvSpPr>
          <p:spPr bwMode="auto">
            <a:xfrm>
              <a:off x="1128" y="335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10" name="Line 1107"/>
            <p:cNvSpPr>
              <a:spLocks noChangeShapeType="1"/>
            </p:cNvSpPr>
            <p:nvPr/>
          </p:nvSpPr>
          <p:spPr bwMode="auto">
            <a:xfrm>
              <a:off x="1128" y="335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11" name="Rectangle 1108"/>
            <p:cNvSpPr>
              <a:spLocks noChangeArrowheads="1"/>
            </p:cNvSpPr>
            <p:nvPr/>
          </p:nvSpPr>
          <p:spPr bwMode="auto">
            <a:xfrm>
              <a:off x="2007" y="335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12" name="Line 1109"/>
            <p:cNvSpPr>
              <a:spLocks noChangeShapeType="1"/>
            </p:cNvSpPr>
            <p:nvPr/>
          </p:nvSpPr>
          <p:spPr bwMode="auto">
            <a:xfrm>
              <a:off x="2007" y="335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13" name="Rectangle 1110"/>
            <p:cNvSpPr>
              <a:spLocks noChangeArrowheads="1"/>
            </p:cNvSpPr>
            <p:nvPr/>
          </p:nvSpPr>
          <p:spPr bwMode="auto">
            <a:xfrm>
              <a:off x="3413" y="3357"/>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14" name="Line 1111"/>
            <p:cNvSpPr>
              <a:spLocks noChangeShapeType="1"/>
            </p:cNvSpPr>
            <p:nvPr/>
          </p:nvSpPr>
          <p:spPr bwMode="auto">
            <a:xfrm>
              <a:off x="3413" y="335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15" name="Rectangle 1112"/>
            <p:cNvSpPr>
              <a:spLocks noChangeArrowheads="1"/>
            </p:cNvSpPr>
            <p:nvPr/>
          </p:nvSpPr>
          <p:spPr bwMode="auto">
            <a:xfrm>
              <a:off x="4350" y="335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16" name="Line 1113"/>
            <p:cNvSpPr>
              <a:spLocks noChangeShapeType="1"/>
            </p:cNvSpPr>
            <p:nvPr/>
          </p:nvSpPr>
          <p:spPr bwMode="auto">
            <a:xfrm>
              <a:off x="4350" y="335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17" name="Rectangle 1114"/>
            <p:cNvSpPr>
              <a:spLocks noChangeArrowheads="1"/>
            </p:cNvSpPr>
            <p:nvPr/>
          </p:nvSpPr>
          <p:spPr bwMode="auto">
            <a:xfrm>
              <a:off x="1143" y="3527"/>
              <a:ext cx="864"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18" name="Rectangle 1115"/>
            <p:cNvSpPr>
              <a:spLocks noChangeArrowheads="1"/>
            </p:cNvSpPr>
            <p:nvPr/>
          </p:nvSpPr>
          <p:spPr bwMode="auto">
            <a:xfrm>
              <a:off x="1143" y="3678"/>
              <a:ext cx="864" cy="12"/>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19" name="Rectangle 1116"/>
            <p:cNvSpPr>
              <a:spLocks noChangeArrowheads="1"/>
            </p:cNvSpPr>
            <p:nvPr/>
          </p:nvSpPr>
          <p:spPr bwMode="auto">
            <a:xfrm>
              <a:off x="1128" y="352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20" name="Line 1117"/>
            <p:cNvSpPr>
              <a:spLocks noChangeShapeType="1"/>
            </p:cNvSpPr>
            <p:nvPr/>
          </p:nvSpPr>
          <p:spPr bwMode="auto">
            <a:xfrm>
              <a:off x="1128" y="352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21" name="Rectangle 1118"/>
            <p:cNvSpPr>
              <a:spLocks noChangeArrowheads="1"/>
            </p:cNvSpPr>
            <p:nvPr/>
          </p:nvSpPr>
          <p:spPr bwMode="auto">
            <a:xfrm>
              <a:off x="1143" y="3520"/>
              <a:ext cx="86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22" name="Line 1119"/>
            <p:cNvSpPr>
              <a:spLocks noChangeShapeType="1"/>
            </p:cNvSpPr>
            <p:nvPr/>
          </p:nvSpPr>
          <p:spPr bwMode="auto">
            <a:xfrm>
              <a:off x="1143" y="3520"/>
              <a:ext cx="86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23" name="Rectangle 1120"/>
            <p:cNvSpPr>
              <a:spLocks noChangeArrowheads="1"/>
            </p:cNvSpPr>
            <p:nvPr/>
          </p:nvSpPr>
          <p:spPr bwMode="auto">
            <a:xfrm>
              <a:off x="2007" y="352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24" name="Line 1121"/>
            <p:cNvSpPr>
              <a:spLocks noChangeShapeType="1"/>
            </p:cNvSpPr>
            <p:nvPr/>
          </p:nvSpPr>
          <p:spPr bwMode="auto">
            <a:xfrm>
              <a:off x="2007" y="352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25" name="Rectangle 1122"/>
            <p:cNvSpPr>
              <a:spLocks noChangeArrowheads="1"/>
            </p:cNvSpPr>
            <p:nvPr/>
          </p:nvSpPr>
          <p:spPr bwMode="auto">
            <a:xfrm>
              <a:off x="3413" y="3520"/>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26" name="Line 1123"/>
            <p:cNvSpPr>
              <a:spLocks noChangeShapeType="1"/>
            </p:cNvSpPr>
            <p:nvPr/>
          </p:nvSpPr>
          <p:spPr bwMode="auto">
            <a:xfrm>
              <a:off x="3413" y="352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27" name="Rectangle 1124"/>
            <p:cNvSpPr>
              <a:spLocks noChangeArrowheads="1"/>
            </p:cNvSpPr>
            <p:nvPr/>
          </p:nvSpPr>
          <p:spPr bwMode="auto">
            <a:xfrm>
              <a:off x="3427" y="3520"/>
              <a:ext cx="92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28" name="Line 1125"/>
            <p:cNvSpPr>
              <a:spLocks noChangeShapeType="1"/>
            </p:cNvSpPr>
            <p:nvPr/>
          </p:nvSpPr>
          <p:spPr bwMode="auto">
            <a:xfrm>
              <a:off x="3427" y="3520"/>
              <a:ext cx="92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29" name="Rectangle 1126"/>
            <p:cNvSpPr>
              <a:spLocks noChangeArrowheads="1"/>
            </p:cNvSpPr>
            <p:nvPr/>
          </p:nvSpPr>
          <p:spPr bwMode="auto">
            <a:xfrm>
              <a:off x="4350" y="352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30" name="Line 1127"/>
            <p:cNvSpPr>
              <a:spLocks noChangeShapeType="1"/>
            </p:cNvSpPr>
            <p:nvPr/>
          </p:nvSpPr>
          <p:spPr bwMode="auto">
            <a:xfrm>
              <a:off x="4350" y="352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31" name="Rectangle 1128"/>
            <p:cNvSpPr>
              <a:spLocks noChangeArrowheads="1"/>
            </p:cNvSpPr>
            <p:nvPr/>
          </p:nvSpPr>
          <p:spPr bwMode="auto">
            <a:xfrm>
              <a:off x="1128" y="352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32" name="Line 1129"/>
            <p:cNvSpPr>
              <a:spLocks noChangeShapeType="1"/>
            </p:cNvSpPr>
            <p:nvPr/>
          </p:nvSpPr>
          <p:spPr bwMode="auto">
            <a:xfrm>
              <a:off x="1128" y="352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33" name="Rectangle 1130"/>
            <p:cNvSpPr>
              <a:spLocks noChangeArrowheads="1"/>
            </p:cNvSpPr>
            <p:nvPr/>
          </p:nvSpPr>
          <p:spPr bwMode="auto">
            <a:xfrm>
              <a:off x="2007" y="352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34" name="Line 1131"/>
            <p:cNvSpPr>
              <a:spLocks noChangeShapeType="1"/>
            </p:cNvSpPr>
            <p:nvPr/>
          </p:nvSpPr>
          <p:spPr bwMode="auto">
            <a:xfrm>
              <a:off x="2007" y="352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35" name="Rectangle 1132"/>
            <p:cNvSpPr>
              <a:spLocks noChangeArrowheads="1"/>
            </p:cNvSpPr>
            <p:nvPr/>
          </p:nvSpPr>
          <p:spPr bwMode="auto">
            <a:xfrm>
              <a:off x="3413" y="3527"/>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36" name="Line 1133"/>
            <p:cNvSpPr>
              <a:spLocks noChangeShapeType="1"/>
            </p:cNvSpPr>
            <p:nvPr/>
          </p:nvSpPr>
          <p:spPr bwMode="auto">
            <a:xfrm>
              <a:off x="3413" y="352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37" name="Rectangle 1134"/>
            <p:cNvSpPr>
              <a:spLocks noChangeArrowheads="1"/>
            </p:cNvSpPr>
            <p:nvPr/>
          </p:nvSpPr>
          <p:spPr bwMode="auto">
            <a:xfrm>
              <a:off x="4350" y="352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38" name="Line 1135"/>
            <p:cNvSpPr>
              <a:spLocks noChangeShapeType="1"/>
            </p:cNvSpPr>
            <p:nvPr/>
          </p:nvSpPr>
          <p:spPr bwMode="auto">
            <a:xfrm>
              <a:off x="4350" y="352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39" name="Rectangle 1136"/>
            <p:cNvSpPr>
              <a:spLocks noChangeArrowheads="1"/>
            </p:cNvSpPr>
            <p:nvPr/>
          </p:nvSpPr>
          <p:spPr bwMode="auto">
            <a:xfrm>
              <a:off x="1143" y="3697"/>
              <a:ext cx="864"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40" name="Rectangle 1137"/>
            <p:cNvSpPr>
              <a:spLocks noChangeArrowheads="1"/>
            </p:cNvSpPr>
            <p:nvPr/>
          </p:nvSpPr>
          <p:spPr bwMode="auto">
            <a:xfrm>
              <a:off x="1143" y="3848"/>
              <a:ext cx="864" cy="12"/>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41" name="Rectangle 1138"/>
            <p:cNvSpPr>
              <a:spLocks noChangeArrowheads="1"/>
            </p:cNvSpPr>
            <p:nvPr/>
          </p:nvSpPr>
          <p:spPr bwMode="auto">
            <a:xfrm>
              <a:off x="3427" y="3697"/>
              <a:ext cx="923" cy="15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42" name="Rectangle 1139"/>
            <p:cNvSpPr>
              <a:spLocks noChangeArrowheads="1"/>
            </p:cNvSpPr>
            <p:nvPr/>
          </p:nvSpPr>
          <p:spPr bwMode="auto">
            <a:xfrm>
              <a:off x="3427" y="3848"/>
              <a:ext cx="923" cy="12"/>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43" name="Rectangle 1140"/>
            <p:cNvSpPr>
              <a:spLocks noChangeArrowheads="1"/>
            </p:cNvSpPr>
            <p:nvPr/>
          </p:nvSpPr>
          <p:spPr bwMode="auto">
            <a:xfrm>
              <a:off x="1128" y="369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44" name="Line 1141"/>
            <p:cNvSpPr>
              <a:spLocks noChangeShapeType="1"/>
            </p:cNvSpPr>
            <p:nvPr/>
          </p:nvSpPr>
          <p:spPr bwMode="auto">
            <a:xfrm>
              <a:off x="1128" y="369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45" name="Rectangle 1142"/>
            <p:cNvSpPr>
              <a:spLocks noChangeArrowheads="1"/>
            </p:cNvSpPr>
            <p:nvPr/>
          </p:nvSpPr>
          <p:spPr bwMode="auto">
            <a:xfrm>
              <a:off x="1143" y="3690"/>
              <a:ext cx="864" cy="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46" name="Rectangle 1143"/>
            <p:cNvSpPr>
              <a:spLocks noChangeArrowheads="1"/>
            </p:cNvSpPr>
            <p:nvPr/>
          </p:nvSpPr>
          <p:spPr bwMode="auto">
            <a:xfrm>
              <a:off x="2007" y="369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47" name="Line 1144"/>
            <p:cNvSpPr>
              <a:spLocks noChangeShapeType="1"/>
            </p:cNvSpPr>
            <p:nvPr/>
          </p:nvSpPr>
          <p:spPr bwMode="auto">
            <a:xfrm>
              <a:off x="2007" y="369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48" name="Rectangle 1145"/>
            <p:cNvSpPr>
              <a:spLocks noChangeArrowheads="1"/>
            </p:cNvSpPr>
            <p:nvPr/>
          </p:nvSpPr>
          <p:spPr bwMode="auto">
            <a:xfrm>
              <a:off x="3413" y="3690"/>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49" name="Line 1146"/>
            <p:cNvSpPr>
              <a:spLocks noChangeShapeType="1"/>
            </p:cNvSpPr>
            <p:nvPr/>
          </p:nvSpPr>
          <p:spPr bwMode="auto">
            <a:xfrm>
              <a:off x="3413" y="369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50" name="Rectangle 1147"/>
            <p:cNvSpPr>
              <a:spLocks noChangeArrowheads="1"/>
            </p:cNvSpPr>
            <p:nvPr/>
          </p:nvSpPr>
          <p:spPr bwMode="auto">
            <a:xfrm>
              <a:off x="3427" y="3690"/>
              <a:ext cx="92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51" name="Line 1148"/>
            <p:cNvSpPr>
              <a:spLocks noChangeShapeType="1"/>
            </p:cNvSpPr>
            <p:nvPr/>
          </p:nvSpPr>
          <p:spPr bwMode="auto">
            <a:xfrm>
              <a:off x="3427" y="3690"/>
              <a:ext cx="92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52" name="Rectangle 1149"/>
            <p:cNvSpPr>
              <a:spLocks noChangeArrowheads="1"/>
            </p:cNvSpPr>
            <p:nvPr/>
          </p:nvSpPr>
          <p:spPr bwMode="auto">
            <a:xfrm>
              <a:off x="4350" y="3690"/>
              <a:ext cx="1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53" name="Line 1150"/>
            <p:cNvSpPr>
              <a:spLocks noChangeShapeType="1"/>
            </p:cNvSpPr>
            <p:nvPr/>
          </p:nvSpPr>
          <p:spPr bwMode="auto">
            <a:xfrm>
              <a:off x="4350" y="369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54" name="Rectangle 1151"/>
            <p:cNvSpPr>
              <a:spLocks noChangeArrowheads="1"/>
            </p:cNvSpPr>
            <p:nvPr/>
          </p:nvSpPr>
          <p:spPr bwMode="auto">
            <a:xfrm>
              <a:off x="1128" y="369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55" name="Line 1152"/>
            <p:cNvSpPr>
              <a:spLocks noChangeShapeType="1"/>
            </p:cNvSpPr>
            <p:nvPr/>
          </p:nvSpPr>
          <p:spPr bwMode="auto">
            <a:xfrm>
              <a:off x="1128" y="369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56" name="Rectangle 1153"/>
            <p:cNvSpPr>
              <a:spLocks noChangeArrowheads="1"/>
            </p:cNvSpPr>
            <p:nvPr/>
          </p:nvSpPr>
          <p:spPr bwMode="auto">
            <a:xfrm>
              <a:off x="1128" y="386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57" name="Line 1154"/>
            <p:cNvSpPr>
              <a:spLocks noChangeShapeType="1"/>
            </p:cNvSpPr>
            <p:nvPr/>
          </p:nvSpPr>
          <p:spPr bwMode="auto">
            <a:xfrm>
              <a:off x="1128" y="386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58" name="Line 1155"/>
            <p:cNvSpPr>
              <a:spLocks noChangeShapeType="1"/>
            </p:cNvSpPr>
            <p:nvPr/>
          </p:nvSpPr>
          <p:spPr bwMode="auto">
            <a:xfrm>
              <a:off x="1128" y="38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59" name="Rectangle 1156"/>
            <p:cNvSpPr>
              <a:spLocks noChangeArrowheads="1"/>
            </p:cNvSpPr>
            <p:nvPr/>
          </p:nvSpPr>
          <p:spPr bwMode="auto">
            <a:xfrm>
              <a:off x="1128" y="386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60" name="Line 1157"/>
            <p:cNvSpPr>
              <a:spLocks noChangeShapeType="1"/>
            </p:cNvSpPr>
            <p:nvPr/>
          </p:nvSpPr>
          <p:spPr bwMode="auto">
            <a:xfrm>
              <a:off x="1128" y="386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61" name="Line 1158"/>
            <p:cNvSpPr>
              <a:spLocks noChangeShapeType="1"/>
            </p:cNvSpPr>
            <p:nvPr/>
          </p:nvSpPr>
          <p:spPr bwMode="auto">
            <a:xfrm>
              <a:off x="1128" y="38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62" name="Rectangle 1159"/>
            <p:cNvSpPr>
              <a:spLocks noChangeArrowheads="1"/>
            </p:cNvSpPr>
            <p:nvPr/>
          </p:nvSpPr>
          <p:spPr bwMode="auto">
            <a:xfrm>
              <a:off x="1143" y="3860"/>
              <a:ext cx="86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63" name="Line 1160"/>
            <p:cNvSpPr>
              <a:spLocks noChangeShapeType="1"/>
            </p:cNvSpPr>
            <p:nvPr/>
          </p:nvSpPr>
          <p:spPr bwMode="auto">
            <a:xfrm>
              <a:off x="1143" y="3860"/>
              <a:ext cx="86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64" name="Rectangle 1161"/>
            <p:cNvSpPr>
              <a:spLocks noChangeArrowheads="1"/>
            </p:cNvSpPr>
            <p:nvPr/>
          </p:nvSpPr>
          <p:spPr bwMode="auto">
            <a:xfrm>
              <a:off x="2007" y="369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65" name="Line 1162"/>
            <p:cNvSpPr>
              <a:spLocks noChangeShapeType="1"/>
            </p:cNvSpPr>
            <p:nvPr/>
          </p:nvSpPr>
          <p:spPr bwMode="auto">
            <a:xfrm>
              <a:off x="2007" y="369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66" name="Rectangle 1163"/>
            <p:cNvSpPr>
              <a:spLocks noChangeArrowheads="1"/>
            </p:cNvSpPr>
            <p:nvPr/>
          </p:nvSpPr>
          <p:spPr bwMode="auto">
            <a:xfrm>
              <a:off x="2007" y="386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67" name="Line 1164"/>
            <p:cNvSpPr>
              <a:spLocks noChangeShapeType="1"/>
            </p:cNvSpPr>
            <p:nvPr/>
          </p:nvSpPr>
          <p:spPr bwMode="auto">
            <a:xfrm>
              <a:off x="2007" y="386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68" name="Line 1165"/>
            <p:cNvSpPr>
              <a:spLocks noChangeShapeType="1"/>
            </p:cNvSpPr>
            <p:nvPr/>
          </p:nvSpPr>
          <p:spPr bwMode="auto">
            <a:xfrm>
              <a:off x="2007" y="38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69" name="Rectangle 1166"/>
            <p:cNvSpPr>
              <a:spLocks noChangeArrowheads="1"/>
            </p:cNvSpPr>
            <p:nvPr/>
          </p:nvSpPr>
          <p:spPr bwMode="auto">
            <a:xfrm>
              <a:off x="2007" y="386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70" name="Line 1167"/>
            <p:cNvSpPr>
              <a:spLocks noChangeShapeType="1"/>
            </p:cNvSpPr>
            <p:nvPr/>
          </p:nvSpPr>
          <p:spPr bwMode="auto">
            <a:xfrm>
              <a:off x="2007" y="386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71" name="Line 1168"/>
            <p:cNvSpPr>
              <a:spLocks noChangeShapeType="1"/>
            </p:cNvSpPr>
            <p:nvPr/>
          </p:nvSpPr>
          <p:spPr bwMode="auto">
            <a:xfrm>
              <a:off x="2007" y="38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372" name="Rectangle 1169"/>
            <p:cNvSpPr>
              <a:spLocks noChangeArrowheads="1"/>
            </p:cNvSpPr>
            <p:nvPr/>
          </p:nvSpPr>
          <p:spPr bwMode="auto">
            <a:xfrm>
              <a:off x="3413" y="3697"/>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73" name="Line 1170"/>
            <p:cNvSpPr>
              <a:spLocks noChangeShapeType="1"/>
            </p:cNvSpPr>
            <p:nvPr/>
          </p:nvSpPr>
          <p:spPr bwMode="auto">
            <a:xfrm>
              <a:off x="3413" y="369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0374" name="Picture 117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413" y="386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75" name="Picture 117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472" y="386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76" name="Picture 117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32" y="386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77" name="Picture 117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91" y="386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78" name="Picture 1175"/>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51" y="386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79" name="Picture 117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710" y="386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80" name="Picture 117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770" y="386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81" name="Picture 117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829" y="386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82" name="Picture 1179"/>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889" y="386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83" name="Picture 1180"/>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948" y="386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84" name="Picture 118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008" y="386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85" name="Picture 118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067" y="386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86" name="Picture 118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27" y="386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87" name="Picture 118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86" y="3860"/>
              <a:ext cx="60"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88" name="Picture 1185"/>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46" y="3860"/>
              <a:ext cx="59"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89" name="Picture 118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305" y="3860"/>
              <a:ext cx="45"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390" name="Rectangle 1187"/>
            <p:cNvSpPr>
              <a:spLocks noChangeArrowheads="1"/>
            </p:cNvSpPr>
            <p:nvPr/>
          </p:nvSpPr>
          <p:spPr bwMode="auto">
            <a:xfrm>
              <a:off x="4350" y="3697"/>
              <a:ext cx="15"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391" name="Line 1188"/>
            <p:cNvSpPr>
              <a:spLocks noChangeShapeType="1"/>
            </p:cNvSpPr>
            <p:nvPr/>
          </p:nvSpPr>
          <p:spPr bwMode="auto">
            <a:xfrm>
              <a:off x="4350" y="3697"/>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0392" name="Picture 1189"/>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350" y="3860"/>
              <a:ext cx="15"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393" name="Rectangle 1190"/>
            <p:cNvSpPr>
              <a:spLocks noChangeArrowheads="1"/>
            </p:cNvSpPr>
            <p:nvPr/>
          </p:nvSpPr>
          <p:spPr bwMode="auto">
            <a:xfrm>
              <a:off x="2005" y="3895"/>
              <a:ext cx="200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通道完成一次数据传输的主要过程</a:t>
              </a:r>
            </a:p>
          </p:txBody>
        </p:sp>
        <p:grpSp>
          <p:nvGrpSpPr>
            <p:cNvPr id="120394" name="Group 1191"/>
            <p:cNvGrpSpPr>
              <a:grpSpLocks/>
            </p:cNvGrpSpPr>
            <p:nvPr/>
          </p:nvGrpSpPr>
          <p:grpSpPr bwMode="auto">
            <a:xfrm>
              <a:off x="1966" y="1373"/>
              <a:ext cx="496" cy="160"/>
              <a:chOff x="1966" y="1373"/>
              <a:chExt cx="496" cy="160"/>
            </a:xfrm>
          </p:grpSpPr>
          <p:sp>
            <p:nvSpPr>
              <p:cNvPr id="120413" name="Line 1192"/>
              <p:cNvSpPr>
                <a:spLocks noChangeShapeType="1"/>
              </p:cNvSpPr>
              <p:nvPr/>
            </p:nvSpPr>
            <p:spPr bwMode="auto">
              <a:xfrm flipV="1">
                <a:off x="1966" y="1385"/>
                <a:ext cx="496" cy="148"/>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414" name="Freeform 1193"/>
              <p:cNvSpPr>
                <a:spLocks/>
              </p:cNvSpPr>
              <p:nvPr/>
            </p:nvSpPr>
            <p:spPr bwMode="auto">
              <a:xfrm>
                <a:off x="2366" y="1373"/>
                <a:ext cx="96" cy="76"/>
              </a:xfrm>
              <a:custGeom>
                <a:avLst/>
                <a:gdLst>
                  <a:gd name="T0" fmla="*/ 28 w 96"/>
                  <a:gd name="T1" fmla="*/ 76 h 76"/>
                  <a:gd name="T2" fmla="*/ 96 w 96"/>
                  <a:gd name="T3" fmla="*/ 12 h 76"/>
                  <a:gd name="T4" fmla="*/ 0 w 96"/>
                  <a:gd name="T5" fmla="*/ 0 h 76"/>
                  <a:gd name="T6" fmla="*/ 0 60000 65536"/>
                  <a:gd name="T7" fmla="*/ 0 60000 65536"/>
                  <a:gd name="T8" fmla="*/ 0 60000 65536"/>
                </a:gdLst>
                <a:ahLst/>
                <a:cxnLst>
                  <a:cxn ang="T6">
                    <a:pos x="T0" y="T1"/>
                  </a:cxn>
                  <a:cxn ang="T7">
                    <a:pos x="T2" y="T3"/>
                  </a:cxn>
                  <a:cxn ang="T8">
                    <a:pos x="T4" y="T5"/>
                  </a:cxn>
                </a:cxnLst>
                <a:rect l="0" t="0" r="r" b="b"/>
                <a:pathLst>
                  <a:path w="96" h="76">
                    <a:moveTo>
                      <a:pt x="28" y="76"/>
                    </a:moveTo>
                    <a:lnTo>
                      <a:pt x="96" y="12"/>
                    </a:lnTo>
                    <a:lnTo>
                      <a:pt x="0" y="0"/>
                    </a:lnTo>
                  </a:path>
                </a:pathLst>
              </a:custGeom>
              <a:noFill/>
              <a:ln w="158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0395" name="Group 1194"/>
            <p:cNvGrpSpPr>
              <a:grpSpLocks/>
            </p:cNvGrpSpPr>
            <p:nvPr/>
          </p:nvGrpSpPr>
          <p:grpSpPr bwMode="auto">
            <a:xfrm>
              <a:off x="2028" y="2318"/>
              <a:ext cx="1859" cy="1082"/>
              <a:chOff x="2028" y="2318"/>
              <a:chExt cx="1859" cy="1082"/>
            </a:xfrm>
          </p:grpSpPr>
          <p:sp>
            <p:nvSpPr>
              <p:cNvPr id="120411" name="Line 1195"/>
              <p:cNvSpPr>
                <a:spLocks noChangeShapeType="1"/>
              </p:cNvSpPr>
              <p:nvPr/>
            </p:nvSpPr>
            <p:spPr bwMode="auto">
              <a:xfrm flipH="1">
                <a:off x="2028" y="2318"/>
                <a:ext cx="1859" cy="1082"/>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412" name="Freeform 1196"/>
              <p:cNvSpPr>
                <a:spLocks/>
              </p:cNvSpPr>
              <p:nvPr/>
            </p:nvSpPr>
            <p:spPr bwMode="auto">
              <a:xfrm>
                <a:off x="2028" y="3323"/>
                <a:ext cx="97" cy="77"/>
              </a:xfrm>
              <a:custGeom>
                <a:avLst/>
                <a:gdLst>
                  <a:gd name="T0" fmla="*/ 48 w 97"/>
                  <a:gd name="T1" fmla="*/ 0 h 77"/>
                  <a:gd name="T2" fmla="*/ 0 w 97"/>
                  <a:gd name="T3" fmla="*/ 77 h 77"/>
                  <a:gd name="T4" fmla="*/ 97 w 97"/>
                  <a:gd name="T5" fmla="*/ 68 h 77"/>
                  <a:gd name="T6" fmla="*/ 0 60000 65536"/>
                  <a:gd name="T7" fmla="*/ 0 60000 65536"/>
                  <a:gd name="T8" fmla="*/ 0 60000 65536"/>
                </a:gdLst>
                <a:ahLst/>
                <a:cxnLst>
                  <a:cxn ang="T6">
                    <a:pos x="T0" y="T1"/>
                  </a:cxn>
                  <a:cxn ang="T7">
                    <a:pos x="T2" y="T3"/>
                  </a:cxn>
                  <a:cxn ang="T8">
                    <a:pos x="T4" y="T5"/>
                  </a:cxn>
                </a:cxnLst>
                <a:rect l="0" t="0" r="r" b="b"/>
                <a:pathLst>
                  <a:path w="97" h="77">
                    <a:moveTo>
                      <a:pt x="48" y="0"/>
                    </a:moveTo>
                    <a:lnTo>
                      <a:pt x="0" y="77"/>
                    </a:lnTo>
                    <a:lnTo>
                      <a:pt x="97" y="68"/>
                    </a:lnTo>
                  </a:path>
                </a:pathLst>
              </a:custGeom>
              <a:noFill/>
              <a:ln w="158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0396" name="Group 1197"/>
            <p:cNvGrpSpPr>
              <a:grpSpLocks/>
            </p:cNvGrpSpPr>
            <p:nvPr/>
          </p:nvGrpSpPr>
          <p:grpSpPr bwMode="auto">
            <a:xfrm>
              <a:off x="2028" y="2855"/>
              <a:ext cx="1363" cy="545"/>
              <a:chOff x="2028" y="2855"/>
              <a:chExt cx="1363" cy="545"/>
            </a:xfrm>
          </p:grpSpPr>
          <p:sp>
            <p:nvSpPr>
              <p:cNvPr id="120409" name="Line 1198"/>
              <p:cNvSpPr>
                <a:spLocks noChangeShapeType="1"/>
              </p:cNvSpPr>
              <p:nvPr/>
            </p:nvSpPr>
            <p:spPr bwMode="auto">
              <a:xfrm flipV="1">
                <a:off x="2028" y="2859"/>
                <a:ext cx="1363" cy="541"/>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410" name="Freeform 1199"/>
              <p:cNvSpPr>
                <a:spLocks/>
              </p:cNvSpPr>
              <p:nvPr/>
            </p:nvSpPr>
            <p:spPr bwMode="auto">
              <a:xfrm>
                <a:off x="3295" y="2855"/>
                <a:ext cx="96" cy="73"/>
              </a:xfrm>
              <a:custGeom>
                <a:avLst/>
                <a:gdLst>
                  <a:gd name="T0" fmla="*/ 34 w 96"/>
                  <a:gd name="T1" fmla="*/ 73 h 73"/>
                  <a:gd name="T2" fmla="*/ 96 w 96"/>
                  <a:gd name="T3" fmla="*/ 4 h 73"/>
                  <a:gd name="T4" fmla="*/ 0 w 96"/>
                  <a:gd name="T5" fmla="*/ 0 h 73"/>
                  <a:gd name="T6" fmla="*/ 0 60000 65536"/>
                  <a:gd name="T7" fmla="*/ 0 60000 65536"/>
                  <a:gd name="T8" fmla="*/ 0 60000 65536"/>
                </a:gdLst>
                <a:ahLst/>
                <a:cxnLst>
                  <a:cxn ang="T6">
                    <a:pos x="T0" y="T1"/>
                  </a:cxn>
                  <a:cxn ang="T7">
                    <a:pos x="T2" y="T3"/>
                  </a:cxn>
                  <a:cxn ang="T8">
                    <a:pos x="T4" y="T5"/>
                  </a:cxn>
                </a:cxnLst>
                <a:rect l="0" t="0" r="r" b="b"/>
                <a:pathLst>
                  <a:path w="96" h="73">
                    <a:moveTo>
                      <a:pt x="34" y="73"/>
                    </a:moveTo>
                    <a:lnTo>
                      <a:pt x="96" y="4"/>
                    </a:lnTo>
                    <a:lnTo>
                      <a:pt x="0" y="0"/>
                    </a:lnTo>
                  </a:path>
                </a:pathLst>
              </a:custGeom>
              <a:noFill/>
              <a:ln w="158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0397" name="Group 1200"/>
            <p:cNvGrpSpPr>
              <a:grpSpLocks/>
            </p:cNvGrpSpPr>
            <p:nvPr/>
          </p:nvGrpSpPr>
          <p:grpSpPr bwMode="auto">
            <a:xfrm>
              <a:off x="2028" y="3390"/>
              <a:ext cx="1363" cy="180"/>
              <a:chOff x="2028" y="3390"/>
              <a:chExt cx="1363" cy="180"/>
            </a:xfrm>
          </p:grpSpPr>
          <p:sp>
            <p:nvSpPr>
              <p:cNvPr id="120407" name="Line 1201"/>
              <p:cNvSpPr>
                <a:spLocks noChangeShapeType="1"/>
              </p:cNvSpPr>
              <p:nvPr/>
            </p:nvSpPr>
            <p:spPr bwMode="auto">
              <a:xfrm flipH="1" flipV="1">
                <a:off x="2028" y="3421"/>
                <a:ext cx="1363" cy="149"/>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408" name="Freeform 1202"/>
              <p:cNvSpPr>
                <a:spLocks/>
              </p:cNvSpPr>
              <p:nvPr/>
            </p:nvSpPr>
            <p:spPr bwMode="auto">
              <a:xfrm>
                <a:off x="2028" y="3390"/>
                <a:ext cx="92" cy="80"/>
              </a:xfrm>
              <a:custGeom>
                <a:avLst/>
                <a:gdLst>
                  <a:gd name="T0" fmla="*/ 92 w 92"/>
                  <a:gd name="T1" fmla="*/ 0 h 80"/>
                  <a:gd name="T2" fmla="*/ 0 w 92"/>
                  <a:gd name="T3" fmla="*/ 31 h 80"/>
                  <a:gd name="T4" fmla="*/ 82 w 92"/>
                  <a:gd name="T5" fmla="*/ 80 h 80"/>
                  <a:gd name="T6" fmla="*/ 0 60000 65536"/>
                  <a:gd name="T7" fmla="*/ 0 60000 65536"/>
                  <a:gd name="T8" fmla="*/ 0 60000 65536"/>
                </a:gdLst>
                <a:ahLst/>
                <a:cxnLst>
                  <a:cxn ang="T6">
                    <a:pos x="T0" y="T1"/>
                  </a:cxn>
                  <a:cxn ang="T7">
                    <a:pos x="T2" y="T3"/>
                  </a:cxn>
                  <a:cxn ang="T8">
                    <a:pos x="T4" y="T5"/>
                  </a:cxn>
                </a:cxnLst>
                <a:rect l="0" t="0" r="r" b="b"/>
                <a:pathLst>
                  <a:path w="92" h="80">
                    <a:moveTo>
                      <a:pt x="92" y="0"/>
                    </a:moveTo>
                    <a:lnTo>
                      <a:pt x="0" y="31"/>
                    </a:lnTo>
                    <a:lnTo>
                      <a:pt x="82" y="80"/>
                    </a:lnTo>
                  </a:path>
                </a:pathLst>
              </a:custGeom>
              <a:noFill/>
              <a:ln w="158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0398" name="Group 1203"/>
            <p:cNvGrpSpPr>
              <a:grpSpLocks/>
            </p:cNvGrpSpPr>
            <p:nvPr/>
          </p:nvGrpSpPr>
          <p:grpSpPr bwMode="auto">
            <a:xfrm>
              <a:off x="2028" y="2199"/>
              <a:ext cx="434" cy="119"/>
              <a:chOff x="2028" y="2199"/>
              <a:chExt cx="434" cy="119"/>
            </a:xfrm>
          </p:grpSpPr>
          <p:sp>
            <p:nvSpPr>
              <p:cNvPr id="120405" name="Line 1204"/>
              <p:cNvSpPr>
                <a:spLocks noChangeShapeType="1"/>
              </p:cNvSpPr>
              <p:nvPr/>
            </p:nvSpPr>
            <p:spPr bwMode="auto">
              <a:xfrm flipH="1" flipV="1">
                <a:off x="2028" y="2220"/>
                <a:ext cx="434" cy="98"/>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406" name="Freeform 1205"/>
              <p:cNvSpPr>
                <a:spLocks/>
              </p:cNvSpPr>
              <p:nvPr/>
            </p:nvSpPr>
            <p:spPr bwMode="auto">
              <a:xfrm>
                <a:off x="2028" y="2199"/>
                <a:ext cx="95" cy="78"/>
              </a:xfrm>
              <a:custGeom>
                <a:avLst/>
                <a:gdLst>
                  <a:gd name="T0" fmla="*/ 95 w 95"/>
                  <a:gd name="T1" fmla="*/ 0 h 78"/>
                  <a:gd name="T2" fmla="*/ 0 w 95"/>
                  <a:gd name="T3" fmla="*/ 21 h 78"/>
                  <a:gd name="T4" fmla="*/ 73 w 95"/>
                  <a:gd name="T5" fmla="*/ 78 h 78"/>
                  <a:gd name="T6" fmla="*/ 0 60000 65536"/>
                  <a:gd name="T7" fmla="*/ 0 60000 65536"/>
                  <a:gd name="T8" fmla="*/ 0 60000 65536"/>
                </a:gdLst>
                <a:ahLst/>
                <a:cxnLst>
                  <a:cxn ang="T6">
                    <a:pos x="T0" y="T1"/>
                  </a:cxn>
                  <a:cxn ang="T7">
                    <a:pos x="T2" y="T3"/>
                  </a:cxn>
                  <a:cxn ang="T8">
                    <a:pos x="T4" y="T5"/>
                  </a:cxn>
                </a:cxnLst>
                <a:rect l="0" t="0" r="r" b="b"/>
                <a:pathLst>
                  <a:path w="95" h="78">
                    <a:moveTo>
                      <a:pt x="95" y="0"/>
                    </a:moveTo>
                    <a:lnTo>
                      <a:pt x="0" y="21"/>
                    </a:lnTo>
                    <a:lnTo>
                      <a:pt x="73" y="78"/>
                    </a:lnTo>
                  </a:path>
                </a:pathLst>
              </a:custGeom>
              <a:noFill/>
              <a:ln w="158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0399" name="Group 1206"/>
            <p:cNvGrpSpPr>
              <a:grpSpLocks/>
            </p:cNvGrpSpPr>
            <p:nvPr/>
          </p:nvGrpSpPr>
          <p:grpSpPr bwMode="auto">
            <a:xfrm>
              <a:off x="3515" y="1616"/>
              <a:ext cx="248" cy="81"/>
              <a:chOff x="3515" y="1546"/>
              <a:chExt cx="248" cy="81"/>
            </a:xfrm>
          </p:grpSpPr>
          <p:sp>
            <p:nvSpPr>
              <p:cNvPr id="120403" name="Line 1207"/>
              <p:cNvSpPr>
                <a:spLocks noChangeShapeType="1"/>
              </p:cNvSpPr>
              <p:nvPr/>
            </p:nvSpPr>
            <p:spPr bwMode="auto">
              <a:xfrm>
                <a:off x="3515" y="1586"/>
                <a:ext cx="248"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404" name="Freeform 1208"/>
              <p:cNvSpPr>
                <a:spLocks/>
              </p:cNvSpPr>
              <p:nvPr/>
            </p:nvSpPr>
            <p:spPr bwMode="auto">
              <a:xfrm>
                <a:off x="3677" y="1546"/>
                <a:ext cx="86" cy="81"/>
              </a:xfrm>
              <a:custGeom>
                <a:avLst/>
                <a:gdLst>
                  <a:gd name="T0" fmla="*/ 0 w 86"/>
                  <a:gd name="T1" fmla="*/ 81 h 81"/>
                  <a:gd name="T2" fmla="*/ 86 w 86"/>
                  <a:gd name="T3" fmla="*/ 40 h 81"/>
                  <a:gd name="T4" fmla="*/ 0 w 86"/>
                  <a:gd name="T5" fmla="*/ 0 h 81"/>
                  <a:gd name="T6" fmla="*/ 0 60000 65536"/>
                  <a:gd name="T7" fmla="*/ 0 60000 65536"/>
                  <a:gd name="T8" fmla="*/ 0 60000 65536"/>
                </a:gdLst>
                <a:ahLst/>
                <a:cxnLst>
                  <a:cxn ang="T6">
                    <a:pos x="T0" y="T1"/>
                  </a:cxn>
                  <a:cxn ang="T7">
                    <a:pos x="T2" y="T3"/>
                  </a:cxn>
                  <a:cxn ang="T8">
                    <a:pos x="T4" y="T5"/>
                  </a:cxn>
                </a:cxnLst>
                <a:rect l="0" t="0" r="r" b="b"/>
                <a:pathLst>
                  <a:path w="86" h="81">
                    <a:moveTo>
                      <a:pt x="0" y="81"/>
                    </a:moveTo>
                    <a:lnTo>
                      <a:pt x="86" y="40"/>
                    </a:lnTo>
                    <a:lnTo>
                      <a:pt x="0" y="0"/>
                    </a:lnTo>
                  </a:path>
                </a:pathLst>
              </a:custGeom>
              <a:noFill/>
              <a:ln w="158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0400" name="AutoShape 1209"/>
            <p:cNvSpPr>
              <a:spLocks/>
            </p:cNvSpPr>
            <p:nvPr/>
          </p:nvSpPr>
          <p:spPr bwMode="auto">
            <a:xfrm>
              <a:off x="1020" y="1525"/>
              <a:ext cx="91" cy="590"/>
            </a:xfrm>
            <a:prstGeom prst="leftBrace">
              <a:avLst>
                <a:gd name="adj1" fmla="val 54029"/>
                <a:gd name="adj2" fmla="val 50000"/>
              </a:avLst>
            </a:prstGeom>
            <a:noFill/>
            <a:ln w="28575">
              <a:solidFill>
                <a:srgbClr val="FF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401" name="AutoShape 1210"/>
            <p:cNvSpPr>
              <a:spLocks/>
            </p:cNvSpPr>
            <p:nvPr/>
          </p:nvSpPr>
          <p:spPr bwMode="auto">
            <a:xfrm>
              <a:off x="3787" y="981"/>
              <a:ext cx="91" cy="1360"/>
            </a:xfrm>
            <a:prstGeom prst="leftBrace">
              <a:avLst>
                <a:gd name="adj1" fmla="val 124542"/>
                <a:gd name="adj2" fmla="val 50000"/>
              </a:avLst>
            </a:prstGeom>
            <a:noFill/>
            <a:ln w="28575">
              <a:solidFill>
                <a:srgbClr val="FF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402" name="AutoShape 1211"/>
            <p:cNvSpPr>
              <a:spLocks/>
            </p:cNvSpPr>
            <p:nvPr/>
          </p:nvSpPr>
          <p:spPr bwMode="auto">
            <a:xfrm>
              <a:off x="3424" y="1298"/>
              <a:ext cx="46" cy="681"/>
            </a:xfrm>
            <a:prstGeom prst="rightBrace">
              <a:avLst>
                <a:gd name="adj1" fmla="val 123370"/>
                <a:gd name="adj2" fmla="val 50000"/>
              </a:avLst>
            </a:prstGeom>
            <a:noFill/>
            <a:ln w="28575">
              <a:solidFill>
                <a:srgbClr val="FF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grpSp>
      <p:sp>
        <p:nvSpPr>
          <p:cNvPr id="2" name="日期占位符 1"/>
          <p:cNvSpPr>
            <a:spLocks noGrp="1"/>
          </p:cNvSpPr>
          <p:nvPr>
            <p:ph type="dt" sz="half" idx="10"/>
          </p:nvPr>
        </p:nvSpPr>
        <p:spPr/>
        <p:txBody>
          <a:bodyPr/>
          <a:lstStyle/>
          <a:p>
            <a:pPr>
              <a:defRPr/>
            </a:pPr>
            <a:fld id="{1C14EE67-E176-43FC-A372-B4F087ECE635}"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108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body" idx="1"/>
          </p:nvPr>
        </p:nvSpPr>
        <p:spPr>
          <a:xfrm>
            <a:off x="900113" y="476250"/>
            <a:ext cx="7272337" cy="542925"/>
          </a:xfrm>
        </p:spPr>
        <p:txBody>
          <a:bodyPr/>
          <a:lstStyle/>
          <a:p>
            <a:pPr algn="ctr" eaLnBrk="1" hangingPunct="1">
              <a:lnSpc>
                <a:spcPct val="90000"/>
              </a:lnSpc>
              <a:spcBef>
                <a:spcPts val="1200"/>
              </a:spcBef>
              <a:spcAft>
                <a:spcPts val="600"/>
              </a:spcAft>
              <a:buFontTx/>
              <a:buNone/>
            </a:pPr>
            <a:r>
              <a:rPr lang="zh-CN" altLang="en-US" sz="3200" smtClean="0">
                <a:solidFill>
                  <a:schemeClr val="tx2"/>
                </a:solidFill>
                <a:latin typeface="宋体" panose="02010600030101010101" pitchFamily="2" charset="-122"/>
              </a:rPr>
              <a:t>通道的工作过程</a:t>
            </a:r>
          </a:p>
        </p:txBody>
      </p:sp>
      <p:grpSp>
        <p:nvGrpSpPr>
          <p:cNvPr id="120835" name="Group 356"/>
          <p:cNvGrpSpPr>
            <a:grpSpLocks/>
          </p:cNvGrpSpPr>
          <p:nvPr/>
        </p:nvGrpSpPr>
        <p:grpSpPr bwMode="auto">
          <a:xfrm>
            <a:off x="406400" y="1166813"/>
            <a:ext cx="7645400" cy="5129212"/>
            <a:chOff x="256" y="735"/>
            <a:chExt cx="4816" cy="3231"/>
          </a:xfrm>
        </p:grpSpPr>
        <p:sp>
          <p:nvSpPr>
            <p:cNvPr id="120836" name="Rectangle 7"/>
            <p:cNvSpPr>
              <a:spLocks noChangeArrowheads="1"/>
            </p:cNvSpPr>
            <p:nvPr/>
          </p:nvSpPr>
          <p:spPr bwMode="auto">
            <a:xfrm>
              <a:off x="4615" y="737"/>
              <a:ext cx="3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时间</a:t>
              </a:r>
            </a:p>
          </p:txBody>
        </p:sp>
        <p:sp>
          <p:nvSpPr>
            <p:cNvPr id="120837" name="Rectangle 8"/>
            <p:cNvSpPr>
              <a:spLocks noChangeArrowheads="1"/>
            </p:cNvSpPr>
            <p:nvPr/>
          </p:nvSpPr>
          <p:spPr bwMode="auto">
            <a:xfrm>
              <a:off x="4906" y="735"/>
              <a:ext cx="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2000">
                  <a:solidFill>
                    <a:schemeClr val="tx2"/>
                  </a:solidFill>
                  <a:latin typeface="楷体_GB2312" pitchFamily="49" charset="-122"/>
                </a:rPr>
                <a:t>t</a:t>
              </a:r>
            </a:p>
          </p:txBody>
        </p:sp>
        <p:sp>
          <p:nvSpPr>
            <p:cNvPr id="120838" name="Rectangle 10"/>
            <p:cNvSpPr>
              <a:spLocks noChangeArrowheads="1"/>
            </p:cNvSpPr>
            <p:nvPr/>
          </p:nvSpPr>
          <p:spPr bwMode="auto">
            <a:xfrm>
              <a:off x="1607" y="965"/>
              <a:ext cx="9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请求输入输出</a:t>
              </a:r>
            </a:p>
          </p:txBody>
        </p:sp>
        <p:sp>
          <p:nvSpPr>
            <p:cNvPr id="120839" name="Rectangle 11"/>
            <p:cNvSpPr>
              <a:spLocks noChangeArrowheads="1"/>
            </p:cNvSpPr>
            <p:nvPr/>
          </p:nvSpPr>
          <p:spPr bwMode="auto">
            <a:xfrm>
              <a:off x="1973" y="963"/>
              <a:ext cx="153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2000">
                  <a:solidFill>
                    <a:schemeClr val="tx2"/>
                  </a:solidFill>
                  <a:latin typeface="楷体_GB2312" pitchFamily="49" charset="-122"/>
                </a:rPr>
                <a:t>                   </a:t>
              </a:r>
            </a:p>
          </p:txBody>
        </p:sp>
        <p:sp>
          <p:nvSpPr>
            <p:cNvPr id="120840" name="Rectangle 12"/>
            <p:cNvSpPr>
              <a:spLocks noChangeArrowheads="1"/>
            </p:cNvSpPr>
            <p:nvPr/>
          </p:nvSpPr>
          <p:spPr bwMode="auto">
            <a:xfrm>
              <a:off x="3577" y="965"/>
              <a:ext cx="3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响应</a:t>
              </a:r>
            </a:p>
          </p:txBody>
        </p:sp>
        <p:sp>
          <p:nvSpPr>
            <p:cNvPr id="120841" name="Rectangle 13"/>
            <p:cNvSpPr>
              <a:spLocks noChangeArrowheads="1"/>
            </p:cNvSpPr>
            <p:nvPr/>
          </p:nvSpPr>
          <p:spPr bwMode="auto">
            <a:xfrm>
              <a:off x="3874" y="963"/>
              <a:ext cx="2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2000">
                  <a:solidFill>
                    <a:schemeClr val="tx2"/>
                  </a:solidFill>
                  <a:latin typeface="楷体_GB2312" pitchFamily="49" charset="-122"/>
                </a:rPr>
                <a:t>I/O</a:t>
              </a:r>
            </a:p>
          </p:txBody>
        </p:sp>
        <p:sp>
          <p:nvSpPr>
            <p:cNvPr id="120842" name="Rectangle 15"/>
            <p:cNvSpPr>
              <a:spLocks noChangeArrowheads="1"/>
            </p:cNvSpPr>
            <p:nvPr/>
          </p:nvSpPr>
          <p:spPr bwMode="auto">
            <a:xfrm>
              <a:off x="1766" y="1174"/>
              <a:ext cx="6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访管指令</a:t>
              </a:r>
            </a:p>
          </p:txBody>
        </p:sp>
        <p:sp>
          <p:nvSpPr>
            <p:cNvPr id="120843" name="Rectangle 17"/>
            <p:cNvSpPr>
              <a:spLocks noChangeArrowheads="1"/>
            </p:cNvSpPr>
            <p:nvPr/>
          </p:nvSpPr>
          <p:spPr bwMode="auto">
            <a:xfrm>
              <a:off x="3539" y="1174"/>
              <a:ext cx="6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中断请求</a:t>
              </a:r>
            </a:p>
          </p:txBody>
        </p:sp>
        <p:sp>
          <p:nvSpPr>
            <p:cNvPr id="120844" name="Rectangle 19"/>
            <p:cNvSpPr>
              <a:spLocks noChangeArrowheads="1"/>
            </p:cNvSpPr>
            <p:nvPr/>
          </p:nvSpPr>
          <p:spPr bwMode="auto">
            <a:xfrm>
              <a:off x="431" y="1391"/>
              <a:ext cx="120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2000">
                  <a:solidFill>
                    <a:schemeClr val="tx2"/>
                  </a:solidFill>
                  <a:latin typeface="楷体_GB2312" pitchFamily="49" charset="-122"/>
                </a:rPr>
                <a:t>CPU</a:t>
              </a:r>
              <a:r>
                <a:rPr lang="zh-CN" altLang="en-US" sz="2000">
                  <a:solidFill>
                    <a:schemeClr val="tx2"/>
                  </a:solidFill>
                  <a:latin typeface="楷体_GB2312" pitchFamily="49" charset="-122"/>
                </a:rPr>
                <a:t>运行用户程序</a:t>
              </a:r>
            </a:p>
          </p:txBody>
        </p:sp>
        <p:sp>
          <p:nvSpPr>
            <p:cNvPr id="120845" name="Rectangle 21"/>
            <p:cNvSpPr>
              <a:spLocks noChangeArrowheads="1"/>
            </p:cNvSpPr>
            <p:nvPr/>
          </p:nvSpPr>
          <p:spPr bwMode="auto">
            <a:xfrm>
              <a:off x="748" y="2024"/>
              <a:ext cx="120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2000">
                  <a:solidFill>
                    <a:schemeClr val="tx2"/>
                  </a:solidFill>
                  <a:latin typeface="楷体_GB2312" pitchFamily="49" charset="-122"/>
                </a:rPr>
                <a:t>CPU</a:t>
              </a:r>
              <a:r>
                <a:rPr lang="zh-CN" altLang="en-US" sz="2000">
                  <a:solidFill>
                    <a:schemeClr val="tx2"/>
                  </a:solidFill>
                  <a:latin typeface="楷体_GB2312" pitchFamily="49" charset="-122"/>
                </a:rPr>
                <a:t>运行管理程序</a:t>
              </a:r>
            </a:p>
          </p:txBody>
        </p:sp>
        <p:sp>
          <p:nvSpPr>
            <p:cNvPr id="120846" name="Rectangle 23"/>
            <p:cNvSpPr>
              <a:spLocks noChangeArrowheads="1"/>
            </p:cNvSpPr>
            <p:nvPr/>
          </p:nvSpPr>
          <p:spPr bwMode="auto">
            <a:xfrm>
              <a:off x="1975" y="2244"/>
              <a:ext cx="9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编制通道程序</a:t>
              </a:r>
            </a:p>
          </p:txBody>
        </p:sp>
        <p:sp>
          <p:nvSpPr>
            <p:cNvPr id="120847" name="Rectangle 24"/>
            <p:cNvSpPr>
              <a:spLocks noChangeArrowheads="1"/>
            </p:cNvSpPr>
            <p:nvPr/>
          </p:nvSpPr>
          <p:spPr bwMode="auto">
            <a:xfrm>
              <a:off x="2390" y="2241"/>
              <a:ext cx="137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2000">
                  <a:solidFill>
                    <a:schemeClr val="tx2"/>
                  </a:solidFill>
                  <a:latin typeface="楷体_GB2312" pitchFamily="49" charset="-122"/>
                </a:rPr>
                <a:t>                 </a:t>
              </a:r>
            </a:p>
          </p:txBody>
        </p:sp>
        <p:sp>
          <p:nvSpPr>
            <p:cNvPr id="120848" name="Rectangle 25"/>
            <p:cNvSpPr>
              <a:spLocks noChangeArrowheads="1"/>
            </p:cNvSpPr>
            <p:nvPr/>
          </p:nvSpPr>
          <p:spPr bwMode="auto">
            <a:xfrm>
              <a:off x="3833" y="2341"/>
              <a:ext cx="8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登记或处理</a:t>
              </a:r>
            </a:p>
          </p:txBody>
        </p:sp>
        <p:sp>
          <p:nvSpPr>
            <p:cNvPr id="120849" name="Rectangle 27"/>
            <p:cNvSpPr>
              <a:spLocks noChangeArrowheads="1"/>
            </p:cNvSpPr>
            <p:nvPr/>
          </p:nvSpPr>
          <p:spPr bwMode="auto">
            <a:xfrm>
              <a:off x="2417" y="2472"/>
              <a:ext cx="3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启动</a:t>
              </a:r>
            </a:p>
          </p:txBody>
        </p:sp>
        <p:sp>
          <p:nvSpPr>
            <p:cNvPr id="120850" name="Rectangle 28"/>
            <p:cNvSpPr>
              <a:spLocks noChangeArrowheads="1"/>
            </p:cNvSpPr>
            <p:nvPr/>
          </p:nvSpPr>
          <p:spPr bwMode="auto">
            <a:xfrm>
              <a:off x="2709" y="2469"/>
              <a:ext cx="2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2000">
                  <a:solidFill>
                    <a:schemeClr val="tx2"/>
                  </a:solidFill>
                  <a:latin typeface="楷体_GB2312" pitchFamily="49" charset="-122"/>
                </a:rPr>
                <a:t>I/O</a:t>
              </a:r>
            </a:p>
          </p:txBody>
        </p:sp>
        <p:sp>
          <p:nvSpPr>
            <p:cNvPr id="120851" name="Rectangle 29"/>
            <p:cNvSpPr>
              <a:spLocks noChangeArrowheads="1"/>
            </p:cNvSpPr>
            <p:nvPr/>
          </p:nvSpPr>
          <p:spPr bwMode="auto">
            <a:xfrm>
              <a:off x="2933" y="2472"/>
              <a:ext cx="3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通道</a:t>
              </a:r>
            </a:p>
          </p:txBody>
        </p:sp>
        <p:sp>
          <p:nvSpPr>
            <p:cNvPr id="120852" name="Rectangle 30"/>
            <p:cNvSpPr>
              <a:spLocks noChangeArrowheads="1"/>
            </p:cNvSpPr>
            <p:nvPr/>
          </p:nvSpPr>
          <p:spPr bwMode="auto">
            <a:xfrm>
              <a:off x="256" y="2750"/>
              <a:ext cx="24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rgbClr val="003300"/>
                  </a:solidFill>
                  <a:latin typeface="楷体_GB2312" pitchFamily="49" charset="-122"/>
                </a:rPr>
                <a:t>通道运行存放在主存中的通道程序</a:t>
              </a:r>
            </a:p>
          </p:txBody>
        </p:sp>
        <p:sp>
          <p:nvSpPr>
            <p:cNvPr id="120853" name="Rectangle 32"/>
            <p:cNvSpPr>
              <a:spLocks noChangeArrowheads="1"/>
            </p:cNvSpPr>
            <p:nvPr/>
          </p:nvSpPr>
          <p:spPr bwMode="auto">
            <a:xfrm>
              <a:off x="2905" y="2930"/>
              <a:ext cx="3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组织</a:t>
              </a:r>
            </a:p>
          </p:txBody>
        </p:sp>
        <p:sp>
          <p:nvSpPr>
            <p:cNvPr id="120854" name="Rectangle 33"/>
            <p:cNvSpPr>
              <a:spLocks noChangeArrowheads="1"/>
            </p:cNvSpPr>
            <p:nvPr/>
          </p:nvSpPr>
          <p:spPr bwMode="auto">
            <a:xfrm>
              <a:off x="3197" y="2928"/>
              <a:ext cx="2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2000">
                  <a:solidFill>
                    <a:schemeClr val="tx2"/>
                  </a:solidFill>
                  <a:latin typeface="楷体_GB2312" pitchFamily="49" charset="-122"/>
                </a:rPr>
                <a:t>I/O</a:t>
              </a:r>
            </a:p>
          </p:txBody>
        </p:sp>
        <p:sp>
          <p:nvSpPr>
            <p:cNvPr id="120855" name="Rectangle 34"/>
            <p:cNvSpPr>
              <a:spLocks noChangeArrowheads="1"/>
            </p:cNvSpPr>
            <p:nvPr/>
          </p:nvSpPr>
          <p:spPr bwMode="auto">
            <a:xfrm>
              <a:off x="3423" y="2930"/>
              <a:ext cx="3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操作</a:t>
              </a:r>
            </a:p>
          </p:txBody>
        </p:sp>
        <p:sp>
          <p:nvSpPr>
            <p:cNvPr id="120856" name="Rectangle 38"/>
            <p:cNvSpPr>
              <a:spLocks noChangeArrowheads="1"/>
            </p:cNvSpPr>
            <p:nvPr/>
          </p:nvSpPr>
          <p:spPr bwMode="auto">
            <a:xfrm>
              <a:off x="3152" y="3294"/>
              <a:ext cx="120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向</a:t>
              </a:r>
              <a:r>
                <a:rPr lang="en-US" altLang="zh-CN" sz="2000">
                  <a:solidFill>
                    <a:schemeClr val="tx2"/>
                  </a:solidFill>
                  <a:latin typeface="楷体_GB2312" pitchFamily="49" charset="-122"/>
                </a:rPr>
                <a:t>CPU</a:t>
              </a:r>
              <a:r>
                <a:rPr lang="zh-CN" altLang="en-US" sz="2000">
                  <a:solidFill>
                    <a:schemeClr val="tx2"/>
                  </a:solidFill>
                  <a:latin typeface="楷体_GB2312" pitchFamily="49" charset="-122"/>
                </a:rPr>
                <a:t>发中断请求</a:t>
              </a:r>
            </a:p>
          </p:txBody>
        </p:sp>
        <p:sp>
          <p:nvSpPr>
            <p:cNvPr id="120857" name="Rectangle 39"/>
            <p:cNvSpPr>
              <a:spLocks noChangeArrowheads="1"/>
            </p:cNvSpPr>
            <p:nvPr/>
          </p:nvSpPr>
          <p:spPr bwMode="auto">
            <a:xfrm>
              <a:off x="1292" y="3793"/>
              <a:ext cx="33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通道程序、管理程序和用户程序的执行时间关系</a:t>
              </a:r>
            </a:p>
          </p:txBody>
        </p:sp>
        <p:grpSp>
          <p:nvGrpSpPr>
            <p:cNvPr id="120858" name="Group 42"/>
            <p:cNvGrpSpPr>
              <a:grpSpLocks/>
            </p:cNvGrpSpPr>
            <p:nvPr/>
          </p:nvGrpSpPr>
          <p:grpSpPr bwMode="auto">
            <a:xfrm>
              <a:off x="1421" y="836"/>
              <a:ext cx="3164" cy="167"/>
              <a:chOff x="1421" y="836"/>
              <a:chExt cx="3164" cy="167"/>
            </a:xfrm>
          </p:grpSpPr>
          <p:sp>
            <p:nvSpPr>
              <p:cNvPr id="121022" name="Line 40"/>
              <p:cNvSpPr>
                <a:spLocks noChangeShapeType="1"/>
              </p:cNvSpPr>
              <p:nvPr/>
            </p:nvSpPr>
            <p:spPr bwMode="auto">
              <a:xfrm>
                <a:off x="1421" y="916"/>
                <a:ext cx="3164" cy="2"/>
              </a:xfrm>
              <a:prstGeom prst="line">
                <a:avLst/>
              </a:prstGeom>
              <a:noFill/>
              <a:ln w="20701">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023" name="Freeform 41"/>
              <p:cNvSpPr>
                <a:spLocks/>
              </p:cNvSpPr>
              <p:nvPr/>
            </p:nvSpPr>
            <p:spPr bwMode="auto">
              <a:xfrm>
                <a:off x="4472" y="836"/>
                <a:ext cx="113" cy="167"/>
              </a:xfrm>
              <a:custGeom>
                <a:avLst/>
                <a:gdLst>
                  <a:gd name="T0" fmla="*/ 0 w 113"/>
                  <a:gd name="T1" fmla="*/ 167 h 167"/>
                  <a:gd name="T2" fmla="*/ 113 w 113"/>
                  <a:gd name="T3" fmla="*/ 82 h 167"/>
                  <a:gd name="T4" fmla="*/ 0 w 113"/>
                  <a:gd name="T5" fmla="*/ 0 h 167"/>
                  <a:gd name="T6" fmla="*/ 0 60000 65536"/>
                  <a:gd name="T7" fmla="*/ 0 60000 65536"/>
                  <a:gd name="T8" fmla="*/ 0 60000 65536"/>
                </a:gdLst>
                <a:ahLst/>
                <a:cxnLst>
                  <a:cxn ang="T6">
                    <a:pos x="T0" y="T1"/>
                  </a:cxn>
                  <a:cxn ang="T7">
                    <a:pos x="T2" y="T3"/>
                  </a:cxn>
                  <a:cxn ang="T8">
                    <a:pos x="T4" y="T5"/>
                  </a:cxn>
                </a:cxnLst>
                <a:rect l="0" t="0" r="r" b="b"/>
                <a:pathLst>
                  <a:path w="113" h="167">
                    <a:moveTo>
                      <a:pt x="0" y="167"/>
                    </a:moveTo>
                    <a:lnTo>
                      <a:pt x="113" y="82"/>
                    </a:lnTo>
                    <a:lnTo>
                      <a:pt x="0" y="0"/>
                    </a:lnTo>
                  </a:path>
                </a:pathLst>
              </a:custGeom>
              <a:noFill/>
              <a:ln w="20701">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0859" name="Group 45"/>
            <p:cNvGrpSpPr>
              <a:grpSpLocks/>
            </p:cNvGrpSpPr>
            <p:nvPr/>
          </p:nvGrpSpPr>
          <p:grpSpPr bwMode="auto">
            <a:xfrm>
              <a:off x="2011" y="1341"/>
              <a:ext cx="115" cy="205"/>
              <a:chOff x="2011" y="1341"/>
              <a:chExt cx="115" cy="205"/>
            </a:xfrm>
          </p:grpSpPr>
          <p:sp>
            <p:nvSpPr>
              <p:cNvPr id="121020" name="Line 43"/>
              <p:cNvSpPr>
                <a:spLocks noChangeShapeType="1"/>
              </p:cNvSpPr>
              <p:nvPr/>
            </p:nvSpPr>
            <p:spPr bwMode="auto">
              <a:xfrm>
                <a:off x="2069" y="1341"/>
                <a:ext cx="2" cy="205"/>
              </a:xfrm>
              <a:prstGeom prst="line">
                <a:avLst/>
              </a:prstGeom>
              <a:noFill/>
              <a:ln w="20701">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021" name="Freeform 44"/>
              <p:cNvSpPr>
                <a:spLocks/>
              </p:cNvSpPr>
              <p:nvPr/>
            </p:nvSpPr>
            <p:spPr bwMode="auto">
              <a:xfrm>
                <a:off x="2011" y="1381"/>
                <a:ext cx="115" cy="165"/>
              </a:xfrm>
              <a:custGeom>
                <a:avLst/>
                <a:gdLst>
                  <a:gd name="T0" fmla="*/ 0 w 115"/>
                  <a:gd name="T1" fmla="*/ 3 h 165"/>
                  <a:gd name="T2" fmla="*/ 60 w 115"/>
                  <a:gd name="T3" fmla="*/ 165 h 165"/>
                  <a:gd name="T4" fmla="*/ 115 w 115"/>
                  <a:gd name="T5" fmla="*/ 0 h 165"/>
                  <a:gd name="T6" fmla="*/ 0 60000 65536"/>
                  <a:gd name="T7" fmla="*/ 0 60000 65536"/>
                  <a:gd name="T8" fmla="*/ 0 60000 65536"/>
                </a:gdLst>
                <a:ahLst/>
                <a:cxnLst>
                  <a:cxn ang="T6">
                    <a:pos x="T0" y="T1"/>
                  </a:cxn>
                  <a:cxn ang="T7">
                    <a:pos x="T2" y="T3"/>
                  </a:cxn>
                  <a:cxn ang="T8">
                    <a:pos x="T4" y="T5"/>
                  </a:cxn>
                </a:cxnLst>
                <a:rect l="0" t="0" r="r" b="b"/>
                <a:pathLst>
                  <a:path w="115" h="165">
                    <a:moveTo>
                      <a:pt x="0" y="3"/>
                    </a:moveTo>
                    <a:lnTo>
                      <a:pt x="60" y="165"/>
                    </a:lnTo>
                    <a:lnTo>
                      <a:pt x="115" y="0"/>
                    </a:lnTo>
                  </a:path>
                </a:pathLst>
              </a:custGeom>
              <a:noFill/>
              <a:ln w="20701">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0860" name="Group 48"/>
            <p:cNvGrpSpPr>
              <a:grpSpLocks/>
            </p:cNvGrpSpPr>
            <p:nvPr/>
          </p:nvGrpSpPr>
          <p:grpSpPr bwMode="auto">
            <a:xfrm>
              <a:off x="3795" y="1341"/>
              <a:ext cx="116" cy="205"/>
              <a:chOff x="3795" y="1341"/>
              <a:chExt cx="116" cy="205"/>
            </a:xfrm>
          </p:grpSpPr>
          <p:sp>
            <p:nvSpPr>
              <p:cNvPr id="121018" name="Line 46"/>
              <p:cNvSpPr>
                <a:spLocks noChangeShapeType="1"/>
              </p:cNvSpPr>
              <p:nvPr/>
            </p:nvSpPr>
            <p:spPr bwMode="auto">
              <a:xfrm>
                <a:off x="3854" y="1341"/>
                <a:ext cx="1" cy="205"/>
              </a:xfrm>
              <a:prstGeom prst="line">
                <a:avLst/>
              </a:prstGeom>
              <a:noFill/>
              <a:ln w="20701">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019" name="Freeform 47"/>
              <p:cNvSpPr>
                <a:spLocks/>
              </p:cNvSpPr>
              <p:nvPr/>
            </p:nvSpPr>
            <p:spPr bwMode="auto">
              <a:xfrm>
                <a:off x="3795" y="1381"/>
                <a:ext cx="116" cy="165"/>
              </a:xfrm>
              <a:custGeom>
                <a:avLst/>
                <a:gdLst>
                  <a:gd name="T0" fmla="*/ 0 w 116"/>
                  <a:gd name="T1" fmla="*/ 3 h 165"/>
                  <a:gd name="T2" fmla="*/ 60 w 116"/>
                  <a:gd name="T3" fmla="*/ 165 h 165"/>
                  <a:gd name="T4" fmla="*/ 116 w 116"/>
                  <a:gd name="T5" fmla="*/ 0 h 165"/>
                  <a:gd name="T6" fmla="*/ 0 60000 65536"/>
                  <a:gd name="T7" fmla="*/ 0 60000 65536"/>
                  <a:gd name="T8" fmla="*/ 0 60000 65536"/>
                </a:gdLst>
                <a:ahLst/>
                <a:cxnLst>
                  <a:cxn ang="T6">
                    <a:pos x="T0" y="T1"/>
                  </a:cxn>
                  <a:cxn ang="T7">
                    <a:pos x="T2" y="T3"/>
                  </a:cxn>
                  <a:cxn ang="T8">
                    <a:pos x="T4" y="T5"/>
                  </a:cxn>
                </a:cxnLst>
                <a:rect l="0" t="0" r="r" b="b"/>
                <a:pathLst>
                  <a:path w="116" h="165">
                    <a:moveTo>
                      <a:pt x="0" y="3"/>
                    </a:moveTo>
                    <a:lnTo>
                      <a:pt x="60" y="165"/>
                    </a:lnTo>
                    <a:lnTo>
                      <a:pt x="116" y="0"/>
                    </a:lnTo>
                  </a:path>
                </a:pathLst>
              </a:custGeom>
              <a:noFill/>
              <a:ln w="20701">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0861" name="Rectangle 49"/>
            <p:cNvSpPr>
              <a:spLocks noChangeArrowheads="1"/>
            </p:cNvSpPr>
            <p:nvPr/>
          </p:nvSpPr>
          <p:spPr bwMode="auto">
            <a:xfrm>
              <a:off x="1502" y="1555"/>
              <a:ext cx="569" cy="40"/>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62" name="Rectangle 96"/>
            <p:cNvSpPr>
              <a:spLocks noChangeArrowheads="1"/>
            </p:cNvSpPr>
            <p:nvPr/>
          </p:nvSpPr>
          <p:spPr bwMode="auto">
            <a:xfrm>
              <a:off x="2069" y="2180"/>
              <a:ext cx="732" cy="40"/>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63" name="Rectangle 97"/>
            <p:cNvSpPr>
              <a:spLocks noChangeArrowheads="1"/>
            </p:cNvSpPr>
            <p:nvPr/>
          </p:nvSpPr>
          <p:spPr bwMode="auto">
            <a:xfrm>
              <a:off x="2799" y="1555"/>
              <a:ext cx="1056" cy="40"/>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grpSp>
          <p:nvGrpSpPr>
            <p:cNvPr id="120864" name="Group 191"/>
            <p:cNvGrpSpPr>
              <a:grpSpLocks/>
            </p:cNvGrpSpPr>
            <p:nvPr/>
          </p:nvGrpSpPr>
          <p:grpSpPr bwMode="auto">
            <a:xfrm>
              <a:off x="3769" y="1569"/>
              <a:ext cx="9" cy="1740"/>
              <a:chOff x="3769" y="1569"/>
              <a:chExt cx="9" cy="1740"/>
            </a:xfrm>
          </p:grpSpPr>
          <p:sp>
            <p:nvSpPr>
              <p:cNvPr id="120925" name="Freeform 98"/>
              <p:cNvSpPr>
                <a:spLocks/>
              </p:cNvSpPr>
              <p:nvPr/>
            </p:nvSpPr>
            <p:spPr bwMode="auto">
              <a:xfrm>
                <a:off x="3769" y="1569"/>
                <a:ext cx="7" cy="10"/>
              </a:xfrm>
              <a:custGeom>
                <a:avLst/>
                <a:gdLst>
                  <a:gd name="T0" fmla="*/ 7 w 7"/>
                  <a:gd name="T1" fmla="*/ 5 h 10"/>
                  <a:gd name="T2" fmla="*/ 5 w 7"/>
                  <a:gd name="T3" fmla="*/ 3 h 10"/>
                  <a:gd name="T4" fmla="*/ 4 w 7"/>
                  <a:gd name="T5" fmla="*/ 0 h 10"/>
                  <a:gd name="T6" fmla="*/ 4 w 7"/>
                  <a:gd name="T7" fmla="*/ 0 h 10"/>
                  <a:gd name="T8" fmla="*/ 2 w 7"/>
                  <a:gd name="T9" fmla="*/ 3 h 10"/>
                  <a:gd name="T10" fmla="*/ 0 w 7"/>
                  <a:gd name="T11" fmla="*/ 5 h 10"/>
                  <a:gd name="T12" fmla="*/ 0 w 7"/>
                  <a:gd name="T13" fmla="*/ 7 h 10"/>
                  <a:gd name="T14" fmla="*/ 0 w 7"/>
                  <a:gd name="T15" fmla="*/ 7 h 10"/>
                  <a:gd name="T16" fmla="*/ 2 w 7"/>
                  <a:gd name="T17" fmla="*/ 7 h 10"/>
                  <a:gd name="T18" fmla="*/ 4 w 7"/>
                  <a:gd name="T19" fmla="*/ 10 h 10"/>
                  <a:gd name="T20" fmla="*/ 4 w 7"/>
                  <a:gd name="T21" fmla="*/ 10 h 10"/>
                  <a:gd name="T22" fmla="*/ 5 w 7"/>
                  <a:gd name="T23" fmla="*/ 7 h 10"/>
                  <a:gd name="T24" fmla="*/ 7 w 7"/>
                  <a:gd name="T25" fmla="*/ 5 h 10"/>
                  <a:gd name="T26" fmla="*/ 7 w 7"/>
                  <a:gd name="T27" fmla="*/ 5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 h="10">
                    <a:moveTo>
                      <a:pt x="7" y="5"/>
                    </a:moveTo>
                    <a:lnTo>
                      <a:pt x="5" y="3"/>
                    </a:lnTo>
                    <a:lnTo>
                      <a:pt x="4" y="0"/>
                    </a:lnTo>
                    <a:lnTo>
                      <a:pt x="2" y="3"/>
                    </a:lnTo>
                    <a:lnTo>
                      <a:pt x="0" y="5"/>
                    </a:lnTo>
                    <a:lnTo>
                      <a:pt x="0" y="7"/>
                    </a:lnTo>
                    <a:lnTo>
                      <a:pt x="2" y="7"/>
                    </a:lnTo>
                    <a:lnTo>
                      <a:pt x="4" y="10"/>
                    </a:lnTo>
                    <a:lnTo>
                      <a:pt x="5" y="7"/>
                    </a:lnTo>
                    <a:lnTo>
                      <a:pt x="7" y="5"/>
                    </a:lnTo>
                    <a:close/>
                  </a:path>
                </a:pathLst>
              </a:custGeom>
              <a:solidFill>
                <a:srgbClr val="FF0000"/>
              </a:solidFill>
              <a:ln w="9525">
                <a:solidFill>
                  <a:srgbClr val="FF0000"/>
                </a:solidFill>
                <a:round/>
                <a:headEnd/>
                <a:tailEnd/>
              </a:ln>
            </p:spPr>
            <p:txBody>
              <a:bodyPr/>
              <a:lstStyle/>
              <a:p>
                <a:endParaRPr lang="zh-CN" altLang="en-US"/>
              </a:p>
            </p:txBody>
          </p:sp>
          <p:sp>
            <p:nvSpPr>
              <p:cNvPr id="120926" name="Freeform 99"/>
              <p:cNvSpPr>
                <a:spLocks/>
              </p:cNvSpPr>
              <p:nvPr/>
            </p:nvSpPr>
            <p:spPr bwMode="auto">
              <a:xfrm>
                <a:off x="3769" y="1588"/>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7 h 9"/>
                  <a:gd name="T18" fmla="*/ 4 w 7"/>
                  <a:gd name="T19" fmla="*/ 9 h 9"/>
                  <a:gd name="T20" fmla="*/ 4 w 7"/>
                  <a:gd name="T21" fmla="*/ 9 h 9"/>
                  <a:gd name="T22" fmla="*/ 5 w 7"/>
                  <a:gd name="T23" fmla="*/ 7 h 9"/>
                  <a:gd name="T24" fmla="*/ 7 w 7"/>
                  <a:gd name="T25" fmla="*/ 5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7"/>
                    </a:lnTo>
                    <a:lnTo>
                      <a:pt x="4" y="9"/>
                    </a:lnTo>
                    <a:lnTo>
                      <a:pt x="5"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27" name="Freeform 100"/>
              <p:cNvSpPr>
                <a:spLocks/>
              </p:cNvSpPr>
              <p:nvPr/>
            </p:nvSpPr>
            <p:spPr bwMode="auto">
              <a:xfrm>
                <a:off x="3769" y="1607"/>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7 h 9"/>
                  <a:gd name="T18" fmla="*/ 4 w 7"/>
                  <a:gd name="T19" fmla="*/ 9 h 9"/>
                  <a:gd name="T20" fmla="*/ 4 w 7"/>
                  <a:gd name="T21" fmla="*/ 9 h 9"/>
                  <a:gd name="T22" fmla="*/ 5 w 7"/>
                  <a:gd name="T23" fmla="*/ 7 h 9"/>
                  <a:gd name="T24" fmla="*/ 7 w 7"/>
                  <a:gd name="T25" fmla="*/ 5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7"/>
                    </a:lnTo>
                    <a:lnTo>
                      <a:pt x="4" y="9"/>
                    </a:lnTo>
                    <a:lnTo>
                      <a:pt x="5"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28" name="Freeform 101"/>
              <p:cNvSpPr>
                <a:spLocks/>
              </p:cNvSpPr>
              <p:nvPr/>
            </p:nvSpPr>
            <p:spPr bwMode="auto">
              <a:xfrm>
                <a:off x="3769" y="1626"/>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7 h 9"/>
                  <a:gd name="T18" fmla="*/ 4 w 7"/>
                  <a:gd name="T19" fmla="*/ 9 h 9"/>
                  <a:gd name="T20" fmla="*/ 4 w 7"/>
                  <a:gd name="T21" fmla="*/ 9 h 9"/>
                  <a:gd name="T22" fmla="*/ 5 w 7"/>
                  <a:gd name="T23" fmla="*/ 7 h 9"/>
                  <a:gd name="T24" fmla="*/ 7 w 7"/>
                  <a:gd name="T25" fmla="*/ 4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7"/>
                    </a:lnTo>
                    <a:lnTo>
                      <a:pt x="4" y="9"/>
                    </a:lnTo>
                    <a:lnTo>
                      <a:pt x="5"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29" name="Freeform 102"/>
              <p:cNvSpPr>
                <a:spLocks/>
              </p:cNvSpPr>
              <p:nvPr/>
            </p:nvSpPr>
            <p:spPr bwMode="auto">
              <a:xfrm>
                <a:off x="3769" y="1644"/>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7 h 10"/>
                  <a:gd name="T18" fmla="*/ 4 w 7"/>
                  <a:gd name="T19" fmla="*/ 10 h 10"/>
                  <a:gd name="T20" fmla="*/ 4 w 7"/>
                  <a:gd name="T21" fmla="*/ 10 h 10"/>
                  <a:gd name="T22" fmla="*/ 5 w 7"/>
                  <a:gd name="T23" fmla="*/ 7 h 10"/>
                  <a:gd name="T24" fmla="*/ 7 w 7"/>
                  <a:gd name="T25" fmla="*/ 5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7"/>
                    </a:lnTo>
                    <a:lnTo>
                      <a:pt x="4" y="10"/>
                    </a:lnTo>
                    <a:lnTo>
                      <a:pt x="5"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30" name="Freeform 103"/>
              <p:cNvSpPr>
                <a:spLocks/>
              </p:cNvSpPr>
              <p:nvPr/>
            </p:nvSpPr>
            <p:spPr bwMode="auto">
              <a:xfrm>
                <a:off x="3769" y="1663"/>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7 h 10"/>
                  <a:gd name="T18" fmla="*/ 4 w 7"/>
                  <a:gd name="T19" fmla="*/ 10 h 10"/>
                  <a:gd name="T20" fmla="*/ 4 w 7"/>
                  <a:gd name="T21" fmla="*/ 10 h 10"/>
                  <a:gd name="T22" fmla="*/ 5 w 7"/>
                  <a:gd name="T23" fmla="*/ 7 h 10"/>
                  <a:gd name="T24" fmla="*/ 7 w 7"/>
                  <a:gd name="T25" fmla="*/ 5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7"/>
                    </a:lnTo>
                    <a:lnTo>
                      <a:pt x="4" y="10"/>
                    </a:lnTo>
                    <a:lnTo>
                      <a:pt x="5"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31" name="Freeform 104"/>
              <p:cNvSpPr>
                <a:spLocks/>
              </p:cNvSpPr>
              <p:nvPr/>
            </p:nvSpPr>
            <p:spPr bwMode="auto">
              <a:xfrm>
                <a:off x="3769" y="1682"/>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32" name="Freeform 105"/>
              <p:cNvSpPr>
                <a:spLocks/>
              </p:cNvSpPr>
              <p:nvPr/>
            </p:nvSpPr>
            <p:spPr bwMode="auto">
              <a:xfrm>
                <a:off x="3769" y="1701"/>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33" name="Freeform 106"/>
              <p:cNvSpPr>
                <a:spLocks/>
              </p:cNvSpPr>
              <p:nvPr/>
            </p:nvSpPr>
            <p:spPr bwMode="auto">
              <a:xfrm>
                <a:off x="3769" y="1720"/>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34" name="Freeform 107"/>
              <p:cNvSpPr>
                <a:spLocks/>
              </p:cNvSpPr>
              <p:nvPr/>
            </p:nvSpPr>
            <p:spPr bwMode="auto">
              <a:xfrm>
                <a:off x="3769" y="1738"/>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8 h 10"/>
                  <a:gd name="T16" fmla="*/ 2 w 7"/>
                  <a:gd name="T17" fmla="*/ 10 h 10"/>
                  <a:gd name="T18" fmla="*/ 4 w 7"/>
                  <a:gd name="T19" fmla="*/ 10 h 10"/>
                  <a:gd name="T20" fmla="*/ 5 w 7"/>
                  <a:gd name="T21" fmla="*/ 10 h 10"/>
                  <a:gd name="T22" fmla="*/ 7 w 7"/>
                  <a:gd name="T23" fmla="*/ 10 h 10"/>
                  <a:gd name="T24" fmla="*/ 7 w 7"/>
                  <a:gd name="T25" fmla="*/ 8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8"/>
                    </a:lnTo>
                    <a:lnTo>
                      <a:pt x="2" y="10"/>
                    </a:lnTo>
                    <a:lnTo>
                      <a:pt x="4" y="10"/>
                    </a:lnTo>
                    <a:lnTo>
                      <a:pt x="5" y="10"/>
                    </a:lnTo>
                    <a:lnTo>
                      <a:pt x="7" y="10"/>
                    </a:lnTo>
                    <a:lnTo>
                      <a:pt x="7" y="8"/>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35" name="Freeform 108"/>
              <p:cNvSpPr>
                <a:spLocks/>
              </p:cNvSpPr>
              <p:nvPr/>
            </p:nvSpPr>
            <p:spPr bwMode="auto">
              <a:xfrm>
                <a:off x="3769" y="1757"/>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10"/>
                    </a:lnTo>
                    <a:lnTo>
                      <a:pt x="4" y="10"/>
                    </a:lnTo>
                    <a:lnTo>
                      <a:pt x="5" y="10"/>
                    </a:lnTo>
                    <a:lnTo>
                      <a:pt x="7"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36" name="Freeform 109"/>
              <p:cNvSpPr>
                <a:spLocks/>
              </p:cNvSpPr>
              <p:nvPr/>
            </p:nvSpPr>
            <p:spPr bwMode="auto">
              <a:xfrm>
                <a:off x="3769" y="1776"/>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37" name="Freeform 110"/>
              <p:cNvSpPr>
                <a:spLocks/>
              </p:cNvSpPr>
              <p:nvPr/>
            </p:nvSpPr>
            <p:spPr bwMode="auto">
              <a:xfrm>
                <a:off x="3769" y="1795"/>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38" name="Freeform 111"/>
              <p:cNvSpPr>
                <a:spLocks/>
              </p:cNvSpPr>
              <p:nvPr/>
            </p:nvSpPr>
            <p:spPr bwMode="auto">
              <a:xfrm>
                <a:off x="3769" y="1814"/>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39" name="Freeform 112"/>
              <p:cNvSpPr>
                <a:spLocks/>
              </p:cNvSpPr>
              <p:nvPr/>
            </p:nvSpPr>
            <p:spPr bwMode="auto">
              <a:xfrm>
                <a:off x="3769" y="1832"/>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8 h 10"/>
                  <a:gd name="T16" fmla="*/ 2 w 7"/>
                  <a:gd name="T17" fmla="*/ 10 h 10"/>
                  <a:gd name="T18" fmla="*/ 4 w 7"/>
                  <a:gd name="T19" fmla="*/ 10 h 10"/>
                  <a:gd name="T20" fmla="*/ 5 w 7"/>
                  <a:gd name="T21" fmla="*/ 10 h 10"/>
                  <a:gd name="T22" fmla="*/ 7 w 7"/>
                  <a:gd name="T23" fmla="*/ 10 h 10"/>
                  <a:gd name="T24" fmla="*/ 7 w 7"/>
                  <a:gd name="T25" fmla="*/ 8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8"/>
                    </a:lnTo>
                    <a:lnTo>
                      <a:pt x="2" y="10"/>
                    </a:lnTo>
                    <a:lnTo>
                      <a:pt x="4" y="10"/>
                    </a:lnTo>
                    <a:lnTo>
                      <a:pt x="5" y="10"/>
                    </a:lnTo>
                    <a:lnTo>
                      <a:pt x="7" y="10"/>
                    </a:lnTo>
                    <a:lnTo>
                      <a:pt x="7" y="8"/>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40" name="Freeform 113"/>
              <p:cNvSpPr>
                <a:spLocks/>
              </p:cNvSpPr>
              <p:nvPr/>
            </p:nvSpPr>
            <p:spPr bwMode="auto">
              <a:xfrm>
                <a:off x="3769" y="1851"/>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10"/>
                    </a:lnTo>
                    <a:lnTo>
                      <a:pt x="4" y="10"/>
                    </a:lnTo>
                    <a:lnTo>
                      <a:pt x="5" y="10"/>
                    </a:lnTo>
                    <a:lnTo>
                      <a:pt x="7"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41" name="Freeform 114"/>
              <p:cNvSpPr>
                <a:spLocks/>
              </p:cNvSpPr>
              <p:nvPr/>
            </p:nvSpPr>
            <p:spPr bwMode="auto">
              <a:xfrm>
                <a:off x="3769" y="1870"/>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42" name="Freeform 115"/>
              <p:cNvSpPr>
                <a:spLocks/>
              </p:cNvSpPr>
              <p:nvPr/>
            </p:nvSpPr>
            <p:spPr bwMode="auto">
              <a:xfrm>
                <a:off x="3769" y="1889"/>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43" name="Freeform 116"/>
              <p:cNvSpPr>
                <a:spLocks/>
              </p:cNvSpPr>
              <p:nvPr/>
            </p:nvSpPr>
            <p:spPr bwMode="auto">
              <a:xfrm>
                <a:off x="3769" y="1908"/>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44" name="Freeform 117"/>
              <p:cNvSpPr>
                <a:spLocks/>
              </p:cNvSpPr>
              <p:nvPr/>
            </p:nvSpPr>
            <p:spPr bwMode="auto">
              <a:xfrm>
                <a:off x="3769" y="1926"/>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8 h 10"/>
                  <a:gd name="T16" fmla="*/ 2 w 7"/>
                  <a:gd name="T17" fmla="*/ 10 h 10"/>
                  <a:gd name="T18" fmla="*/ 4 w 7"/>
                  <a:gd name="T19" fmla="*/ 10 h 10"/>
                  <a:gd name="T20" fmla="*/ 5 w 7"/>
                  <a:gd name="T21" fmla="*/ 10 h 10"/>
                  <a:gd name="T22" fmla="*/ 7 w 7"/>
                  <a:gd name="T23" fmla="*/ 10 h 10"/>
                  <a:gd name="T24" fmla="*/ 7 w 7"/>
                  <a:gd name="T25" fmla="*/ 8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8"/>
                    </a:lnTo>
                    <a:lnTo>
                      <a:pt x="2" y="10"/>
                    </a:lnTo>
                    <a:lnTo>
                      <a:pt x="4" y="10"/>
                    </a:lnTo>
                    <a:lnTo>
                      <a:pt x="5" y="10"/>
                    </a:lnTo>
                    <a:lnTo>
                      <a:pt x="7" y="10"/>
                    </a:lnTo>
                    <a:lnTo>
                      <a:pt x="7" y="8"/>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45" name="Freeform 118"/>
              <p:cNvSpPr>
                <a:spLocks/>
              </p:cNvSpPr>
              <p:nvPr/>
            </p:nvSpPr>
            <p:spPr bwMode="auto">
              <a:xfrm>
                <a:off x="3769" y="1945"/>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10"/>
                    </a:lnTo>
                    <a:lnTo>
                      <a:pt x="4" y="10"/>
                    </a:lnTo>
                    <a:lnTo>
                      <a:pt x="5" y="10"/>
                    </a:lnTo>
                    <a:lnTo>
                      <a:pt x="7"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46" name="Freeform 119"/>
              <p:cNvSpPr>
                <a:spLocks/>
              </p:cNvSpPr>
              <p:nvPr/>
            </p:nvSpPr>
            <p:spPr bwMode="auto">
              <a:xfrm>
                <a:off x="3769" y="1964"/>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47" name="Freeform 120"/>
              <p:cNvSpPr>
                <a:spLocks/>
              </p:cNvSpPr>
              <p:nvPr/>
            </p:nvSpPr>
            <p:spPr bwMode="auto">
              <a:xfrm>
                <a:off x="3769" y="1983"/>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48" name="Freeform 121"/>
              <p:cNvSpPr>
                <a:spLocks/>
              </p:cNvSpPr>
              <p:nvPr/>
            </p:nvSpPr>
            <p:spPr bwMode="auto">
              <a:xfrm>
                <a:off x="3769" y="2002"/>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49" name="Freeform 122"/>
              <p:cNvSpPr>
                <a:spLocks/>
              </p:cNvSpPr>
              <p:nvPr/>
            </p:nvSpPr>
            <p:spPr bwMode="auto">
              <a:xfrm>
                <a:off x="3769" y="2021"/>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50" name="Freeform 123"/>
              <p:cNvSpPr>
                <a:spLocks/>
              </p:cNvSpPr>
              <p:nvPr/>
            </p:nvSpPr>
            <p:spPr bwMode="auto">
              <a:xfrm>
                <a:off x="3769" y="2039"/>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10"/>
                    </a:lnTo>
                    <a:lnTo>
                      <a:pt x="4" y="10"/>
                    </a:lnTo>
                    <a:lnTo>
                      <a:pt x="5" y="10"/>
                    </a:lnTo>
                    <a:lnTo>
                      <a:pt x="7"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51" name="Freeform 124"/>
              <p:cNvSpPr>
                <a:spLocks/>
              </p:cNvSpPr>
              <p:nvPr/>
            </p:nvSpPr>
            <p:spPr bwMode="auto">
              <a:xfrm>
                <a:off x="3769" y="2058"/>
                <a:ext cx="7" cy="10"/>
              </a:xfrm>
              <a:custGeom>
                <a:avLst/>
                <a:gdLst>
                  <a:gd name="T0" fmla="*/ 7 w 7"/>
                  <a:gd name="T1" fmla="*/ 2 h 10"/>
                  <a:gd name="T2" fmla="*/ 7 w 7"/>
                  <a:gd name="T3" fmla="*/ 0 h 10"/>
                  <a:gd name="T4" fmla="*/ 5 w 7"/>
                  <a:gd name="T5" fmla="*/ 0 h 10"/>
                  <a:gd name="T6" fmla="*/ 4 w 7"/>
                  <a:gd name="T7" fmla="*/ 0 h 10"/>
                  <a:gd name="T8" fmla="*/ 2 w 7"/>
                  <a:gd name="T9" fmla="*/ 0 h 10"/>
                  <a:gd name="T10" fmla="*/ 0 w 7"/>
                  <a:gd name="T11" fmla="*/ 2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2"/>
                    </a:moveTo>
                    <a:lnTo>
                      <a:pt x="7" y="0"/>
                    </a:lnTo>
                    <a:lnTo>
                      <a:pt x="5" y="0"/>
                    </a:lnTo>
                    <a:lnTo>
                      <a:pt x="4" y="0"/>
                    </a:lnTo>
                    <a:lnTo>
                      <a:pt x="2" y="0"/>
                    </a:lnTo>
                    <a:lnTo>
                      <a:pt x="0" y="2"/>
                    </a:lnTo>
                    <a:lnTo>
                      <a:pt x="0" y="5"/>
                    </a:lnTo>
                    <a:lnTo>
                      <a:pt x="0" y="7"/>
                    </a:lnTo>
                    <a:lnTo>
                      <a:pt x="2" y="10"/>
                    </a:lnTo>
                    <a:lnTo>
                      <a:pt x="4" y="10"/>
                    </a:lnTo>
                    <a:lnTo>
                      <a:pt x="5" y="10"/>
                    </a:lnTo>
                    <a:lnTo>
                      <a:pt x="7" y="10"/>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52" name="Freeform 125"/>
              <p:cNvSpPr>
                <a:spLocks/>
              </p:cNvSpPr>
              <p:nvPr/>
            </p:nvSpPr>
            <p:spPr bwMode="auto">
              <a:xfrm>
                <a:off x="3769" y="2077"/>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53" name="Freeform 126"/>
              <p:cNvSpPr>
                <a:spLocks/>
              </p:cNvSpPr>
              <p:nvPr/>
            </p:nvSpPr>
            <p:spPr bwMode="auto">
              <a:xfrm>
                <a:off x="3769" y="2096"/>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54" name="Freeform 127"/>
              <p:cNvSpPr>
                <a:spLocks/>
              </p:cNvSpPr>
              <p:nvPr/>
            </p:nvSpPr>
            <p:spPr bwMode="auto">
              <a:xfrm>
                <a:off x="3769" y="2115"/>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55" name="Freeform 128"/>
              <p:cNvSpPr>
                <a:spLocks/>
              </p:cNvSpPr>
              <p:nvPr/>
            </p:nvSpPr>
            <p:spPr bwMode="auto">
              <a:xfrm>
                <a:off x="3769" y="2133"/>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10"/>
                    </a:lnTo>
                    <a:lnTo>
                      <a:pt x="4" y="10"/>
                    </a:lnTo>
                    <a:lnTo>
                      <a:pt x="5" y="10"/>
                    </a:lnTo>
                    <a:lnTo>
                      <a:pt x="7"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56" name="Freeform 129"/>
              <p:cNvSpPr>
                <a:spLocks/>
              </p:cNvSpPr>
              <p:nvPr/>
            </p:nvSpPr>
            <p:spPr bwMode="auto">
              <a:xfrm>
                <a:off x="3769" y="2152"/>
                <a:ext cx="7" cy="10"/>
              </a:xfrm>
              <a:custGeom>
                <a:avLst/>
                <a:gdLst>
                  <a:gd name="T0" fmla="*/ 7 w 7"/>
                  <a:gd name="T1" fmla="*/ 2 h 10"/>
                  <a:gd name="T2" fmla="*/ 7 w 7"/>
                  <a:gd name="T3" fmla="*/ 0 h 10"/>
                  <a:gd name="T4" fmla="*/ 5 w 7"/>
                  <a:gd name="T5" fmla="*/ 0 h 10"/>
                  <a:gd name="T6" fmla="*/ 4 w 7"/>
                  <a:gd name="T7" fmla="*/ 0 h 10"/>
                  <a:gd name="T8" fmla="*/ 2 w 7"/>
                  <a:gd name="T9" fmla="*/ 0 h 10"/>
                  <a:gd name="T10" fmla="*/ 0 w 7"/>
                  <a:gd name="T11" fmla="*/ 2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2"/>
                    </a:moveTo>
                    <a:lnTo>
                      <a:pt x="7" y="0"/>
                    </a:lnTo>
                    <a:lnTo>
                      <a:pt x="5" y="0"/>
                    </a:lnTo>
                    <a:lnTo>
                      <a:pt x="4" y="0"/>
                    </a:lnTo>
                    <a:lnTo>
                      <a:pt x="2" y="0"/>
                    </a:lnTo>
                    <a:lnTo>
                      <a:pt x="0" y="2"/>
                    </a:lnTo>
                    <a:lnTo>
                      <a:pt x="0" y="5"/>
                    </a:lnTo>
                    <a:lnTo>
                      <a:pt x="0" y="7"/>
                    </a:lnTo>
                    <a:lnTo>
                      <a:pt x="2" y="10"/>
                    </a:lnTo>
                    <a:lnTo>
                      <a:pt x="4" y="10"/>
                    </a:lnTo>
                    <a:lnTo>
                      <a:pt x="5" y="10"/>
                    </a:lnTo>
                    <a:lnTo>
                      <a:pt x="7" y="10"/>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57" name="Freeform 130"/>
              <p:cNvSpPr>
                <a:spLocks/>
              </p:cNvSpPr>
              <p:nvPr/>
            </p:nvSpPr>
            <p:spPr bwMode="auto">
              <a:xfrm>
                <a:off x="3769" y="2171"/>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58" name="Freeform 131"/>
              <p:cNvSpPr>
                <a:spLocks/>
              </p:cNvSpPr>
              <p:nvPr/>
            </p:nvSpPr>
            <p:spPr bwMode="auto">
              <a:xfrm>
                <a:off x="3769" y="2190"/>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59" name="Freeform 132"/>
              <p:cNvSpPr>
                <a:spLocks/>
              </p:cNvSpPr>
              <p:nvPr/>
            </p:nvSpPr>
            <p:spPr bwMode="auto">
              <a:xfrm>
                <a:off x="3769" y="2209"/>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60" name="Freeform 133"/>
              <p:cNvSpPr>
                <a:spLocks/>
              </p:cNvSpPr>
              <p:nvPr/>
            </p:nvSpPr>
            <p:spPr bwMode="auto">
              <a:xfrm>
                <a:off x="3769" y="2227"/>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10"/>
                    </a:lnTo>
                    <a:lnTo>
                      <a:pt x="4" y="10"/>
                    </a:lnTo>
                    <a:lnTo>
                      <a:pt x="5" y="10"/>
                    </a:lnTo>
                    <a:lnTo>
                      <a:pt x="7"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61" name="Freeform 134"/>
              <p:cNvSpPr>
                <a:spLocks/>
              </p:cNvSpPr>
              <p:nvPr/>
            </p:nvSpPr>
            <p:spPr bwMode="auto">
              <a:xfrm>
                <a:off x="3769" y="2246"/>
                <a:ext cx="7" cy="10"/>
              </a:xfrm>
              <a:custGeom>
                <a:avLst/>
                <a:gdLst>
                  <a:gd name="T0" fmla="*/ 7 w 7"/>
                  <a:gd name="T1" fmla="*/ 2 h 10"/>
                  <a:gd name="T2" fmla="*/ 7 w 7"/>
                  <a:gd name="T3" fmla="*/ 0 h 10"/>
                  <a:gd name="T4" fmla="*/ 5 w 7"/>
                  <a:gd name="T5" fmla="*/ 0 h 10"/>
                  <a:gd name="T6" fmla="*/ 4 w 7"/>
                  <a:gd name="T7" fmla="*/ 0 h 10"/>
                  <a:gd name="T8" fmla="*/ 2 w 7"/>
                  <a:gd name="T9" fmla="*/ 0 h 10"/>
                  <a:gd name="T10" fmla="*/ 0 w 7"/>
                  <a:gd name="T11" fmla="*/ 2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2"/>
                    </a:moveTo>
                    <a:lnTo>
                      <a:pt x="7" y="0"/>
                    </a:lnTo>
                    <a:lnTo>
                      <a:pt x="5" y="0"/>
                    </a:lnTo>
                    <a:lnTo>
                      <a:pt x="4" y="0"/>
                    </a:lnTo>
                    <a:lnTo>
                      <a:pt x="2" y="0"/>
                    </a:lnTo>
                    <a:lnTo>
                      <a:pt x="0" y="2"/>
                    </a:lnTo>
                    <a:lnTo>
                      <a:pt x="0" y="5"/>
                    </a:lnTo>
                    <a:lnTo>
                      <a:pt x="0" y="7"/>
                    </a:lnTo>
                    <a:lnTo>
                      <a:pt x="2" y="10"/>
                    </a:lnTo>
                    <a:lnTo>
                      <a:pt x="4" y="10"/>
                    </a:lnTo>
                    <a:lnTo>
                      <a:pt x="5" y="10"/>
                    </a:lnTo>
                    <a:lnTo>
                      <a:pt x="7" y="10"/>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62" name="Freeform 135"/>
              <p:cNvSpPr>
                <a:spLocks/>
              </p:cNvSpPr>
              <p:nvPr/>
            </p:nvSpPr>
            <p:spPr bwMode="auto">
              <a:xfrm>
                <a:off x="3769" y="2265"/>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63" name="Freeform 136"/>
              <p:cNvSpPr>
                <a:spLocks/>
              </p:cNvSpPr>
              <p:nvPr/>
            </p:nvSpPr>
            <p:spPr bwMode="auto">
              <a:xfrm>
                <a:off x="3769" y="2284"/>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64" name="Freeform 137"/>
              <p:cNvSpPr>
                <a:spLocks/>
              </p:cNvSpPr>
              <p:nvPr/>
            </p:nvSpPr>
            <p:spPr bwMode="auto">
              <a:xfrm>
                <a:off x="3769" y="2303"/>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65" name="Freeform 138"/>
              <p:cNvSpPr>
                <a:spLocks/>
              </p:cNvSpPr>
              <p:nvPr/>
            </p:nvSpPr>
            <p:spPr bwMode="auto">
              <a:xfrm>
                <a:off x="3769" y="2321"/>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10"/>
                    </a:lnTo>
                    <a:lnTo>
                      <a:pt x="4" y="10"/>
                    </a:lnTo>
                    <a:lnTo>
                      <a:pt x="5" y="10"/>
                    </a:lnTo>
                    <a:lnTo>
                      <a:pt x="7"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66" name="Freeform 139"/>
              <p:cNvSpPr>
                <a:spLocks/>
              </p:cNvSpPr>
              <p:nvPr/>
            </p:nvSpPr>
            <p:spPr bwMode="auto">
              <a:xfrm>
                <a:off x="3769" y="2340"/>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10"/>
                    </a:lnTo>
                    <a:lnTo>
                      <a:pt x="4" y="10"/>
                    </a:lnTo>
                    <a:lnTo>
                      <a:pt x="5" y="10"/>
                    </a:lnTo>
                    <a:lnTo>
                      <a:pt x="7"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67" name="Freeform 140"/>
              <p:cNvSpPr>
                <a:spLocks/>
              </p:cNvSpPr>
              <p:nvPr/>
            </p:nvSpPr>
            <p:spPr bwMode="auto">
              <a:xfrm>
                <a:off x="3769" y="2359"/>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5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5"/>
                    </a:lnTo>
                    <a:lnTo>
                      <a:pt x="0" y="7"/>
                    </a:lnTo>
                    <a:lnTo>
                      <a:pt x="2" y="9"/>
                    </a:lnTo>
                    <a:lnTo>
                      <a:pt x="4" y="9"/>
                    </a:lnTo>
                    <a:lnTo>
                      <a:pt x="5" y="9"/>
                    </a:lnTo>
                    <a:lnTo>
                      <a:pt x="7"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68" name="Freeform 141"/>
              <p:cNvSpPr>
                <a:spLocks/>
              </p:cNvSpPr>
              <p:nvPr/>
            </p:nvSpPr>
            <p:spPr bwMode="auto">
              <a:xfrm>
                <a:off x="3769" y="2378"/>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69" name="Freeform 142"/>
              <p:cNvSpPr>
                <a:spLocks/>
              </p:cNvSpPr>
              <p:nvPr/>
            </p:nvSpPr>
            <p:spPr bwMode="auto">
              <a:xfrm>
                <a:off x="3769" y="2397"/>
                <a:ext cx="7" cy="9"/>
              </a:xfrm>
              <a:custGeom>
                <a:avLst/>
                <a:gdLst>
                  <a:gd name="T0" fmla="*/ 7 w 7"/>
                  <a:gd name="T1" fmla="*/ 2 h 9"/>
                  <a:gd name="T2" fmla="*/ 7 w 7"/>
                  <a:gd name="T3" fmla="*/ 0 h 9"/>
                  <a:gd name="T4" fmla="*/ 5 w 7"/>
                  <a:gd name="T5" fmla="*/ 0 h 9"/>
                  <a:gd name="T6" fmla="*/ 4 w 7"/>
                  <a:gd name="T7" fmla="*/ 0 h 9"/>
                  <a:gd name="T8" fmla="*/ 2 w 7"/>
                  <a:gd name="T9" fmla="*/ 0 h 9"/>
                  <a:gd name="T10" fmla="*/ 0 w 7"/>
                  <a:gd name="T11" fmla="*/ 2 h 9"/>
                  <a:gd name="T12" fmla="*/ 0 w 7"/>
                  <a:gd name="T13" fmla="*/ 4 h 9"/>
                  <a:gd name="T14" fmla="*/ 0 w 7"/>
                  <a:gd name="T15" fmla="*/ 7 h 9"/>
                  <a:gd name="T16" fmla="*/ 2 w 7"/>
                  <a:gd name="T17" fmla="*/ 9 h 9"/>
                  <a:gd name="T18" fmla="*/ 4 w 7"/>
                  <a:gd name="T19" fmla="*/ 9 h 9"/>
                  <a:gd name="T20" fmla="*/ 5 w 7"/>
                  <a:gd name="T21" fmla="*/ 9 h 9"/>
                  <a:gd name="T22" fmla="*/ 7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7" y="0"/>
                    </a:lnTo>
                    <a:lnTo>
                      <a:pt x="5" y="0"/>
                    </a:lnTo>
                    <a:lnTo>
                      <a:pt x="4" y="0"/>
                    </a:lnTo>
                    <a:lnTo>
                      <a:pt x="2" y="0"/>
                    </a:lnTo>
                    <a:lnTo>
                      <a:pt x="0" y="2"/>
                    </a:lnTo>
                    <a:lnTo>
                      <a:pt x="0" y="4"/>
                    </a:lnTo>
                    <a:lnTo>
                      <a:pt x="0" y="7"/>
                    </a:lnTo>
                    <a:lnTo>
                      <a:pt x="2" y="9"/>
                    </a:lnTo>
                    <a:lnTo>
                      <a:pt x="4" y="9"/>
                    </a:lnTo>
                    <a:lnTo>
                      <a:pt x="5" y="9"/>
                    </a:lnTo>
                    <a:lnTo>
                      <a:pt x="7"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70" name="Freeform 143"/>
              <p:cNvSpPr>
                <a:spLocks/>
              </p:cNvSpPr>
              <p:nvPr/>
            </p:nvSpPr>
            <p:spPr bwMode="auto">
              <a:xfrm>
                <a:off x="3769" y="2415"/>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10"/>
                    </a:lnTo>
                    <a:lnTo>
                      <a:pt x="4" y="10"/>
                    </a:lnTo>
                    <a:lnTo>
                      <a:pt x="5" y="10"/>
                    </a:lnTo>
                    <a:lnTo>
                      <a:pt x="7"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71" name="Freeform 144"/>
              <p:cNvSpPr>
                <a:spLocks/>
              </p:cNvSpPr>
              <p:nvPr/>
            </p:nvSpPr>
            <p:spPr bwMode="auto">
              <a:xfrm>
                <a:off x="3769" y="2434"/>
                <a:ext cx="7" cy="10"/>
              </a:xfrm>
              <a:custGeom>
                <a:avLst/>
                <a:gdLst>
                  <a:gd name="T0" fmla="*/ 7 w 7"/>
                  <a:gd name="T1" fmla="*/ 3 h 10"/>
                  <a:gd name="T2" fmla="*/ 7 w 7"/>
                  <a:gd name="T3" fmla="*/ 0 h 10"/>
                  <a:gd name="T4" fmla="*/ 5 w 7"/>
                  <a:gd name="T5" fmla="*/ 0 h 10"/>
                  <a:gd name="T6" fmla="*/ 4 w 7"/>
                  <a:gd name="T7" fmla="*/ 0 h 10"/>
                  <a:gd name="T8" fmla="*/ 2 w 7"/>
                  <a:gd name="T9" fmla="*/ 0 h 10"/>
                  <a:gd name="T10" fmla="*/ 0 w 7"/>
                  <a:gd name="T11" fmla="*/ 3 h 10"/>
                  <a:gd name="T12" fmla="*/ 0 w 7"/>
                  <a:gd name="T13" fmla="*/ 5 h 10"/>
                  <a:gd name="T14" fmla="*/ 0 w 7"/>
                  <a:gd name="T15" fmla="*/ 7 h 10"/>
                  <a:gd name="T16" fmla="*/ 2 w 7"/>
                  <a:gd name="T17" fmla="*/ 10 h 10"/>
                  <a:gd name="T18" fmla="*/ 4 w 7"/>
                  <a:gd name="T19" fmla="*/ 10 h 10"/>
                  <a:gd name="T20" fmla="*/ 5 w 7"/>
                  <a:gd name="T21" fmla="*/ 10 h 10"/>
                  <a:gd name="T22" fmla="*/ 7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7" y="0"/>
                    </a:lnTo>
                    <a:lnTo>
                      <a:pt x="5" y="0"/>
                    </a:lnTo>
                    <a:lnTo>
                      <a:pt x="4" y="0"/>
                    </a:lnTo>
                    <a:lnTo>
                      <a:pt x="2" y="0"/>
                    </a:lnTo>
                    <a:lnTo>
                      <a:pt x="0" y="3"/>
                    </a:lnTo>
                    <a:lnTo>
                      <a:pt x="0" y="5"/>
                    </a:lnTo>
                    <a:lnTo>
                      <a:pt x="0" y="7"/>
                    </a:lnTo>
                    <a:lnTo>
                      <a:pt x="2" y="10"/>
                    </a:lnTo>
                    <a:lnTo>
                      <a:pt x="4" y="10"/>
                    </a:lnTo>
                    <a:lnTo>
                      <a:pt x="5" y="10"/>
                    </a:lnTo>
                    <a:lnTo>
                      <a:pt x="7"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72" name="Freeform 145"/>
              <p:cNvSpPr>
                <a:spLocks/>
              </p:cNvSpPr>
              <p:nvPr/>
            </p:nvSpPr>
            <p:spPr bwMode="auto">
              <a:xfrm>
                <a:off x="3771" y="2453"/>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73" name="Freeform 146"/>
              <p:cNvSpPr>
                <a:spLocks/>
              </p:cNvSpPr>
              <p:nvPr/>
            </p:nvSpPr>
            <p:spPr bwMode="auto">
              <a:xfrm>
                <a:off x="3771" y="2472"/>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4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4"/>
                    </a:lnTo>
                    <a:lnTo>
                      <a:pt x="0" y="7"/>
                    </a:lnTo>
                    <a:lnTo>
                      <a:pt x="0" y="9"/>
                    </a:lnTo>
                    <a:lnTo>
                      <a:pt x="2" y="9"/>
                    </a:lnTo>
                    <a:lnTo>
                      <a:pt x="3" y="9"/>
                    </a:lnTo>
                    <a:lnTo>
                      <a:pt x="5"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74" name="Freeform 147"/>
              <p:cNvSpPr>
                <a:spLocks/>
              </p:cNvSpPr>
              <p:nvPr/>
            </p:nvSpPr>
            <p:spPr bwMode="auto">
              <a:xfrm>
                <a:off x="3771" y="2491"/>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4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4"/>
                    </a:lnTo>
                    <a:lnTo>
                      <a:pt x="0" y="7"/>
                    </a:lnTo>
                    <a:lnTo>
                      <a:pt x="0" y="9"/>
                    </a:lnTo>
                    <a:lnTo>
                      <a:pt x="2" y="9"/>
                    </a:lnTo>
                    <a:lnTo>
                      <a:pt x="3" y="9"/>
                    </a:lnTo>
                    <a:lnTo>
                      <a:pt x="5"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75" name="Freeform 148"/>
              <p:cNvSpPr>
                <a:spLocks/>
              </p:cNvSpPr>
              <p:nvPr/>
            </p:nvSpPr>
            <p:spPr bwMode="auto">
              <a:xfrm>
                <a:off x="3771" y="2509"/>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76" name="Freeform 149"/>
              <p:cNvSpPr>
                <a:spLocks/>
              </p:cNvSpPr>
              <p:nvPr/>
            </p:nvSpPr>
            <p:spPr bwMode="auto">
              <a:xfrm>
                <a:off x="3771" y="2528"/>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77" name="Freeform 150"/>
              <p:cNvSpPr>
                <a:spLocks/>
              </p:cNvSpPr>
              <p:nvPr/>
            </p:nvSpPr>
            <p:spPr bwMode="auto">
              <a:xfrm>
                <a:off x="3771" y="2547"/>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78" name="Freeform 151"/>
              <p:cNvSpPr>
                <a:spLocks/>
              </p:cNvSpPr>
              <p:nvPr/>
            </p:nvSpPr>
            <p:spPr bwMode="auto">
              <a:xfrm>
                <a:off x="3771" y="2566"/>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4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4"/>
                    </a:lnTo>
                    <a:lnTo>
                      <a:pt x="0" y="7"/>
                    </a:lnTo>
                    <a:lnTo>
                      <a:pt x="0" y="9"/>
                    </a:lnTo>
                    <a:lnTo>
                      <a:pt x="2" y="9"/>
                    </a:lnTo>
                    <a:lnTo>
                      <a:pt x="3" y="9"/>
                    </a:lnTo>
                    <a:lnTo>
                      <a:pt x="5"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79" name="Freeform 152"/>
              <p:cNvSpPr>
                <a:spLocks/>
              </p:cNvSpPr>
              <p:nvPr/>
            </p:nvSpPr>
            <p:spPr bwMode="auto">
              <a:xfrm>
                <a:off x="3771" y="2585"/>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4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4"/>
                    </a:lnTo>
                    <a:lnTo>
                      <a:pt x="0" y="7"/>
                    </a:lnTo>
                    <a:lnTo>
                      <a:pt x="0" y="9"/>
                    </a:lnTo>
                    <a:lnTo>
                      <a:pt x="2" y="9"/>
                    </a:lnTo>
                    <a:lnTo>
                      <a:pt x="3" y="9"/>
                    </a:lnTo>
                    <a:lnTo>
                      <a:pt x="5"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80" name="Freeform 153"/>
              <p:cNvSpPr>
                <a:spLocks/>
              </p:cNvSpPr>
              <p:nvPr/>
            </p:nvSpPr>
            <p:spPr bwMode="auto">
              <a:xfrm>
                <a:off x="3771" y="2603"/>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81" name="Freeform 154"/>
              <p:cNvSpPr>
                <a:spLocks/>
              </p:cNvSpPr>
              <p:nvPr/>
            </p:nvSpPr>
            <p:spPr bwMode="auto">
              <a:xfrm>
                <a:off x="3771" y="2622"/>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82" name="Freeform 155"/>
              <p:cNvSpPr>
                <a:spLocks/>
              </p:cNvSpPr>
              <p:nvPr/>
            </p:nvSpPr>
            <p:spPr bwMode="auto">
              <a:xfrm>
                <a:off x="3771" y="2641"/>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83" name="Freeform 156"/>
              <p:cNvSpPr>
                <a:spLocks/>
              </p:cNvSpPr>
              <p:nvPr/>
            </p:nvSpPr>
            <p:spPr bwMode="auto">
              <a:xfrm>
                <a:off x="3771" y="2660"/>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84" name="Freeform 157"/>
              <p:cNvSpPr>
                <a:spLocks/>
              </p:cNvSpPr>
              <p:nvPr/>
            </p:nvSpPr>
            <p:spPr bwMode="auto">
              <a:xfrm>
                <a:off x="3771" y="2679"/>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4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4"/>
                    </a:lnTo>
                    <a:lnTo>
                      <a:pt x="0" y="7"/>
                    </a:lnTo>
                    <a:lnTo>
                      <a:pt x="0" y="9"/>
                    </a:lnTo>
                    <a:lnTo>
                      <a:pt x="2" y="9"/>
                    </a:lnTo>
                    <a:lnTo>
                      <a:pt x="3" y="9"/>
                    </a:lnTo>
                    <a:lnTo>
                      <a:pt x="5"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85" name="Freeform 158"/>
              <p:cNvSpPr>
                <a:spLocks/>
              </p:cNvSpPr>
              <p:nvPr/>
            </p:nvSpPr>
            <p:spPr bwMode="auto">
              <a:xfrm>
                <a:off x="3771" y="2697"/>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86" name="Freeform 159"/>
              <p:cNvSpPr>
                <a:spLocks/>
              </p:cNvSpPr>
              <p:nvPr/>
            </p:nvSpPr>
            <p:spPr bwMode="auto">
              <a:xfrm>
                <a:off x="3771" y="2716"/>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87" name="Freeform 160"/>
              <p:cNvSpPr>
                <a:spLocks/>
              </p:cNvSpPr>
              <p:nvPr/>
            </p:nvSpPr>
            <p:spPr bwMode="auto">
              <a:xfrm>
                <a:off x="3771" y="2735"/>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88" name="Freeform 161"/>
              <p:cNvSpPr>
                <a:spLocks/>
              </p:cNvSpPr>
              <p:nvPr/>
            </p:nvSpPr>
            <p:spPr bwMode="auto">
              <a:xfrm>
                <a:off x="3771" y="2754"/>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89" name="Freeform 162"/>
              <p:cNvSpPr>
                <a:spLocks/>
              </p:cNvSpPr>
              <p:nvPr/>
            </p:nvSpPr>
            <p:spPr bwMode="auto">
              <a:xfrm>
                <a:off x="3771" y="2773"/>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4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4"/>
                    </a:lnTo>
                    <a:lnTo>
                      <a:pt x="0" y="7"/>
                    </a:lnTo>
                    <a:lnTo>
                      <a:pt x="0" y="9"/>
                    </a:lnTo>
                    <a:lnTo>
                      <a:pt x="2" y="9"/>
                    </a:lnTo>
                    <a:lnTo>
                      <a:pt x="3" y="9"/>
                    </a:lnTo>
                    <a:lnTo>
                      <a:pt x="5"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90" name="Freeform 163"/>
              <p:cNvSpPr>
                <a:spLocks/>
              </p:cNvSpPr>
              <p:nvPr/>
            </p:nvSpPr>
            <p:spPr bwMode="auto">
              <a:xfrm>
                <a:off x="3771" y="2791"/>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91" name="Freeform 164"/>
              <p:cNvSpPr>
                <a:spLocks/>
              </p:cNvSpPr>
              <p:nvPr/>
            </p:nvSpPr>
            <p:spPr bwMode="auto">
              <a:xfrm>
                <a:off x="3771" y="2810"/>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92" name="Freeform 165"/>
              <p:cNvSpPr>
                <a:spLocks/>
              </p:cNvSpPr>
              <p:nvPr/>
            </p:nvSpPr>
            <p:spPr bwMode="auto">
              <a:xfrm>
                <a:off x="3771" y="2829"/>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93" name="Freeform 166"/>
              <p:cNvSpPr>
                <a:spLocks/>
              </p:cNvSpPr>
              <p:nvPr/>
            </p:nvSpPr>
            <p:spPr bwMode="auto">
              <a:xfrm>
                <a:off x="3771" y="2848"/>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94" name="Freeform 167"/>
              <p:cNvSpPr>
                <a:spLocks/>
              </p:cNvSpPr>
              <p:nvPr/>
            </p:nvSpPr>
            <p:spPr bwMode="auto">
              <a:xfrm>
                <a:off x="3771" y="2867"/>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4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4"/>
                    </a:lnTo>
                    <a:lnTo>
                      <a:pt x="0" y="7"/>
                    </a:lnTo>
                    <a:lnTo>
                      <a:pt x="0" y="9"/>
                    </a:lnTo>
                    <a:lnTo>
                      <a:pt x="2" y="9"/>
                    </a:lnTo>
                    <a:lnTo>
                      <a:pt x="3" y="9"/>
                    </a:lnTo>
                    <a:lnTo>
                      <a:pt x="5"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95" name="Freeform 168"/>
              <p:cNvSpPr>
                <a:spLocks/>
              </p:cNvSpPr>
              <p:nvPr/>
            </p:nvSpPr>
            <p:spPr bwMode="auto">
              <a:xfrm>
                <a:off x="3771" y="2885"/>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96" name="Freeform 169"/>
              <p:cNvSpPr>
                <a:spLocks/>
              </p:cNvSpPr>
              <p:nvPr/>
            </p:nvSpPr>
            <p:spPr bwMode="auto">
              <a:xfrm>
                <a:off x="3771" y="2904"/>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0997" name="Freeform 170"/>
              <p:cNvSpPr>
                <a:spLocks/>
              </p:cNvSpPr>
              <p:nvPr/>
            </p:nvSpPr>
            <p:spPr bwMode="auto">
              <a:xfrm>
                <a:off x="3771" y="2923"/>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98" name="Freeform 171"/>
              <p:cNvSpPr>
                <a:spLocks/>
              </p:cNvSpPr>
              <p:nvPr/>
            </p:nvSpPr>
            <p:spPr bwMode="auto">
              <a:xfrm>
                <a:off x="3771" y="2942"/>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0999" name="Freeform 172"/>
              <p:cNvSpPr>
                <a:spLocks/>
              </p:cNvSpPr>
              <p:nvPr/>
            </p:nvSpPr>
            <p:spPr bwMode="auto">
              <a:xfrm>
                <a:off x="3771" y="2961"/>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4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4"/>
                    </a:lnTo>
                    <a:lnTo>
                      <a:pt x="0" y="7"/>
                    </a:lnTo>
                    <a:lnTo>
                      <a:pt x="0" y="9"/>
                    </a:lnTo>
                    <a:lnTo>
                      <a:pt x="2" y="9"/>
                    </a:lnTo>
                    <a:lnTo>
                      <a:pt x="3" y="9"/>
                    </a:lnTo>
                    <a:lnTo>
                      <a:pt x="5"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1000" name="Freeform 173"/>
              <p:cNvSpPr>
                <a:spLocks/>
              </p:cNvSpPr>
              <p:nvPr/>
            </p:nvSpPr>
            <p:spPr bwMode="auto">
              <a:xfrm>
                <a:off x="3771" y="2979"/>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8 h 10"/>
                  <a:gd name="T16" fmla="*/ 0 w 7"/>
                  <a:gd name="T17" fmla="*/ 10 h 10"/>
                  <a:gd name="T18" fmla="*/ 2 w 7"/>
                  <a:gd name="T19" fmla="*/ 10 h 10"/>
                  <a:gd name="T20" fmla="*/ 3 w 7"/>
                  <a:gd name="T21" fmla="*/ 10 h 10"/>
                  <a:gd name="T22" fmla="*/ 5 w 7"/>
                  <a:gd name="T23" fmla="*/ 10 h 10"/>
                  <a:gd name="T24" fmla="*/ 7 w 7"/>
                  <a:gd name="T25" fmla="*/ 8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8"/>
                    </a:lnTo>
                    <a:lnTo>
                      <a:pt x="0" y="10"/>
                    </a:lnTo>
                    <a:lnTo>
                      <a:pt x="2" y="10"/>
                    </a:lnTo>
                    <a:lnTo>
                      <a:pt x="3" y="10"/>
                    </a:lnTo>
                    <a:lnTo>
                      <a:pt x="5" y="10"/>
                    </a:lnTo>
                    <a:lnTo>
                      <a:pt x="7" y="8"/>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1001" name="Freeform 174"/>
              <p:cNvSpPr>
                <a:spLocks/>
              </p:cNvSpPr>
              <p:nvPr/>
            </p:nvSpPr>
            <p:spPr bwMode="auto">
              <a:xfrm>
                <a:off x="3771" y="2998"/>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1002" name="Freeform 175"/>
              <p:cNvSpPr>
                <a:spLocks/>
              </p:cNvSpPr>
              <p:nvPr/>
            </p:nvSpPr>
            <p:spPr bwMode="auto">
              <a:xfrm>
                <a:off x="3771" y="3017"/>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1003" name="Freeform 176"/>
              <p:cNvSpPr>
                <a:spLocks/>
              </p:cNvSpPr>
              <p:nvPr/>
            </p:nvSpPr>
            <p:spPr bwMode="auto">
              <a:xfrm>
                <a:off x="3771" y="3036"/>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1004" name="Freeform 177"/>
              <p:cNvSpPr>
                <a:spLocks/>
              </p:cNvSpPr>
              <p:nvPr/>
            </p:nvSpPr>
            <p:spPr bwMode="auto">
              <a:xfrm>
                <a:off x="3771" y="3055"/>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4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4"/>
                    </a:lnTo>
                    <a:lnTo>
                      <a:pt x="0" y="7"/>
                    </a:lnTo>
                    <a:lnTo>
                      <a:pt x="0" y="9"/>
                    </a:lnTo>
                    <a:lnTo>
                      <a:pt x="2" y="9"/>
                    </a:lnTo>
                    <a:lnTo>
                      <a:pt x="3" y="9"/>
                    </a:lnTo>
                    <a:lnTo>
                      <a:pt x="5"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1005" name="Freeform 178"/>
              <p:cNvSpPr>
                <a:spLocks/>
              </p:cNvSpPr>
              <p:nvPr/>
            </p:nvSpPr>
            <p:spPr bwMode="auto">
              <a:xfrm>
                <a:off x="3771" y="3073"/>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8 h 10"/>
                  <a:gd name="T16" fmla="*/ 0 w 7"/>
                  <a:gd name="T17" fmla="*/ 10 h 10"/>
                  <a:gd name="T18" fmla="*/ 2 w 7"/>
                  <a:gd name="T19" fmla="*/ 10 h 10"/>
                  <a:gd name="T20" fmla="*/ 3 w 7"/>
                  <a:gd name="T21" fmla="*/ 10 h 10"/>
                  <a:gd name="T22" fmla="*/ 5 w 7"/>
                  <a:gd name="T23" fmla="*/ 10 h 10"/>
                  <a:gd name="T24" fmla="*/ 7 w 7"/>
                  <a:gd name="T25" fmla="*/ 8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8"/>
                    </a:lnTo>
                    <a:lnTo>
                      <a:pt x="0" y="10"/>
                    </a:lnTo>
                    <a:lnTo>
                      <a:pt x="2" y="10"/>
                    </a:lnTo>
                    <a:lnTo>
                      <a:pt x="3" y="10"/>
                    </a:lnTo>
                    <a:lnTo>
                      <a:pt x="5" y="10"/>
                    </a:lnTo>
                    <a:lnTo>
                      <a:pt x="7" y="8"/>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1006" name="Freeform 179"/>
              <p:cNvSpPr>
                <a:spLocks/>
              </p:cNvSpPr>
              <p:nvPr/>
            </p:nvSpPr>
            <p:spPr bwMode="auto">
              <a:xfrm>
                <a:off x="3771" y="3092"/>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1007" name="Freeform 180"/>
              <p:cNvSpPr>
                <a:spLocks/>
              </p:cNvSpPr>
              <p:nvPr/>
            </p:nvSpPr>
            <p:spPr bwMode="auto">
              <a:xfrm>
                <a:off x="3771" y="3111"/>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1008" name="Freeform 181"/>
              <p:cNvSpPr>
                <a:spLocks/>
              </p:cNvSpPr>
              <p:nvPr/>
            </p:nvSpPr>
            <p:spPr bwMode="auto">
              <a:xfrm>
                <a:off x="3771" y="3130"/>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1009" name="Freeform 182"/>
              <p:cNvSpPr>
                <a:spLocks/>
              </p:cNvSpPr>
              <p:nvPr/>
            </p:nvSpPr>
            <p:spPr bwMode="auto">
              <a:xfrm>
                <a:off x="3771" y="3149"/>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4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4"/>
                    </a:lnTo>
                    <a:lnTo>
                      <a:pt x="0" y="7"/>
                    </a:lnTo>
                    <a:lnTo>
                      <a:pt x="0" y="9"/>
                    </a:lnTo>
                    <a:lnTo>
                      <a:pt x="2" y="9"/>
                    </a:lnTo>
                    <a:lnTo>
                      <a:pt x="3" y="9"/>
                    </a:lnTo>
                    <a:lnTo>
                      <a:pt x="5"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1010" name="Freeform 183"/>
              <p:cNvSpPr>
                <a:spLocks/>
              </p:cNvSpPr>
              <p:nvPr/>
            </p:nvSpPr>
            <p:spPr bwMode="auto">
              <a:xfrm>
                <a:off x="3771" y="3167"/>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8 h 10"/>
                  <a:gd name="T16" fmla="*/ 0 w 7"/>
                  <a:gd name="T17" fmla="*/ 10 h 10"/>
                  <a:gd name="T18" fmla="*/ 2 w 7"/>
                  <a:gd name="T19" fmla="*/ 10 h 10"/>
                  <a:gd name="T20" fmla="*/ 3 w 7"/>
                  <a:gd name="T21" fmla="*/ 10 h 10"/>
                  <a:gd name="T22" fmla="*/ 5 w 7"/>
                  <a:gd name="T23" fmla="*/ 10 h 10"/>
                  <a:gd name="T24" fmla="*/ 7 w 7"/>
                  <a:gd name="T25" fmla="*/ 8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8"/>
                    </a:lnTo>
                    <a:lnTo>
                      <a:pt x="0" y="10"/>
                    </a:lnTo>
                    <a:lnTo>
                      <a:pt x="2" y="10"/>
                    </a:lnTo>
                    <a:lnTo>
                      <a:pt x="3" y="10"/>
                    </a:lnTo>
                    <a:lnTo>
                      <a:pt x="5" y="10"/>
                    </a:lnTo>
                    <a:lnTo>
                      <a:pt x="7" y="8"/>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1011" name="Freeform 184"/>
              <p:cNvSpPr>
                <a:spLocks/>
              </p:cNvSpPr>
              <p:nvPr/>
            </p:nvSpPr>
            <p:spPr bwMode="auto">
              <a:xfrm>
                <a:off x="3771" y="3186"/>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1012" name="Freeform 185"/>
              <p:cNvSpPr>
                <a:spLocks/>
              </p:cNvSpPr>
              <p:nvPr/>
            </p:nvSpPr>
            <p:spPr bwMode="auto">
              <a:xfrm>
                <a:off x="3771" y="3205"/>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1013" name="Freeform 186"/>
              <p:cNvSpPr>
                <a:spLocks/>
              </p:cNvSpPr>
              <p:nvPr/>
            </p:nvSpPr>
            <p:spPr bwMode="auto">
              <a:xfrm>
                <a:off x="3771" y="3224"/>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5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5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5"/>
                    </a:lnTo>
                    <a:lnTo>
                      <a:pt x="0" y="7"/>
                    </a:lnTo>
                    <a:lnTo>
                      <a:pt x="0" y="9"/>
                    </a:lnTo>
                    <a:lnTo>
                      <a:pt x="2" y="9"/>
                    </a:lnTo>
                    <a:lnTo>
                      <a:pt x="3" y="9"/>
                    </a:lnTo>
                    <a:lnTo>
                      <a:pt x="5" y="9"/>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1014" name="Freeform 187"/>
              <p:cNvSpPr>
                <a:spLocks/>
              </p:cNvSpPr>
              <p:nvPr/>
            </p:nvSpPr>
            <p:spPr bwMode="auto">
              <a:xfrm>
                <a:off x="3771" y="3243"/>
                <a:ext cx="7" cy="9"/>
              </a:xfrm>
              <a:custGeom>
                <a:avLst/>
                <a:gdLst>
                  <a:gd name="T0" fmla="*/ 7 w 7"/>
                  <a:gd name="T1" fmla="*/ 2 h 9"/>
                  <a:gd name="T2" fmla="*/ 5 w 7"/>
                  <a:gd name="T3" fmla="*/ 0 h 9"/>
                  <a:gd name="T4" fmla="*/ 3 w 7"/>
                  <a:gd name="T5" fmla="*/ 0 h 9"/>
                  <a:gd name="T6" fmla="*/ 2 w 7"/>
                  <a:gd name="T7" fmla="*/ 0 h 9"/>
                  <a:gd name="T8" fmla="*/ 0 w 7"/>
                  <a:gd name="T9" fmla="*/ 0 h 9"/>
                  <a:gd name="T10" fmla="*/ 0 w 7"/>
                  <a:gd name="T11" fmla="*/ 2 h 9"/>
                  <a:gd name="T12" fmla="*/ 0 w 7"/>
                  <a:gd name="T13" fmla="*/ 4 h 9"/>
                  <a:gd name="T14" fmla="*/ 0 w 7"/>
                  <a:gd name="T15" fmla="*/ 7 h 9"/>
                  <a:gd name="T16" fmla="*/ 0 w 7"/>
                  <a:gd name="T17" fmla="*/ 9 h 9"/>
                  <a:gd name="T18" fmla="*/ 2 w 7"/>
                  <a:gd name="T19" fmla="*/ 9 h 9"/>
                  <a:gd name="T20" fmla="*/ 3 w 7"/>
                  <a:gd name="T21" fmla="*/ 9 h 9"/>
                  <a:gd name="T22" fmla="*/ 5 w 7"/>
                  <a:gd name="T23" fmla="*/ 9 h 9"/>
                  <a:gd name="T24" fmla="*/ 7 w 7"/>
                  <a:gd name="T25" fmla="*/ 7 h 9"/>
                  <a:gd name="T26" fmla="*/ 7 w 7"/>
                  <a:gd name="T27" fmla="*/ 4 h 9"/>
                  <a:gd name="T28" fmla="*/ 7 w 7"/>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9">
                    <a:moveTo>
                      <a:pt x="7" y="2"/>
                    </a:moveTo>
                    <a:lnTo>
                      <a:pt x="5" y="0"/>
                    </a:lnTo>
                    <a:lnTo>
                      <a:pt x="3" y="0"/>
                    </a:lnTo>
                    <a:lnTo>
                      <a:pt x="2" y="0"/>
                    </a:lnTo>
                    <a:lnTo>
                      <a:pt x="0" y="0"/>
                    </a:lnTo>
                    <a:lnTo>
                      <a:pt x="0" y="2"/>
                    </a:lnTo>
                    <a:lnTo>
                      <a:pt x="0" y="4"/>
                    </a:lnTo>
                    <a:lnTo>
                      <a:pt x="0" y="7"/>
                    </a:lnTo>
                    <a:lnTo>
                      <a:pt x="0" y="9"/>
                    </a:lnTo>
                    <a:lnTo>
                      <a:pt x="2" y="9"/>
                    </a:lnTo>
                    <a:lnTo>
                      <a:pt x="3" y="9"/>
                    </a:lnTo>
                    <a:lnTo>
                      <a:pt x="5" y="9"/>
                    </a:lnTo>
                    <a:lnTo>
                      <a:pt x="7" y="7"/>
                    </a:lnTo>
                    <a:lnTo>
                      <a:pt x="7" y="4"/>
                    </a:lnTo>
                    <a:lnTo>
                      <a:pt x="7" y="2"/>
                    </a:lnTo>
                    <a:close/>
                  </a:path>
                </a:pathLst>
              </a:custGeom>
              <a:solidFill>
                <a:srgbClr val="FF0000"/>
              </a:solidFill>
              <a:ln w="9525">
                <a:solidFill>
                  <a:srgbClr val="FF0000"/>
                </a:solidFill>
                <a:round/>
                <a:headEnd/>
                <a:tailEnd/>
              </a:ln>
            </p:spPr>
            <p:txBody>
              <a:bodyPr/>
              <a:lstStyle/>
              <a:p>
                <a:endParaRPr lang="zh-CN" altLang="en-US"/>
              </a:p>
            </p:txBody>
          </p:sp>
          <p:sp>
            <p:nvSpPr>
              <p:cNvPr id="121015" name="Freeform 188"/>
              <p:cNvSpPr>
                <a:spLocks/>
              </p:cNvSpPr>
              <p:nvPr/>
            </p:nvSpPr>
            <p:spPr bwMode="auto">
              <a:xfrm>
                <a:off x="3771" y="3261"/>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8 h 10"/>
                  <a:gd name="T16" fmla="*/ 0 w 7"/>
                  <a:gd name="T17" fmla="*/ 10 h 10"/>
                  <a:gd name="T18" fmla="*/ 2 w 7"/>
                  <a:gd name="T19" fmla="*/ 10 h 10"/>
                  <a:gd name="T20" fmla="*/ 3 w 7"/>
                  <a:gd name="T21" fmla="*/ 10 h 10"/>
                  <a:gd name="T22" fmla="*/ 5 w 7"/>
                  <a:gd name="T23" fmla="*/ 10 h 10"/>
                  <a:gd name="T24" fmla="*/ 7 w 7"/>
                  <a:gd name="T25" fmla="*/ 8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8"/>
                    </a:lnTo>
                    <a:lnTo>
                      <a:pt x="0" y="10"/>
                    </a:lnTo>
                    <a:lnTo>
                      <a:pt x="2" y="10"/>
                    </a:lnTo>
                    <a:lnTo>
                      <a:pt x="3" y="10"/>
                    </a:lnTo>
                    <a:lnTo>
                      <a:pt x="5" y="10"/>
                    </a:lnTo>
                    <a:lnTo>
                      <a:pt x="7" y="8"/>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1016" name="Freeform 189"/>
              <p:cNvSpPr>
                <a:spLocks/>
              </p:cNvSpPr>
              <p:nvPr/>
            </p:nvSpPr>
            <p:spPr bwMode="auto">
              <a:xfrm>
                <a:off x="3771" y="3280"/>
                <a:ext cx="7" cy="10"/>
              </a:xfrm>
              <a:custGeom>
                <a:avLst/>
                <a:gdLst>
                  <a:gd name="T0" fmla="*/ 7 w 7"/>
                  <a:gd name="T1" fmla="*/ 3 h 10"/>
                  <a:gd name="T2" fmla="*/ 5 w 7"/>
                  <a:gd name="T3" fmla="*/ 0 h 10"/>
                  <a:gd name="T4" fmla="*/ 3 w 7"/>
                  <a:gd name="T5" fmla="*/ 0 h 10"/>
                  <a:gd name="T6" fmla="*/ 2 w 7"/>
                  <a:gd name="T7" fmla="*/ 0 h 10"/>
                  <a:gd name="T8" fmla="*/ 0 w 7"/>
                  <a:gd name="T9" fmla="*/ 0 h 10"/>
                  <a:gd name="T10" fmla="*/ 0 w 7"/>
                  <a:gd name="T11" fmla="*/ 3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3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3"/>
                    </a:moveTo>
                    <a:lnTo>
                      <a:pt x="5" y="0"/>
                    </a:lnTo>
                    <a:lnTo>
                      <a:pt x="3" y="0"/>
                    </a:lnTo>
                    <a:lnTo>
                      <a:pt x="2" y="0"/>
                    </a:lnTo>
                    <a:lnTo>
                      <a:pt x="0" y="0"/>
                    </a:lnTo>
                    <a:lnTo>
                      <a:pt x="0" y="3"/>
                    </a:lnTo>
                    <a:lnTo>
                      <a:pt x="0" y="5"/>
                    </a:lnTo>
                    <a:lnTo>
                      <a:pt x="0" y="7"/>
                    </a:lnTo>
                    <a:lnTo>
                      <a:pt x="0" y="10"/>
                    </a:lnTo>
                    <a:lnTo>
                      <a:pt x="2" y="10"/>
                    </a:lnTo>
                    <a:lnTo>
                      <a:pt x="3" y="10"/>
                    </a:lnTo>
                    <a:lnTo>
                      <a:pt x="5" y="10"/>
                    </a:lnTo>
                    <a:lnTo>
                      <a:pt x="7" y="7"/>
                    </a:lnTo>
                    <a:lnTo>
                      <a:pt x="7" y="5"/>
                    </a:lnTo>
                    <a:lnTo>
                      <a:pt x="7" y="3"/>
                    </a:lnTo>
                    <a:close/>
                  </a:path>
                </a:pathLst>
              </a:custGeom>
              <a:solidFill>
                <a:srgbClr val="FF0000"/>
              </a:solidFill>
              <a:ln w="9525">
                <a:solidFill>
                  <a:srgbClr val="FF0000"/>
                </a:solidFill>
                <a:round/>
                <a:headEnd/>
                <a:tailEnd/>
              </a:ln>
            </p:spPr>
            <p:txBody>
              <a:bodyPr/>
              <a:lstStyle/>
              <a:p>
                <a:endParaRPr lang="zh-CN" altLang="en-US"/>
              </a:p>
            </p:txBody>
          </p:sp>
          <p:sp>
            <p:nvSpPr>
              <p:cNvPr id="121017" name="Freeform 190"/>
              <p:cNvSpPr>
                <a:spLocks/>
              </p:cNvSpPr>
              <p:nvPr/>
            </p:nvSpPr>
            <p:spPr bwMode="auto">
              <a:xfrm>
                <a:off x="3771" y="3299"/>
                <a:ext cx="7" cy="10"/>
              </a:xfrm>
              <a:custGeom>
                <a:avLst/>
                <a:gdLst>
                  <a:gd name="T0" fmla="*/ 7 w 7"/>
                  <a:gd name="T1" fmla="*/ 2 h 10"/>
                  <a:gd name="T2" fmla="*/ 5 w 7"/>
                  <a:gd name="T3" fmla="*/ 0 h 10"/>
                  <a:gd name="T4" fmla="*/ 3 w 7"/>
                  <a:gd name="T5" fmla="*/ 0 h 10"/>
                  <a:gd name="T6" fmla="*/ 2 w 7"/>
                  <a:gd name="T7" fmla="*/ 0 h 10"/>
                  <a:gd name="T8" fmla="*/ 0 w 7"/>
                  <a:gd name="T9" fmla="*/ 0 h 10"/>
                  <a:gd name="T10" fmla="*/ 0 w 7"/>
                  <a:gd name="T11" fmla="*/ 2 h 10"/>
                  <a:gd name="T12" fmla="*/ 0 w 7"/>
                  <a:gd name="T13" fmla="*/ 5 h 10"/>
                  <a:gd name="T14" fmla="*/ 0 w 7"/>
                  <a:gd name="T15" fmla="*/ 7 h 10"/>
                  <a:gd name="T16" fmla="*/ 0 w 7"/>
                  <a:gd name="T17" fmla="*/ 10 h 10"/>
                  <a:gd name="T18" fmla="*/ 2 w 7"/>
                  <a:gd name="T19" fmla="*/ 10 h 10"/>
                  <a:gd name="T20" fmla="*/ 3 w 7"/>
                  <a:gd name="T21" fmla="*/ 10 h 10"/>
                  <a:gd name="T22" fmla="*/ 5 w 7"/>
                  <a:gd name="T23" fmla="*/ 10 h 10"/>
                  <a:gd name="T24" fmla="*/ 7 w 7"/>
                  <a:gd name="T25" fmla="*/ 7 h 10"/>
                  <a:gd name="T26" fmla="*/ 7 w 7"/>
                  <a:gd name="T27" fmla="*/ 5 h 10"/>
                  <a:gd name="T28" fmla="*/ 7 w 7"/>
                  <a:gd name="T29" fmla="*/ 2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10">
                    <a:moveTo>
                      <a:pt x="7" y="2"/>
                    </a:moveTo>
                    <a:lnTo>
                      <a:pt x="5" y="0"/>
                    </a:lnTo>
                    <a:lnTo>
                      <a:pt x="3" y="0"/>
                    </a:lnTo>
                    <a:lnTo>
                      <a:pt x="2" y="0"/>
                    </a:lnTo>
                    <a:lnTo>
                      <a:pt x="0" y="0"/>
                    </a:lnTo>
                    <a:lnTo>
                      <a:pt x="0" y="2"/>
                    </a:lnTo>
                    <a:lnTo>
                      <a:pt x="0" y="5"/>
                    </a:lnTo>
                    <a:lnTo>
                      <a:pt x="0" y="7"/>
                    </a:lnTo>
                    <a:lnTo>
                      <a:pt x="0" y="10"/>
                    </a:lnTo>
                    <a:lnTo>
                      <a:pt x="2" y="10"/>
                    </a:lnTo>
                    <a:lnTo>
                      <a:pt x="3" y="10"/>
                    </a:lnTo>
                    <a:lnTo>
                      <a:pt x="5" y="10"/>
                    </a:lnTo>
                    <a:lnTo>
                      <a:pt x="7" y="7"/>
                    </a:lnTo>
                    <a:lnTo>
                      <a:pt x="7" y="5"/>
                    </a:lnTo>
                    <a:lnTo>
                      <a:pt x="7" y="2"/>
                    </a:lnTo>
                    <a:close/>
                  </a:path>
                </a:pathLst>
              </a:custGeom>
              <a:solidFill>
                <a:srgbClr val="FF0000"/>
              </a:solidFill>
              <a:ln w="9525">
                <a:solidFill>
                  <a:srgbClr val="FF0000"/>
                </a:solidFill>
                <a:round/>
                <a:headEnd/>
                <a:tailEnd/>
              </a:ln>
            </p:spPr>
            <p:txBody>
              <a:bodyPr/>
              <a:lstStyle/>
              <a:p>
                <a:endParaRPr lang="zh-CN" altLang="en-US"/>
              </a:p>
            </p:txBody>
          </p:sp>
        </p:grpSp>
        <p:sp>
          <p:nvSpPr>
            <p:cNvPr id="120865" name="Rectangle 244"/>
            <p:cNvSpPr>
              <a:spLocks noChangeArrowheads="1"/>
            </p:cNvSpPr>
            <p:nvPr/>
          </p:nvSpPr>
          <p:spPr bwMode="auto">
            <a:xfrm>
              <a:off x="3854" y="2180"/>
              <a:ext cx="569" cy="40"/>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66" name="Freeform 245"/>
            <p:cNvSpPr>
              <a:spLocks/>
            </p:cNvSpPr>
            <p:nvPr/>
          </p:nvSpPr>
          <p:spPr bwMode="auto">
            <a:xfrm>
              <a:off x="4422" y="1527"/>
              <a:ext cx="650" cy="42"/>
            </a:xfrm>
            <a:custGeom>
              <a:avLst/>
              <a:gdLst>
                <a:gd name="T0" fmla="*/ 0 w 650"/>
                <a:gd name="T1" fmla="*/ 0 h 42"/>
                <a:gd name="T2" fmla="*/ 0 w 650"/>
                <a:gd name="T3" fmla="*/ 40 h 42"/>
                <a:gd name="T4" fmla="*/ 650 w 650"/>
                <a:gd name="T5" fmla="*/ 42 h 42"/>
                <a:gd name="T6" fmla="*/ 650 w 650"/>
                <a:gd name="T7" fmla="*/ 2 h 42"/>
                <a:gd name="T8" fmla="*/ 0 w 650"/>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0" h="42">
                  <a:moveTo>
                    <a:pt x="0" y="0"/>
                  </a:moveTo>
                  <a:lnTo>
                    <a:pt x="0" y="40"/>
                  </a:lnTo>
                  <a:lnTo>
                    <a:pt x="650" y="42"/>
                  </a:lnTo>
                  <a:lnTo>
                    <a:pt x="650" y="2"/>
                  </a:lnTo>
                  <a:lnTo>
                    <a:pt x="0" y="0"/>
                  </a:lnTo>
                  <a:close/>
                </a:path>
              </a:pathLst>
            </a:custGeom>
            <a:solidFill>
              <a:srgbClr val="FF0000"/>
            </a:solidFill>
            <a:ln w="9525">
              <a:solidFill>
                <a:srgbClr val="FF0000"/>
              </a:solidFill>
              <a:round/>
              <a:headEnd/>
              <a:tailEnd/>
            </a:ln>
          </p:spPr>
          <p:txBody>
            <a:bodyPr/>
            <a:lstStyle/>
            <a:p>
              <a:endParaRPr lang="zh-CN" altLang="en-US"/>
            </a:p>
          </p:txBody>
        </p:sp>
        <p:sp>
          <p:nvSpPr>
            <p:cNvPr id="120867" name="Rectangle 298"/>
            <p:cNvSpPr>
              <a:spLocks noChangeArrowheads="1"/>
            </p:cNvSpPr>
            <p:nvPr/>
          </p:nvSpPr>
          <p:spPr bwMode="auto">
            <a:xfrm>
              <a:off x="2799" y="2867"/>
              <a:ext cx="975" cy="40"/>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grpSp>
          <p:nvGrpSpPr>
            <p:cNvPr id="120868" name="Group 349"/>
            <p:cNvGrpSpPr>
              <a:grpSpLocks/>
            </p:cNvGrpSpPr>
            <p:nvPr/>
          </p:nvGrpSpPr>
          <p:grpSpPr bwMode="auto">
            <a:xfrm>
              <a:off x="2744" y="1570"/>
              <a:ext cx="137" cy="1312"/>
              <a:chOff x="2743" y="1574"/>
              <a:chExt cx="115" cy="1833"/>
            </a:xfrm>
          </p:grpSpPr>
          <p:sp>
            <p:nvSpPr>
              <p:cNvPr id="120875" name="Rectangle 299"/>
              <p:cNvSpPr>
                <a:spLocks noChangeArrowheads="1"/>
              </p:cNvSpPr>
              <p:nvPr/>
            </p:nvSpPr>
            <p:spPr bwMode="auto">
              <a:xfrm>
                <a:off x="2793" y="1574"/>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76" name="Rectangle 300"/>
              <p:cNvSpPr>
                <a:spLocks noChangeArrowheads="1"/>
              </p:cNvSpPr>
              <p:nvPr/>
            </p:nvSpPr>
            <p:spPr bwMode="auto">
              <a:xfrm>
                <a:off x="2793" y="1612"/>
                <a:ext cx="13" cy="18"/>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77" name="Rectangle 301"/>
              <p:cNvSpPr>
                <a:spLocks noChangeArrowheads="1"/>
              </p:cNvSpPr>
              <p:nvPr/>
            </p:nvSpPr>
            <p:spPr bwMode="auto">
              <a:xfrm>
                <a:off x="2793" y="1649"/>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78" name="Rectangle 302"/>
              <p:cNvSpPr>
                <a:spLocks noChangeArrowheads="1"/>
              </p:cNvSpPr>
              <p:nvPr/>
            </p:nvSpPr>
            <p:spPr bwMode="auto">
              <a:xfrm>
                <a:off x="2793" y="1687"/>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79" name="Rectangle 303"/>
              <p:cNvSpPr>
                <a:spLocks noChangeArrowheads="1"/>
              </p:cNvSpPr>
              <p:nvPr/>
            </p:nvSpPr>
            <p:spPr bwMode="auto">
              <a:xfrm>
                <a:off x="2793" y="1724"/>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80" name="Rectangle 304"/>
              <p:cNvSpPr>
                <a:spLocks noChangeArrowheads="1"/>
              </p:cNvSpPr>
              <p:nvPr/>
            </p:nvSpPr>
            <p:spPr bwMode="auto">
              <a:xfrm>
                <a:off x="2793" y="1762"/>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81" name="Rectangle 305"/>
              <p:cNvSpPr>
                <a:spLocks noChangeArrowheads="1"/>
              </p:cNvSpPr>
              <p:nvPr/>
            </p:nvSpPr>
            <p:spPr bwMode="auto">
              <a:xfrm>
                <a:off x="2793" y="1800"/>
                <a:ext cx="13" cy="18"/>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82" name="Rectangle 306"/>
              <p:cNvSpPr>
                <a:spLocks noChangeArrowheads="1"/>
              </p:cNvSpPr>
              <p:nvPr/>
            </p:nvSpPr>
            <p:spPr bwMode="auto">
              <a:xfrm>
                <a:off x="2793" y="1837"/>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83" name="Rectangle 307"/>
              <p:cNvSpPr>
                <a:spLocks noChangeArrowheads="1"/>
              </p:cNvSpPr>
              <p:nvPr/>
            </p:nvSpPr>
            <p:spPr bwMode="auto">
              <a:xfrm>
                <a:off x="2793" y="1875"/>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84" name="Rectangle 308"/>
              <p:cNvSpPr>
                <a:spLocks noChangeArrowheads="1"/>
              </p:cNvSpPr>
              <p:nvPr/>
            </p:nvSpPr>
            <p:spPr bwMode="auto">
              <a:xfrm>
                <a:off x="2793" y="1912"/>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85" name="Rectangle 309"/>
              <p:cNvSpPr>
                <a:spLocks noChangeArrowheads="1"/>
              </p:cNvSpPr>
              <p:nvPr/>
            </p:nvSpPr>
            <p:spPr bwMode="auto">
              <a:xfrm>
                <a:off x="2793" y="1950"/>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86" name="Rectangle 310"/>
              <p:cNvSpPr>
                <a:spLocks noChangeArrowheads="1"/>
              </p:cNvSpPr>
              <p:nvPr/>
            </p:nvSpPr>
            <p:spPr bwMode="auto">
              <a:xfrm>
                <a:off x="2793" y="1988"/>
                <a:ext cx="13" cy="18"/>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87" name="Rectangle 311"/>
              <p:cNvSpPr>
                <a:spLocks noChangeArrowheads="1"/>
              </p:cNvSpPr>
              <p:nvPr/>
            </p:nvSpPr>
            <p:spPr bwMode="auto">
              <a:xfrm>
                <a:off x="2793" y="2025"/>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88" name="Rectangle 312"/>
              <p:cNvSpPr>
                <a:spLocks noChangeArrowheads="1"/>
              </p:cNvSpPr>
              <p:nvPr/>
            </p:nvSpPr>
            <p:spPr bwMode="auto">
              <a:xfrm>
                <a:off x="2793" y="2063"/>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89" name="Rectangle 313"/>
              <p:cNvSpPr>
                <a:spLocks noChangeArrowheads="1"/>
              </p:cNvSpPr>
              <p:nvPr/>
            </p:nvSpPr>
            <p:spPr bwMode="auto">
              <a:xfrm>
                <a:off x="2793" y="2100"/>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90" name="Rectangle 314"/>
              <p:cNvSpPr>
                <a:spLocks noChangeArrowheads="1"/>
              </p:cNvSpPr>
              <p:nvPr/>
            </p:nvSpPr>
            <p:spPr bwMode="auto">
              <a:xfrm>
                <a:off x="2793" y="2138"/>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91" name="Rectangle 315"/>
              <p:cNvSpPr>
                <a:spLocks noChangeArrowheads="1"/>
              </p:cNvSpPr>
              <p:nvPr/>
            </p:nvSpPr>
            <p:spPr bwMode="auto">
              <a:xfrm>
                <a:off x="2793" y="2176"/>
                <a:ext cx="13" cy="18"/>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92" name="Rectangle 316"/>
              <p:cNvSpPr>
                <a:spLocks noChangeArrowheads="1"/>
              </p:cNvSpPr>
              <p:nvPr/>
            </p:nvSpPr>
            <p:spPr bwMode="auto">
              <a:xfrm>
                <a:off x="2793" y="2213"/>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93" name="Rectangle 317"/>
              <p:cNvSpPr>
                <a:spLocks noChangeArrowheads="1"/>
              </p:cNvSpPr>
              <p:nvPr/>
            </p:nvSpPr>
            <p:spPr bwMode="auto">
              <a:xfrm>
                <a:off x="2793" y="2251"/>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94" name="Rectangle 318"/>
              <p:cNvSpPr>
                <a:spLocks noChangeArrowheads="1"/>
              </p:cNvSpPr>
              <p:nvPr/>
            </p:nvSpPr>
            <p:spPr bwMode="auto">
              <a:xfrm>
                <a:off x="2793" y="2288"/>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95" name="Rectangle 319"/>
              <p:cNvSpPr>
                <a:spLocks noChangeArrowheads="1"/>
              </p:cNvSpPr>
              <p:nvPr/>
            </p:nvSpPr>
            <p:spPr bwMode="auto">
              <a:xfrm>
                <a:off x="2793" y="2326"/>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96" name="Rectangle 320"/>
              <p:cNvSpPr>
                <a:spLocks noChangeArrowheads="1"/>
              </p:cNvSpPr>
              <p:nvPr/>
            </p:nvSpPr>
            <p:spPr bwMode="auto">
              <a:xfrm>
                <a:off x="2793" y="2364"/>
                <a:ext cx="13" cy="18"/>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97" name="Rectangle 321"/>
              <p:cNvSpPr>
                <a:spLocks noChangeArrowheads="1"/>
              </p:cNvSpPr>
              <p:nvPr/>
            </p:nvSpPr>
            <p:spPr bwMode="auto">
              <a:xfrm>
                <a:off x="2793" y="2401"/>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98" name="Rectangle 322"/>
              <p:cNvSpPr>
                <a:spLocks noChangeArrowheads="1"/>
              </p:cNvSpPr>
              <p:nvPr/>
            </p:nvSpPr>
            <p:spPr bwMode="auto">
              <a:xfrm>
                <a:off x="2793" y="2439"/>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899" name="Freeform 323"/>
              <p:cNvSpPr>
                <a:spLocks/>
              </p:cNvSpPr>
              <p:nvPr/>
            </p:nvSpPr>
            <p:spPr bwMode="auto">
              <a:xfrm>
                <a:off x="2793" y="2476"/>
                <a:ext cx="15" cy="19"/>
              </a:xfrm>
              <a:custGeom>
                <a:avLst/>
                <a:gdLst>
                  <a:gd name="T0" fmla="*/ 13 w 15"/>
                  <a:gd name="T1" fmla="*/ 0 h 19"/>
                  <a:gd name="T2" fmla="*/ 0 w 15"/>
                  <a:gd name="T3" fmla="*/ 0 h 19"/>
                  <a:gd name="T4" fmla="*/ 2 w 15"/>
                  <a:gd name="T5" fmla="*/ 19 h 19"/>
                  <a:gd name="T6" fmla="*/ 15 w 15"/>
                  <a:gd name="T7" fmla="*/ 19 h 19"/>
                  <a:gd name="T8" fmla="*/ 13 w 15"/>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9">
                    <a:moveTo>
                      <a:pt x="13" y="0"/>
                    </a:moveTo>
                    <a:lnTo>
                      <a:pt x="0" y="0"/>
                    </a:lnTo>
                    <a:lnTo>
                      <a:pt x="2" y="19"/>
                    </a:lnTo>
                    <a:lnTo>
                      <a:pt x="15" y="19"/>
                    </a:lnTo>
                    <a:lnTo>
                      <a:pt x="13" y="0"/>
                    </a:lnTo>
                    <a:close/>
                  </a:path>
                </a:pathLst>
              </a:custGeom>
              <a:solidFill>
                <a:srgbClr val="FF0000"/>
              </a:solidFill>
              <a:ln w="9525">
                <a:solidFill>
                  <a:srgbClr val="FF0000"/>
                </a:solidFill>
                <a:round/>
                <a:headEnd/>
                <a:tailEnd/>
              </a:ln>
            </p:spPr>
            <p:txBody>
              <a:bodyPr/>
              <a:lstStyle/>
              <a:p>
                <a:endParaRPr lang="zh-CN" altLang="en-US"/>
              </a:p>
            </p:txBody>
          </p:sp>
          <p:sp>
            <p:nvSpPr>
              <p:cNvPr id="120900" name="Rectangle 324"/>
              <p:cNvSpPr>
                <a:spLocks noChangeArrowheads="1"/>
              </p:cNvSpPr>
              <p:nvPr/>
            </p:nvSpPr>
            <p:spPr bwMode="auto">
              <a:xfrm>
                <a:off x="2795" y="2514"/>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01" name="Rectangle 325"/>
              <p:cNvSpPr>
                <a:spLocks noChangeArrowheads="1"/>
              </p:cNvSpPr>
              <p:nvPr/>
            </p:nvSpPr>
            <p:spPr bwMode="auto">
              <a:xfrm>
                <a:off x="2795" y="2552"/>
                <a:ext cx="13" cy="18"/>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02" name="Rectangle 326"/>
              <p:cNvSpPr>
                <a:spLocks noChangeArrowheads="1"/>
              </p:cNvSpPr>
              <p:nvPr/>
            </p:nvSpPr>
            <p:spPr bwMode="auto">
              <a:xfrm>
                <a:off x="2795" y="2589"/>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03" name="Rectangle 327"/>
              <p:cNvSpPr>
                <a:spLocks noChangeArrowheads="1"/>
              </p:cNvSpPr>
              <p:nvPr/>
            </p:nvSpPr>
            <p:spPr bwMode="auto">
              <a:xfrm>
                <a:off x="2795" y="2627"/>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04" name="Rectangle 328"/>
              <p:cNvSpPr>
                <a:spLocks noChangeArrowheads="1"/>
              </p:cNvSpPr>
              <p:nvPr/>
            </p:nvSpPr>
            <p:spPr bwMode="auto">
              <a:xfrm>
                <a:off x="2795" y="2665"/>
                <a:ext cx="13" cy="18"/>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05" name="Rectangle 329"/>
              <p:cNvSpPr>
                <a:spLocks noChangeArrowheads="1"/>
              </p:cNvSpPr>
              <p:nvPr/>
            </p:nvSpPr>
            <p:spPr bwMode="auto">
              <a:xfrm>
                <a:off x="2795" y="2702"/>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06" name="Rectangle 330"/>
              <p:cNvSpPr>
                <a:spLocks noChangeArrowheads="1"/>
              </p:cNvSpPr>
              <p:nvPr/>
            </p:nvSpPr>
            <p:spPr bwMode="auto">
              <a:xfrm>
                <a:off x="2795" y="2740"/>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07" name="Rectangle 331"/>
              <p:cNvSpPr>
                <a:spLocks noChangeArrowheads="1"/>
              </p:cNvSpPr>
              <p:nvPr/>
            </p:nvSpPr>
            <p:spPr bwMode="auto">
              <a:xfrm>
                <a:off x="2795" y="2777"/>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08" name="Rectangle 332"/>
              <p:cNvSpPr>
                <a:spLocks noChangeArrowheads="1"/>
              </p:cNvSpPr>
              <p:nvPr/>
            </p:nvSpPr>
            <p:spPr bwMode="auto">
              <a:xfrm>
                <a:off x="2795" y="2815"/>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09" name="Rectangle 333"/>
              <p:cNvSpPr>
                <a:spLocks noChangeArrowheads="1"/>
              </p:cNvSpPr>
              <p:nvPr/>
            </p:nvSpPr>
            <p:spPr bwMode="auto">
              <a:xfrm>
                <a:off x="2795" y="2853"/>
                <a:ext cx="13" cy="18"/>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10" name="Rectangle 334"/>
              <p:cNvSpPr>
                <a:spLocks noChangeArrowheads="1"/>
              </p:cNvSpPr>
              <p:nvPr/>
            </p:nvSpPr>
            <p:spPr bwMode="auto">
              <a:xfrm>
                <a:off x="2795" y="2890"/>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11" name="Rectangle 335"/>
              <p:cNvSpPr>
                <a:spLocks noChangeArrowheads="1"/>
              </p:cNvSpPr>
              <p:nvPr/>
            </p:nvSpPr>
            <p:spPr bwMode="auto">
              <a:xfrm>
                <a:off x="2795" y="2928"/>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12" name="Rectangle 336"/>
              <p:cNvSpPr>
                <a:spLocks noChangeArrowheads="1"/>
              </p:cNvSpPr>
              <p:nvPr/>
            </p:nvSpPr>
            <p:spPr bwMode="auto">
              <a:xfrm>
                <a:off x="2795" y="2965"/>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13" name="Rectangle 337"/>
              <p:cNvSpPr>
                <a:spLocks noChangeArrowheads="1"/>
              </p:cNvSpPr>
              <p:nvPr/>
            </p:nvSpPr>
            <p:spPr bwMode="auto">
              <a:xfrm>
                <a:off x="2795" y="3003"/>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14" name="Rectangle 338"/>
              <p:cNvSpPr>
                <a:spLocks noChangeArrowheads="1"/>
              </p:cNvSpPr>
              <p:nvPr/>
            </p:nvSpPr>
            <p:spPr bwMode="auto">
              <a:xfrm>
                <a:off x="2795" y="3041"/>
                <a:ext cx="13" cy="18"/>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15" name="Rectangle 339"/>
              <p:cNvSpPr>
                <a:spLocks noChangeArrowheads="1"/>
              </p:cNvSpPr>
              <p:nvPr/>
            </p:nvSpPr>
            <p:spPr bwMode="auto">
              <a:xfrm>
                <a:off x="2795" y="3078"/>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16" name="Rectangle 340"/>
              <p:cNvSpPr>
                <a:spLocks noChangeArrowheads="1"/>
              </p:cNvSpPr>
              <p:nvPr/>
            </p:nvSpPr>
            <p:spPr bwMode="auto">
              <a:xfrm>
                <a:off x="2795" y="3116"/>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17" name="Rectangle 341"/>
              <p:cNvSpPr>
                <a:spLocks noChangeArrowheads="1"/>
              </p:cNvSpPr>
              <p:nvPr/>
            </p:nvSpPr>
            <p:spPr bwMode="auto">
              <a:xfrm>
                <a:off x="2795" y="3153"/>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18" name="Rectangle 342"/>
              <p:cNvSpPr>
                <a:spLocks noChangeArrowheads="1"/>
              </p:cNvSpPr>
              <p:nvPr/>
            </p:nvSpPr>
            <p:spPr bwMode="auto">
              <a:xfrm>
                <a:off x="2795" y="3191"/>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19" name="Rectangle 343"/>
              <p:cNvSpPr>
                <a:spLocks noChangeArrowheads="1"/>
              </p:cNvSpPr>
              <p:nvPr/>
            </p:nvSpPr>
            <p:spPr bwMode="auto">
              <a:xfrm>
                <a:off x="2795" y="3229"/>
                <a:ext cx="13" cy="18"/>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20" name="Rectangle 344"/>
              <p:cNvSpPr>
                <a:spLocks noChangeArrowheads="1"/>
              </p:cNvSpPr>
              <p:nvPr/>
            </p:nvSpPr>
            <p:spPr bwMode="auto">
              <a:xfrm>
                <a:off x="2795" y="3266"/>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21" name="Rectangle 345"/>
              <p:cNvSpPr>
                <a:spLocks noChangeArrowheads="1"/>
              </p:cNvSpPr>
              <p:nvPr/>
            </p:nvSpPr>
            <p:spPr bwMode="auto">
              <a:xfrm>
                <a:off x="2795" y="3304"/>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22" name="Rectangle 346"/>
              <p:cNvSpPr>
                <a:spLocks noChangeArrowheads="1"/>
              </p:cNvSpPr>
              <p:nvPr/>
            </p:nvSpPr>
            <p:spPr bwMode="auto">
              <a:xfrm>
                <a:off x="2795" y="3341"/>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23" name="Rectangle 347"/>
              <p:cNvSpPr>
                <a:spLocks noChangeArrowheads="1"/>
              </p:cNvSpPr>
              <p:nvPr/>
            </p:nvSpPr>
            <p:spPr bwMode="auto">
              <a:xfrm>
                <a:off x="2795" y="3379"/>
                <a:ext cx="13" cy="19"/>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0924" name="Freeform 348"/>
              <p:cNvSpPr>
                <a:spLocks/>
              </p:cNvSpPr>
              <p:nvPr/>
            </p:nvSpPr>
            <p:spPr bwMode="auto">
              <a:xfrm>
                <a:off x="2743" y="3243"/>
                <a:ext cx="115" cy="164"/>
              </a:xfrm>
              <a:custGeom>
                <a:avLst/>
                <a:gdLst>
                  <a:gd name="T0" fmla="*/ 0 w 115"/>
                  <a:gd name="T1" fmla="*/ 0 h 164"/>
                  <a:gd name="T2" fmla="*/ 58 w 115"/>
                  <a:gd name="T3" fmla="*/ 164 h 164"/>
                  <a:gd name="T4" fmla="*/ 115 w 115"/>
                  <a:gd name="T5" fmla="*/ 0 h 164"/>
                  <a:gd name="T6" fmla="*/ 0 60000 65536"/>
                  <a:gd name="T7" fmla="*/ 0 60000 65536"/>
                  <a:gd name="T8" fmla="*/ 0 60000 65536"/>
                </a:gdLst>
                <a:ahLst/>
                <a:cxnLst>
                  <a:cxn ang="T6">
                    <a:pos x="T0" y="T1"/>
                  </a:cxn>
                  <a:cxn ang="T7">
                    <a:pos x="T2" y="T3"/>
                  </a:cxn>
                  <a:cxn ang="T8">
                    <a:pos x="T4" y="T5"/>
                  </a:cxn>
                </a:cxnLst>
                <a:rect l="0" t="0" r="r" b="b"/>
                <a:pathLst>
                  <a:path w="115" h="164">
                    <a:moveTo>
                      <a:pt x="0" y="0"/>
                    </a:moveTo>
                    <a:lnTo>
                      <a:pt x="58" y="164"/>
                    </a:lnTo>
                    <a:lnTo>
                      <a:pt x="115" y="0"/>
                    </a:lnTo>
                  </a:path>
                </a:pathLst>
              </a:custGeom>
              <a:solidFill>
                <a:srgbClr val="FF0000"/>
              </a:solidFill>
              <a:ln w="20638">
                <a:solidFill>
                  <a:srgbClr val="FF0000"/>
                </a:solidFill>
                <a:prstDash val="solid"/>
                <a:round/>
                <a:headEnd/>
                <a:tailEnd/>
              </a:ln>
            </p:spPr>
            <p:txBody>
              <a:bodyPr/>
              <a:lstStyle/>
              <a:p>
                <a:endParaRPr lang="zh-CN" altLang="en-US"/>
              </a:p>
            </p:txBody>
          </p:sp>
        </p:grpSp>
        <p:grpSp>
          <p:nvGrpSpPr>
            <p:cNvPr id="120869" name="Group 352"/>
            <p:cNvGrpSpPr>
              <a:grpSpLocks/>
            </p:cNvGrpSpPr>
            <p:nvPr/>
          </p:nvGrpSpPr>
          <p:grpSpPr bwMode="auto">
            <a:xfrm>
              <a:off x="3718" y="2885"/>
              <a:ext cx="115" cy="318"/>
              <a:chOff x="3718" y="2885"/>
              <a:chExt cx="115" cy="510"/>
            </a:xfrm>
          </p:grpSpPr>
          <p:sp>
            <p:nvSpPr>
              <p:cNvPr id="120873" name="Line 350"/>
              <p:cNvSpPr>
                <a:spLocks noChangeShapeType="1"/>
              </p:cNvSpPr>
              <p:nvPr/>
            </p:nvSpPr>
            <p:spPr bwMode="auto">
              <a:xfrm flipV="1">
                <a:off x="3773" y="2885"/>
                <a:ext cx="1" cy="510"/>
              </a:xfrm>
              <a:prstGeom prst="line">
                <a:avLst/>
              </a:prstGeom>
              <a:noFill/>
              <a:ln w="20701">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74" name="Freeform 351"/>
              <p:cNvSpPr>
                <a:spLocks/>
              </p:cNvSpPr>
              <p:nvPr/>
            </p:nvSpPr>
            <p:spPr bwMode="auto">
              <a:xfrm>
                <a:off x="3718" y="2885"/>
                <a:ext cx="115" cy="165"/>
              </a:xfrm>
              <a:custGeom>
                <a:avLst/>
                <a:gdLst>
                  <a:gd name="T0" fmla="*/ 115 w 115"/>
                  <a:gd name="T1" fmla="*/ 165 h 165"/>
                  <a:gd name="T2" fmla="*/ 56 w 115"/>
                  <a:gd name="T3" fmla="*/ 0 h 165"/>
                  <a:gd name="T4" fmla="*/ 0 w 115"/>
                  <a:gd name="T5" fmla="*/ 165 h 165"/>
                  <a:gd name="T6" fmla="*/ 0 60000 65536"/>
                  <a:gd name="T7" fmla="*/ 0 60000 65536"/>
                  <a:gd name="T8" fmla="*/ 0 60000 65536"/>
                </a:gdLst>
                <a:ahLst/>
                <a:cxnLst>
                  <a:cxn ang="T6">
                    <a:pos x="T0" y="T1"/>
                  </a:cxn>
                  <a:cxn ang="T7">
                    <a:pos x="T2" y="T3"/>
                  </a:cxn>
                  <a:cxn ang="T8">
                    <a:pos x="T4" y="T5"/>
                  </a:cxn>
                </a:cxnLst>
                <a:rect l="0" t="0" r="r" b="b"/>
                <a:pathLst>
                  <a:path w="115" h="165">
                    <a:moveTo>
                      <a:pt x="115" y="165"/>
                    </a:moveTo>
                    <a:lnTo>
                      <a:pt x="56" y="0"/>
                    </a:lnTo>
                    <a:lnTo>
                      <a:pt x="0" y="165"/>
                    </a:lnTo>
                  </a:path>
                </a:pathLst>
              </a:custGeom>
              <a:noFill/>
              <a:ln w="20701">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0870" name="Line 353"/>
            <p:cNvSpPr>
              <a:spLocks noChangeShapeType="1"/>
            </p:cNvSpPr>
            <p:nvPr/>
          </p:nvSpPr>
          <p:spPr bwMode="auto">
            <a:xfrm>
              <a:off x="3863" y="1588"/>
              <a:ext cx="0" cy="589"/>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endParaRPr lang="zh-CN" altLang="en-US"/>
            </a:p>
          </p:txBody>
        </p:sp>
        <p:sp>
          <p:nvSpPr>
            <p:cNvPr id="120871" name="Line 354"/>
            <p:cNvSpPr>
              <a:spLocks noChangeShapeType="1"/>
            </p:cNvSpPr>
            <p:nvPr/>
          </p:nvSpPr>
          <p:spPr bwMode="auto">
            <a:xfrm>
              <a:off x="4422" y="1570"/>
              <a:ext cx="0" cy="63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endParaRPr lang="zh-CN" altLang="en-US"/>
            </a:p>
          </p:txBody>
        </p:sp>
        <p:sp>
          <p:nvSpPr>
            <p:cNvPr id="120872" name="Line 355"/>
            <p:cNvSpPr>
              <a:spLocks noChangeShapeType="1"/>
            </p:cNvSpPr>
            <p:nvPr/>
          </p:nvSpPr>
          <p:spPr bwMode="auto">
            <a:xfrm>
              <a:off x="2064" y="1592"/>
              <a:ext cx="0" cy="589"/>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endParaRPr lang="zh-CN" altLang="en-US"/>
            </a:p>
          </p:txBody>
        </p:sp>
      </p:grpSp>
      <p:sp>
        <p:nvSpPr>
          <p:cNvPr id="2" name="日期占位符 1"/>
          <p:cNvSpPr>
            <a:spLocks noGrp="1"/>
          </p:cNvSpPr>
          <p:nvPr>
            <p:ph type="dt" sz="half" idx="10"/>
          </p:nvPr>
        </p:nvSpPr>
        <p:spPr/>
        <p:txBody>
          <a:bodyPr/>
          <a:lstStyle/>
          <a:p>
            <a:pPr>
              <a:defRPr/>
            </a:pPr>
            <a:fld id="{2D292663-3C7B-42F1-8943-98DA7E6735C9}"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109</a:t>
            </a:fld>
            <a:endParaRPr lang="en-US" altLang="zh-CN" dirty="0"/>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p:cNvSpPr>
            <a:spLocks noGrp="1" noChangeArrowheads="1"/>
          </p:cNvSpPr>
          <p:nvPr>
            <p:ph type="title"/>
          </p:nvPr>
        </p:nvSpPr>
        <p:spPr>
          <a:xfrm>
            <a:off x="625475" y="-23813"/>
            <a:ext cx="7634288" cy="1042988"/>
          </a:xfrm>
          <a:extLst>
            <a:ext uri="{909E8E84-426E-40DD-AFC4-6F175D3DCCD1}">
              <a14:hiddenFill xmlns:a14="http://schemas.microsoft.com/office/drawing/2010/main">
                <a:solidFill>
                  <a:schemeClr val="accent1"/>
                </a:solidFill>
              </a14:hiddenFill>
            </a:ext>
          </a:extLst>
        </p:spPr>
        <p:txBody>
          <a:bodyPr lIns="63500" tIns="25400" rIns="63500" bIns="25400"/>
          <a:lstStyle/>
          <a:p>
            <a:r>
              <a:rPr lang="en-US" altLang="ko-KR" sz="2000" dirty="0" smtClean="0">
                <a:ea typeface="굴림" panose="020B0600000101010101" pitchFamily="34" charset="-127"/>
              </a:rPr>
              <a:t>RECALL:PERIPHERAL  DEVICES</a:t>
            </a:r>
          </a:p>
        </p:txBody>
      </p:sp>
      <p:sp>
        <p:nvSpPr>
          <p:cNvPr id="21507" name="Rectangle 1027"/>
          <p:cNvSpPr>
            <a:spLocks noChangeArrowheads="1"/>
          </p:cNvSpPr>
          <p:nvPr/>
        </p:nvSpPr>
        <p:spPr bwMode="auto">
          <a:xfrm>
            <a:off x="1025525" y="1166813"/>
            <a:ext cx="2108200"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defTabSz="76200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defTabSz="7620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defTabSz="7620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defTabSz="7620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nSpc>
                <a:spcPct val="102000"/>
              </a:lnSpc>
              <a:spcBef>
                <a:spcPct val="0"/>
              </a:spcBef>
              <a:buSzTx/>
              <a:buFontTx/>
              <a:buNone/>
            </a:pPr>
            <a:r>
              <a:rPr kumimoji="1" lang="en-US" altLang="ko-KR">
                <a:solidFill>
                  <a:srgbClr val="000000"/>
                </a:solidFill>
                <a:latin typeface="Arial" panose="020B0604020202020204" pitchFamily="34" charset="0"/>
                <a:ea typeface="굴림" panose="020B0600000101010101" pitchFamily="34" charset="-127"/>
              </a:rPr>
              <a:t>Input Devices</a:t>
            </a:r>
          </a:p>
        </p:txBody>
      </p:sp>
      <p:sp>
        <p:nvSpPr>
          <p:cNvPr id="6148" name="Rectangle 1028"/>
          <p:cNvSpPr>
            <a:spLocks noChangeArrowheads="1"/>
          </p:cNvSpPr>
          <p:nvPr/>
        </p:nvSpPr>
        <p:spPr bwMode="auto">
          <a:xfrm>
            <a:off x="1054100" y="1838325"/>
            <a:ext cx="2797175" cy="385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defTabSz="76200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defTabSz="7620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defTabSz="7620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defTabSz="7620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nSpc>
                <a:spcPct val="111000"/>
              </a:lnSpc>
              <a:spcBef>
                <a:spcPct val="0"/>
              </a:spcBef>
              <a:buSzTx/>
              <a:buFontTx/>
              <a:buChar char="•"/>
            </a:pPr>
            <a:r>
              <a:rPr kumimoji="1" lang="ko-KR" altLang="en-US" sz="1600">
                <a:solidFill>
                  <a:srgbClr val="000000"/>
                </a:solidFill>
                <a:latin typeface="Arial" panose="020B0604020202020204" pitchFamily="34" charset="0"/>
                <a:ea typeface="굴림" panose="020B0600000101010101" pitchFamily="34" charset="-127"/>
              </a:rPr>
              <a:t> </a:t>
            </a:r>
            <a:r>
              <a:rPr kumimoji="1" lang="en-US" altLang="ko-KR" sz="1600">
                <a:solidFill>
                  <a:srgbClr val="000000"/>
                </a:solidFill>
                <a:latin typeface="Arial" panose="020B0604020202020204" pitchFamily="34" charset="0"/>
                <a:ea typeface="굴림" panose="020B0600000101010101" pitchFamily="34" charset="-127"/>
              </a:rPr>
              <a:t>Keyboard</a:t>
            </a:r>
          </a:p>
          <a:p>
            <a:pPr>
              <a:lnSpc>
                <a:spcPct val="111000"/>
              </a:lnSpc>
              <a:spcBef>
                <a:spcPct val="0"/>
              </a:spcBef>
              <a:buSzTx/>
              <a:buFontTx/>
              <a:buChar char="•"/>
            </a:pPr>
            <a:r>
              <a:rPr kumimoji="1" lang="en-US" altLang="ko-KR" sz="1600">
                <a:solidFill>
                  <a:srgbClr val="000000"/>
                </a:solidFill>
                <a:latin typeface="Arial" panose="020B0604020202020204" pitchFamily="34" charset="0"/>
                <a:ea typeface="굴림" panose="020B0600000101010101" pitchFamily="34" charset="-127"/>
              </a:rPr>
              <a:t> Optical input devices</a:t>
            </a:r>
          </a:p>
          <a:p>
            <a:pPr>
              <a:lnSpc>
                <a:spcPct val="111000"/>
              </a:lnSpc>
              <a:spcBef>
                <a:spcPct val="0"/>
              </a:spcBef>
              <a:buSzTx/>
              <a:buFontTx/>
              <a:buNone/>
            </a:pPr>
            <a:r>
              <a:rPr kumimoji="1" lang="en-US" altLang="ko-KR" sz="1600">
                <a:solidFill>
                  <a:srgbClr val="000000"/>
                </a:solidFill>
                <a:latin typeface="Arial" panose="020B0604020202020204" pitchFamily="34" charset="0"/>
                <a:ea typeface="굴림" panose="020B0600000101010101" pitchFamily="34" charset="-127"/>
              </a:rPr>
              <a:t>     - Card Reader</a:t>
            </a:r>
          </a:p>
          <a:p>
            <a:pPr>
              <a:lnSpc>
                <a:spcPct val="111000"/>
              </a:lnSpc>
              <a:spcBef>
                <a:spcPct val="0"/>
              </a:spcBef>
              <a:buSzTx/>
              <a:buFontTx/>
              <a:buNone/>
            </a:pPr>
            <a:r>
              <a:rPr kumimoji="1" lang="en-US" altLang="ko-KR" sz="1600">
                <a:solidFill>
                  <a:srgbClr val="000000"/>
                </a:solidFill>
                <a:latin typeface="Arial" panose="020B0604020202020204" pitchFamily="34" charset="0"/>
                <a:ea typeface="굴림" panose="020B0600000101010101" pitchFamily="34" charset="-127"/>
              </a:rPr>
              <a:t>     - Paper Tape Reader</a:t>
            </a:r>
          </a:p>
          <a:p>
            <a:pPr>
              <a:lnSpc>
                <a:spcPct val="111000"/>
              </a:lnSpc>
              <a:spcBef>
                <a:spcPct val="0"/>
              </a:spcBef>
              <a:buSzTx/>
              <a:buFontTx/>
              <a:buNone/>
            </a:pPr>
            <a:r>
              <a:rPr kumimoji="1" lang="en-US" altLang="ko-KR" sz="1600">
                <a:solidFill>
                  <a:srgbClr val="000000"/>
                </a:solidFill>
                <a:latin typeface="Arial" panose="020B0604020202020204" pitchFamily="34" charset="0"/>
                <a:ea typeface="굴림" panose="020B0600000101010101" pitchFamily="34" charset="-127"/>
              </a:rPr>
              <a:t>     - Bar code reader</a:t>
            </a:r>
          </a:p>
          <a:p>
            <a:pPr>
              <a:lnSpc>
                <a:spcPct val="111000"/>
              </a:lnSpc>
              <a:spcBef>
                <a:spcPct val="0"/>
              </a:spcBef>
              <a:buSzTx/>
              <a:buFontTx/>
              <a:buNone/>
            </a:pPr>
            <a:r>
              <a:rPr kumimoji="1" lang="en-US" altLang="ko-KR" sz="1600">
                <a:solidFill>
                  <a:srgbClr val="000000"/>
                </a:solidFill>
                <a:latin typeface="Arial" panose="020B0604020202020204" pitchFamily="34" charset="0"/>
                <a:ea typeface="굴림" panose="020B0600000101010101" pitchFamily="34" charset="-127"/>
              </a:rPr>
              <a:t>     - Digitizer</a:t>
            </a:r>
          </a:p>
          <a:p>
            <a:pPr>
              <a:lnSpc>
                <a:spcPct val="111000"/>
              </a:lnSpc>
              <a:spcBef>
                <a:spcPct val="0"/>
              </a:spcBef>
              <a:buSzTx/>
              <a:buFontTx/>
              <a:buNone/>
            </a:pPr>
            <a:r>
              <a:rPr kumimoji="1" lang="en-US" altLang="ko-KR" sz="1600">
                <a:solidFill>
                  <a:srgbClr val="000000"/>
                </a:solidFill>
                <a:latin typeface="Arial" panose="020B0604020202020204" pitchFamily="34" charset="0"/>
                <a:ea typeface="굴림" panose="020B0600000101010101" pitchFamily="34" charset="-127"/>
              </a:rPr>
              <a:t>     - Optical Mark Reader</a:t>
            </a:r>
          </a:p>
          <a:p>
            <a:pPr>
              <a:lnSpc>
                <a:spcPct val="111000"/>
              </a:lnSpc>
              <a:spcBef>
                <a:spcPct val="0"/>
              </a:spcBef>
              <a:buSzTx/>
              <a:buFontTx/>
              <a:buChar char="•"/>
            </a:pPr>
            <a:r>
              <a:rPr kumimoji="1" lang="en-US" altLang="ko-KR" sz="1600">
                <a:solidFill>
                  <a:srgbClr val="000000"/>
                </a:solidFill>
                <a:latin typeface="Arial" panose="020B0604020202020204" pitchFamily="34" charset="0"/>
                <a:ea typeface="굴림" panose="020B0600000101010101" pitchFamily="34" charset="-127"/>
              </a:rPr>
              <a:t> Magnetic Input Devices</a:t>
            </a:r>
          </a:p>
          <a:p>
            <a:pPr>
              <a:lnSpc>
                <a:spcPct val="111000"/>
              </a:lnSpc>
              <a:spcBef>
                <a:spcPct val="0"/>
              </a:spcBef>
              <a:buSzTx/>
              <a:buFontTx/>
              <a:buNone/>
            </a:pPr>
            <a:r>
              <a:rPr kumimoji="1" lang="en-US" altLang="ko-KR" sz="1600">
                <a:solidFill>
                  <a:srgbClr val="000000"/>
                </a:solidFill>
                <a:latin typeface="Arial" panose="020B0604020202020204" pitchFamily="34" charset="0"/>
                <a:ea typeface="굴림" panose="020B0600000101010101" pitchFamily="34" charset="-127"/>
              </a:rPr>
              <a:t>     - Magnetic Stripe Reader</a:t>
            </a:r>
          </a:p>
          <a:p>
            <a:pPr>
              <a:lnSpc>
                <a:spcPct val="111000"/>
              </a:lnSpc>
              <a:spcBef>
                <a:spcPct val="0"/>
              </a:spcBef>
              <a:buSzTx/>
              <a:buFontTx/>
              <a:buChar char="•"/>
            </a:pPr>
            <a:r>
              <a:rPr kumimoji="1" lang="en-US" altLang="ko-KR" sz="1600">
                <a:solidFill>
                  <a:srgbClr val="000000"/>
                </a:solidFill>
                <a:latin typeface="Arial" panose="020B0604020202020204" pitchFamily="34" charset="0"/>
                <a:ea typeface="굴림" panose="020B0600000101010101" pitchFamily="34" charset="-127"/>
              </a:rPr>
              <a:t> Screen Input Devices</a:t>
            </a:r>
          </a:p>
          <a:p>
            <a:pPr>
              <a:lnSpc>
                <a:spcPct val="111000"/>
              </a:lnSpc>
              <a:spcBef>
                <a:spcPct val="0"/>
              </a:spcBef>
              <a:buSzTx/>
              <a:buFontTx/>
              <a:buNone/>
            </a:pPr>
            <a:r>
              <a:rPr kumimoji="1" lang="en-US" altLang="ko-KR" sz="1600">
                <a:solidFill>
                  <a:srgbClr val="000000"/>
                </a:solidFill>
                <a:latin typeface="Arial" panose="020B0604020202020204" pitchFamily="34" charset="0"/>
                <a:ea typeface="굴림" panose="020B0600000101010101" pitchFamily="34" charset="-127"/>
              </a:rPr>
              <a:t>     - Touch Screen</a:t>
            </a:r>
          </a:p>
          <a:p>
            <a:pPr>
              <a:lnSpc>
                <a:spcPct val="111000"/>
              </a:lnSpc>
              <a:spcBef>
                <a:spcPct val="0"/>
              </a:spcBef>
              <a:buSzTx/>
              <a:buFontTx/>
              <a:buNone/>
            </a:pPr>
            <a:r>
              <a:rPr kumimoji="1" lang="en-US" altLang="ko-KR" sz="1600">
                <a:solidFill>
                  <a:srgbClr val="000000"/>
                </a:solidFill>
                <a:latin typeface="Arial" panose="020B0604020202020204" pitchFamily="34" charset="0"/>
                <a:ea typeface="굴림" panose="020B0600000101010101" pitchFamily="34" charset="-127"/>
              </a:rPr>
              <a:t>     - Light Pen</a:t>
            </a:r>
          </a:p>
          <a:p>
            <a:pPr>
              <a:lnSpc>
                <a:spcPct val="111000"/>
              </a:lnSpc>
              <a:spcBef>
                <a:spcPct val="0"/>
              </a:spcBef>
              <a:buSzTx/>
              <a:buFontTx/>
              <a:buNone/>
            </a:pPr>
            <a:r>
              <a:rPr kumimoji="1" lang="en-US" altLang="ko-KR" sz="1600">
                <a:solidFill>
                  <a:srgbClr val="000000"/>
                </a:solidFill>
                <a:latin typeface="Arial" panose="020B0604020202020204" pitchFamily="34" charset="0"/>
                <a:ea typeface="굴림" panose="020B0600000101010101" pitchFamily="34" charset="-127"/>
              </a:rPr>
              <a:t>     - Mouse</a:t>
            </a:r>
          </a:p>
          <a:p>
            <a:pPr>
              <a:lnSpc>
                <a:spcPct val="111000"/>
              </a:lnSpc>
              <a:spcBef>
                <a:spcPct val="0"/>
              </a:spcBef>
              <a:buSzTx/>
              <a:buFontTx/>
              <a:buChar char="•"/>
            </a:pPr>
            <a:r>
              <a:rPr kumimoji="1" lang="en-US" altLang="ko-KR" sz="1600">
                <a:solidFill>
                  <a:srgbClr val="000000"/>
                </a:solidFill>
                <a:latin typeface="Arial" panose="020B0604020202020204" pitchFamily="34" charset="0"/>
                <a:ea typeface="굴림" panose="020B0600000101010101" pitchFamily="34" charset="-127"/>
              </a:rPr>
              <a:t> Analog Input Devices</a:t>
            </a:r>
          </a:p>
        </p:txBody>
      </p:sp>
      <p:sp>
        <p:nvSpPr>
          <p:cNvPr id="21509" name="Rectangle 1029"/>
          <p:cNvSpPr>
            <a:spLocks noChangeArrowheads="1"/>
          </p:cNvSpPr>
          <p:nvPr/>
        </p:nvSpPr>
        <p:spPr bwMode="auto">
          <a:xfrm>
            <a:off x="5110163" y="1168400"/>
            <a:ext cx="236220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defTabSz="76200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defTabSz="7620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defTabSz="7620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defTabSz="7620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nSpc>
                <a:spcPct val="102000"/>
              </a:lnSpc>
              <a:spcBef>
                <a:spcPct val="0"/>
              </a:spcBef>
              <a:buSzTx/>
              <a:buFontTx/>
              <a:buNone/>
            </a:pPr>
            <a:r>
              <a:rPr kumimoji="1" lang="en-US" altLang="ko-KR">
                <a:solidFill>
                  <a:srgbClr val="000000"/>
                </a:solidFill>
                <a:latin typeface="Arial" panose="020B0604020202020204" pitchFamily="34" charset="0"/>
                <a:ea typeface="굴림" panose="020B0600000101010101" pitchFamily="34" charset="-127"/>
              </a:rPr>
              <a:t>Output Devices</a:t>
            </a:r>
          </a:p>
        </p:txBody>
      </p:sp>
      <p:sp>
        <p:nvSpPr>
          <p:cNvPr id="6150" name="Rectangle 1030"/>
          <p:cNvSpPr>
            <a:spLocks noChangeArrowheads="1"/>
          </p:cNvSpPr>
          <p:nvPr/>
        </p:nvSpPr>
        <p:spPr bwMode="auto">
          <a:xfrm>
            <a:off x="5092700" y="1838325"/>
            <a:ext cx="3719513" cy="195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defTabSz="76200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defTabSz="7620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defTabSz="7620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defTabSz="7620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nSpc>
                <a:spcPct val="111000"/>
              </a:lnSpc>
              <a:spcBef>
                <a:spcPct val="0"/>
              </a:spcBef>
              <a:buSzTx/>
              <a:buFontTx/>
              <a:buChar char="•"/>
            </a:pPr>
            <a:r>
              <a:rPr kumimoji="1" lang="ko-KR" altLang="en-US" sz="1600">
                <a:solidFill>
                  <a:srgbClr val="000000"/>
                </a:solidFill>
                <a:latin typeface="Arial" panose="020B0604020202020204" pitchFamily="34" charset="0"/>
                <a:ea typeface="굴림" panose="020B0600000101010101" pitchFamily="34" charset="-127"/>
              </a:rPr>
              <a:t> </a:t>
            </a:r>
            <a:r>
              <a:rPr kumimoji="1" lang="en-US" altLang="ko-KR" sz="1600">
                <a:solidFill>
                  <a:srgbClr val="000000"/>
                </a:solidFill>
                <a:latin typeface="Arial" panose="020B0604020202020204" pitchFamily="34" charset="0"/>
                <a:ea typeface="굴림" panose="020B0600000101010101" pitchFamily="34" charset="-127"/>
              </a:rPr>
              <a:t>Card Puncher,  Paper Tape Puncher</a:t>
            </a:r>
          </a:p>
          <a:p>
            <a:pPr>
              <a:lnSpc>
                <a:spcPct val="111000"/>
              </a:lnSpc>
              <a:spcBef>
                <a:spcPct val="0"/>
              </a:spcBef>
              <a:buSzTx/>
              <a:buFontTx/>
              <a:buChar char="•"/>
            </a:pPr>
            <a:r>
              <a:rPr kumimoji="1" lang="en-US" altLang="ko-KR" sz="1600">
                <a:solidFill>
                  <a:srgbClr val="000000"/>
                </a:solidFill>
                <a:latin typeface="Arial" panose="020B0604020202020204" pitchFamily="34" charset="0"/>
                <a:ea typeface="굴림" panose="020B0600000101010101" pitchFamily="34" charset="-127"/>
              </a:rPr>
              <a:t> CRT</a:t>
            </a:r>
          </a:p>
          <a:p>
            <a:pPr>
              <a:lnSpc>
                <a:spcPct val="111000"/>
              </a:lnSpc>
              <a:spcBef>
                <a:spcPct val="0"/>
              </a:spcBef>
              <a:buSzTx/>
              <a:buFontTx/>
              <a:buChar char="•"/>
            </a:pPr>
            <a:r>
              <a:rPr kumimoji="1" lang="en-US" altLang="ko-KR" sz="1600">
                <a:solidFill>
                  <a:srgbClr val="000000"/>
                </a:solidFill>
                <a:latin typeface="Arial" panose="020B0604020202020204" pitchFamily="34" charset="0"/>
                <a:ea typeface="굴림" panose="020B0600000101010101" pitchFamily="34" charset="-127"/>
              </a:rPr>
              <a:t> Printer (Impact, Ink Jet, </a:t>
            </a:r>
          </a:p>
          <a:p>
            <a:pPr>
              <a:lnSpc>
                <a:spcPct val="111000"/>
              </a:lnSpc>
              <a:spcBef>
                <a:spcPct val="0"/>
              </a:spcBef>
              <a:buSzTx/>
              <a:buFontTx/>
              <a:buNone/>
            </a:pPr>
            <a:r>
              <a:rPr kumimoji="1" lang="en-US" altLang="ko-KR" sz="1600">
                <a:solidFill>
                  <a:srgbClr val="000000"/>
                </a:solidFill>
                <a:latin typeface="Arial" panose="020B0604020202020204" pitchFamily="34" charset="0"/>
                <a:ea typeface="굴림" panose="020B0600000101010101" pitchFamily="34" charset="-127"/>
              </a:rPr>
              <a:t>             Laser, Dot Matrix)</a:t>
            </a:r>
          </a:p>
          <a:p>
            <a:pPr>
              <a:lnSpc>
                <a:spcPct val="111000"/>
              </a:lnSpc>
              <a:spcBef>
                <a:spcPct val="0"/>
              </a:spcBef>
              <a:buSzTx/>
              <a:buFontTx/>
              <a:buChar char="•"/>
            </a:pPr>
            <a:r>
              <a:rPr kumimoji="1" lang="en-US" altLang="ko-KR" sz="1600">
                <a:solidFill>
                  <a:srgbClr val="000000"/>
                </a:solidFill>
                <a:latin typeface="Arial" panose="020B0604020202020204" pitchFamily="34" charset="0"/>
                <a:ea typeface="굴림" panose="020B0600000101010101" pitchFamily="34" charset="-127"/>
              </a:rPr>
              <a:t> Plotter</a:t>
            </a:r>
          </a:p>
          <a:p>
            <a:pPr>
              <a:lnSpc>
                <a:spcPct val="111000"/>
              </a:lnSpc>
              <a:spcBef>
                <a:spcPct val="0"/>
              </a:spcBef>
              <a:buSzTx/>
              <a:buFontTx/>
              <a:buChar char="•"/>
            </a:pPr>
            <a:r>
              <a:rPr kumimoji="1" lang="en-US" altLang="ko-KR" sz="1600">
                <a:solidFill>
                  <a:srgbClr val="000000"/>
                </a:solidFill>
                <a:latin typeface="Arial" panose="020B0604020202020204" pitchFamily="34" charset="0"/>
                <a:ea typeface="굴림" panose="020B0600000101010101" pitchFamily="34" charset="-127"/>
              </a:rPr>
              <a:t> Analog</a:t>
            </a:r>
          </a:p>
          <a:p>
            <a:pPr>
              <a:lnSpc>
                <a:spcPct val="111000"/>
              </a:lnSpc>
              <a:spcBef>
                <a:spcPct val="0"/>
              </a:spcBef>
              <a:buSzTx/>
              <a:buFontTx/>
              <a:buChar char="•"/>
            </a:pPr>
            <a:r>
              <a:rPr kumimoji="1" lang="en-US" altLang="ko-KR" sz="1600">
                <a:solidFill>
                  <a:srgbClr val="000000"/>
                </a:solidFill>
                <a:latin typeface="Arial" panose="020B0604020202020204" pitchFamily="34" charset="0"/>
                <a:ea typeface="굴림" panose="020B0600000101010101" pitchFamily="34" charset="-127"/>
              </a:rPr>
              <a:t> Voice</a:t>
            </a:r>
          </a:p>
        </p:txBody>
      </p:sp>
      <p:sp>
        <p:nvSpPr>
          <p:cNvPr id="21511" name="Rectangle 1031"/>
          <p:cNvSpPr>
            <a:spLocks noChangeArrowheads="1"/>
          </p:cNvSpPr>
          <p:nvPr/>
        </p:nvSpPr>
        <p:spPr bwMode="auto">
          <a:xfrm>
            <a:off x="7375525" y="0"/>
            <a:ext cx="1768475"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defTabSz="76200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defTabSz="7620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defTabSz="7620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defTabSz="7620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defTabSz="7620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r">
              <a:lnSpc>
                <a:spcPct val="90000"/>
              </a:lnSpc>
              <a:spcBef>
                <a:spcPct val="0"/>
              </a:spcBef>
              <a:buSzTx/>
              <a:buFontTx/>
              <a:buNone/>
            </a:pPr>
            <a:r>
              <a:rPr kumimoji="1" lang="en-US" altLang="ko-KR" sz="1400" i="1">
                <a:solidFill>
                  <a:srgbClr val="000000"/>
                </a:solidFill>
                <a:latin typeface="Arial" panose="020B0604020202020204" pitchFamily="34" charset="0"/>
                <a:ea typeface="굴림" panose="020B0600000101010101" pitchFamily="34" charset="-127"/>
              </a:rPr>
              <a:t>Peripheral Devices</a:t>
            </a:r>
          </a:p>
        </p:txBody>
      </p:sp>
      <p:sp>
        <p:nvSpPr>
          <p:cNvPr id="21512" name="Rectangle 4"/>
          <p:cNvSpPr>
            <a:spLocks noChangeArrowheads="1"/>
          </p:cNvSpPr>
          <p:nvPr/>
        </p:nvSpPr>
        <p:spPr bwMode="auto">
          <a:xfrm>
            <a:off x="1476375" y="258763"/>
            <a:ext cx="571500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50000"/>
              </a:spcBef>
              <a:buSzTx/>
              <a:buFontTx/>
              <a:buNone/>
            </a:pPr>
            <a:r>
              <a:rPr lang="zh-CN" altLang="en-US" sz="3200" b="0" dirty="0">
                <a:solidFill>
                  <a:srgbClr val="FF0000"/>
                </a:solidFill>
                <a:latin typeface="黑体" panose="02010609060101010101" pitchFamily="49" charset="-122"/>
                <a:ea typeface="黑体" panose="02010609060101010101" pitchFamily="49" charset="-122"/>
              </a:rPr>
              <a:t>引 言</a:t>
            </a:r>
          </a:p>
        </p:txBody>
      </p:sp>
      <p:sp>
        <p:nvSpPr>
          <p:cNvPr id="2" name="矩形 1"/>
          <p:cNvSpPr/>
          <p:nvPr/>
        </p:nvSpPr>
        <p:spPr>
          <a:xfrm>
            <a:off x="4572000" y="3819525"/>
            <a:ext cx="4572000" cy="2462213"/>
          </a:xfrm>
          <a:prstGeom prst="rect">
            <a:avLst/>
          </a:prstGeom>
        </p:spPr>
        <p:txBody>
          <a:bodyPr>
            <a:spAutoFit/>
          </a:bodyPr>
          <a:lstStyle/>
          <a:p>
            <a:pPr marL="0" indent="0">
              <a:buNone/>
            </a:pPr>
            <a:r>
              <a:rPr lang="en-US" altLang="zh-CN" sz="1400" dirty="0" smtClean="0"/>
              <a:t>Broad categories:</a:t>
            </a:r>
          </a:p>
          <a:p>
            <a:r>
              <a:rPr lang="en-US" altLang="zh-CN" sz="1400" dirty="0" smtClean="0">
                <a:solidFill>
                  <a:srgbClr val="0070C0"/>
                </a:solidFill>
              </a:rPr>
              <a:t>Secondary/Tertiary storage </a:t>
            </a:r>
            <a:r>
              <a:rPr lang="en-US" altLang="zh-CN" sz="1400" dirty="0" smtClean="0"/>
              <a:t>(flash/disk/tape)</a:t>
            </a:r>
          </a:p>
          <a:p>
            <a:r>
              <a:rPr lang="en-US" altLang="zh-CN" sz="1400" dirty="0" smtClean="0">
                <a:solidFill>
                  <a:srgbClr val="0070C0"/>
                </a:solidFill>
              </a:rPr>
              <a:t>Network</a:t>
            </a:r>
            <a:r>
              <a:rPr lang="en-US" altLang="zh-CN" sz="1400" dirty="0" smtClean="0"/>
              <a:t> (Ethernet, </a:t>
            </a:r>
            <a:r>
              <a:rPr lang="en-US" altLang="zh-CN" sz="1400" dirty="0" err="1" smtClean="0"/>
              <a:t>WiFi</a:t>
            </a:r>
            <a:r>
              <a:rPr lang="en-US" altLang="zh-CN" sz="1400" dirty="0" smtClean="0"/>
              <a:t>, Bluetooth, LTE)</a:t>
            </a:r>
          </a:p>
          <a:p>
            <a:r>
              <a:rPr lang="en-US" altLang="zh-CN" sz="1400" dirty="0" smtClean="0">
                <a:solidFill>
                  <a:srgbClr val="0070C0"/>
                </a:solidFill>
              </a:rPr>
              <a:t>Human-machine interfaces </a:t>
            </a:r>
            <a:r>
              <a:rPr lang="en-US" altLang="zh-CN" sz="1400" dirty="0" smtClean="0"/>
              <a:t>(keyboard, mouse, touchscreen, graphics, audio, video, neural,…)</a:t>
            </a:r>
          </a:p>
          <a:p>
            <a:r>
              <a:rPr lang="en-US" altLang="zh-CN" sz="1400" dirty="0" smtClean="0">
                <a:solidFill>
                  <a:srgbClr val="0070C0"/>
                </a:solidFill>
              </a:rPr>
              <a:t>Printers</a:t>
            </a:r>
            <a:r>
              <a:rPr lang="en-US" altLang="zh-CN" sz="1400" dirty="0" smtClean="0"/>
              <a:t> (line, laser, inkjet, photo, 3D, …)</a:t>
            </a:r>
          </a:p>
          <a:p>
            <a:r>
              <a:rPr lang="en-US" altLang="zh-CN" sz="1400" dirty="0" smtClean="0">
                <a:solidFill>
                  <a:srgbClr val="0070C0"/>
                </a:solidFill>
              </a:rPr>
              <a:t>Sensors</a:t>
            </a:r>
            <a:r>
              <a:rPr lang="en-US" altLang="zh-CN" sz="1400" dirty="0" smtClean="0"/>
              <a:t> (process control, GPS, </a:t>
            </a:r>
            <a:r>
              <a:rPr lang="en-US" altLang="zh-CN" sz="1400" dirty="0" err="1" smtClean="0"/>
              <a:t>heartrate</a:t>
            </a:r>
            <a:r>
              <a:rPr lang="en-US" altLang="zh-CN" sz="1400" dirty="0" smtClean="0"/>
              <a:t>, …)</a:t>
            </a:r>
          </a:p>
          <a:p>
            <a:r>
              <a:rPr lang="en-US" altLang="zh-CN" sz="1400" dirty="0" smtClean="0">
                <a:solidFill>
                  <a:srgbClr val="0070C0"/>
                </a:solidFill>
              </a:rPr>
              <a:t>Actuators</a:t>
            </a:r>
            <a:r>
              <a:rPr lang="en-US" altLang="zh-CN" sz="1400" dirty="0" smtClean="0"/>
              <a:t> (valves, robots, car brakes, …)</a:t>
            </a:r>
          </a:p>
          <a:p>
            <a:endParaRPr lang="en-US" altLang="zh-CN" sz="1400" dirty="0" smtClean="0"/>
          </a:p>
          <a:p>
            <a:pPr marL="0" indent="0">
              <a:buNone/>
            </a:pPr>
            <a:r>
              <a:rPr lang="en-US" altLang="zh-CN" sz="1400" dirty="0" smtClean="0"/>
              <a:t>Mix of I/O devices is </a:t>
            </a:r>
            <a:r>
              <a:rPr lang="en-US" altLang="zh-CN" sz="1400" dirty="0" smtClean="0">
                <a:solidFill>
                  <a:srgbClr val="FF0000"/>
                </a:solidFill>
              </a:rPr>
              <a:t>highly application-dependent</a:t>
            </a:r>
          </a:p>
        </p:txBody>
      </p:sp>
      <p:sp>
        <p:nvSpPr>
          <p:cNvPr id="3" name="日期占位符 2"/>
          <p:cNvSpPr>
            <a:spLocks noGrp="1"/>
          </p:cNvSpPr>
          <p:nvPr>
            <p:ph type="dt" sz="half" idx="10"/>
          </p:nvPr>
        </p:nvSpPr>
        <p:spPr/>
        <p:txBody>
          <a:bodyPr/>
          <a:lstStyle/>
          <a:p>
            <a:pPr>
              <a:defRPr/>
            </a:pPr>
            <a:fld id="{60376813-5315-4A11-B1E3-8C9E5BA8A0AD}" type="datetime1">
              <a:rPr lang="zh-CN" altLang="en-US" smtClean="0"/>
              <a:t>2021/10/31</a:t>
            </a:fld>
            <a:endParaRPr lang="en-US" altLang="zh-CN"/>
          </a:p>
        </p:txBody>
      </p:sp>
      <p:sp>
        <p:nvSpPr>
          <p:cNvPr id="5" name="灯片编号占位符 4"/>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11</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50"/>
                                        </p:tgtEl>
                                        <p:attrNameLst>
                                          <p:attrName>style.visibility</p:attrName>
                                        </p:attrNameLst>
                                      </p:cBhvr>
                                      <p:to>
                                        <p:strVal val="visible"/>
                                      </p:to>
                                    </p:set>
                                    <p:anim calcmode="lin" valueType="num">
                                      <p:cBhvr additive="base">
                                        <p:cTn id="13" dur="500" fill="hold"/>
                                        <p:tgtEl>
                                          <p:spTgt spid="6150"/>
                                        </p:tgtEl>
                                        <p:attrNameLst>
                                          <p:attrName>ppt_x</p:attrName>
                                        </p:attrNameLst>
                                      </p:cBhvr>
                                      <p:tavLst>
                                        <p:tav tm="0">
                                          <p:val>
                                            <p:strVal val="#ppt_x"/>
                                          </p:val>
                                        </p:tav>
                                        <p:tav tm="100000">
                                          <p:val>
                                            <p:strVal val="#ppt_x"/>
                                          </p:val>
                                        </p:tav>
                                      </p:tavLst>
                                    </p:anim>
                                    <p:anim calcmode="lin" valueType="num">
                                      <p:cBhvr additive="base">
                                        <p:cTn id="14"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50"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5"/>
          <p:cNvSpPr>
            <a:spLocks noGrp="1" noChangeArrowheads="1"/>
          </p:cNvSpPr>
          <p:nvPr>
            <p:ph type="title"/>
          </p:nvPr>
        </p:nvSpPr>
        <p:spPr/>
        <p:txBody>
          <a:bodyPr/>
          <a:lstStyle/>
          <a:p>
            <a:pPr eaLnBrk="1" hangingPunct="1"/>
            <a:r>
              <a:rPr lang="zh-CN" altLang="en-US" sz="4000" smtClean="0">
                <a:latin typeface="宋体" panose="02010600030101010101" pitchFamily="2" charset="-122"/>
              </a:rPr>
              <a:t>通道的工作过程</a:t>
            </a:r>
            <a:r>
              <a:rPr lang="en-US" altLang="zh-CN" sz="2000" smtClean="0">
                <a:latin typeface="宋体" panose="02010600030101010101" pitchFamily="2" charset="-122"/>
              </a:rPr>
              <a:t>(</a:t>
            </a:r>
            <a:r>
              <a:rPr lang="zh-CN" altLang="en-US" sz="2000" smtClean="0">
                <a:latin typeface="宋体" panose="02010600030101010101" pitchFamily="2" charset="-122"/>
              </a:rPr>
              <a:t>续</a:t>
            </a:r>
            <a:r>
              <a:rPr lang="en-US" altLang="zh-CN" sz="2000" smtClean="0">
                <a:latin typeface="宋体" panose="02010600030101010101" pitchFamily="2" charset="-122"/>
              </a:rPr>
              <a:t>)</a:t>
            </a:r>
          </a:p>
        </p:txBody>
      </p:sp>
      <p:graphicFrame>
        <p:nvGraphicFramePr>
          <p:cNvPr id="121859" name="Object 4"/>
          <p:cNvGraphicFramePr>
            <a:graphicFrameLocks noGrp="1" noChangeAspect="1"/>
          </p:cNvGraphicFramePr>
          <p:nvPr>
            <p:ph idx="1"/>
          </p:nvPr>
        </p:nvGraphicFramePr>
        <p:xfrm>
          <a:off x="1763713" y="1268413"/>
          <a:ext cx="6048375" cy="5338762"/>
        </p:xfrm>
        <a:graphic>
          <a:graphicData uri="http://schemas.openxmlformats.org/presentationml/2006/ole">
            <mc:AlternateContent xmlns:mc="http://schemas.openxmlformats.org/markup-compatibility/2006">
              <mc:Choice xmlns:v="urn:schemas-microsoft-com:vml" Requires="v">
                <p:oleObj spid="_x0000_s121904" name="文档" r:id="rId3" imgW="3352666" imgH="2952803" progId="Word.Document.8">
                  <p:embed/>
                </p:oleObj>
              </mc:Choice>
              <mc:Fallback>
                <p:oleObj name="文档" r:id="rId3" imgW="3352666" imgH="2952803"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268413"/>
                        <a:ext cx="6048375" cy="53387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B49FBECC-D707-4405-A5DF-B94CCAA2A74D}"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110</a:t>
            </a:fld>
            <a:endParaRPr lang="en-US" altLang="zh-CN" dirty="0"/>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5"/>
          <p:cNvSpPr>
            <a:spLocks noGrp="1" noChangeArrowheads="1"/>
          </p:cNvSpPr>
          <p:nvPr>
            <p:ph type="title"/>
          </p:nvPr>
        </p:nvSpPr>
        <p:spPr/>
        <p:txBody>
          <a:bodyPr/>
          <a:lstStyle/>
          <a:p>
            <a:pPr eaLnBrk="1" hangingPunct="1"/>
            <a:r>
              <a:rPr lang="zh-CN" altLang="en-US" sz="3200" smtClean="0"/>
              <a:t>通道的工作过程</a:t>
            </a:r>
            <a:r>
              <a:rPr lang="en-US" altLang="zh-CN" sz="1600" smtClean="0">
                <a:latin typeface="楷体_GB2312" pitchFamily="49" charset="-122"/>
              </a:rPr>
              <a:t>(</a:t>
            </a:r>
            <a:r>
              <a:rPr lang="zh-CN" altLang="en-US" sz="1600" smtClean="0">
                <a:latin typeface="楷体_GB2312" pitchFamily="49" charset="-122"/>
              </a:rPr>
              <a:t>续</a:t>
            </a:r>
            <a:r>
              <a:rPr lang="en-US" altLang="zh-CN" sz="1600" smtClean="0">
                <a:latin typeface="楷体_GB2312" pitchFamily="49" charset="-122"/>
              </a:rPr>
              <a:t>)</a:t>
            </a:r>
          </a:p>
        </p:txBody>
      </p:sp>
      <p:graphicFrame>
        <p:nvGraphicFramePr>
          <p:cNvPr id="122883" name="Object 4"/>
          <p:cNvGraphicFramePr>
            <a:graphicFrameLocks noGrp="1" noChangeAspect="1"/>
          </p:cNvGraphicFramePr>
          <p:nvPr>
            <p:ph idx="1"/>
          </p:nvPr>
        </p:nvGraphicFramePr>
        <p:xfrm>
          <a:off x="1336675" y="1123950"/>
          <a:ext cx="6827838" cy="5249863"/>
        </p:xfrm>
        <a:graphic>
          <a:graphicData uri="http://schemas.openxmlformats.org/presentationml/2006/ole">
            <mc:AlternateContent xmlns:mc="http://schemas.openxmlformats.org/markup-compatibility/2006">
              <mc:Choice xmlns:v="urn:schemas-microsoft-com:vml" Requires="v">
                <p:oleObj spid="_x0000_s122928" name="文档" r:id="rId3" imgW="4752849" imgH="3638435" progId="Word.Document.8">
                  <p:embed/>
                </p:oleObj>
              </mc:Choice>
              <mc:Fallback>
                <p:oleObj name="文档" r:id="rId3" imgW="4752849" imgH="3638435"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1123950"/>
                        <a:ext cx="6827838" cy="52498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A7871F04-FBC2-471C-A4D4-412B7F0F5F3B}"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111</a:t>
            </a:fld>
            <a:endParaRPr lang="en-US" altLang="zh-CN" dirty="0"/>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zh-CN" altLang="en-US" sz="3200" smtClean="0">
                <a:latin typeface="宋体" panose="02010600030101010101" pitchFamily="2" charset="-122"/>
              </a:rPr>
              <a:t>通道种类</a:t>
            </a:r>
          </a:p>
        </p:txBody>
      </p:sp>
      <p:graphicFrame>
        <p:nvGraphicFramePr>
          <p:cNvPr id="123907" name="Object 4" descr="蓝色砂纸"/>
          <p:cNvGraphicFramePr>
            <a:graphicFrameLocks noGrp="1" noChangeAspect="1"/>
          </p:cNvGraphicFramePr>
          <p:nvPr>
            <p:ph idx="1"/>
          </p:nvPr>
        </p:nvGraphicFramePr>
        <p:xfrm>
          <a:off x="468313" y="1198563"/>
          <a:ext cx="8064500" cy="5257800"/>
        </p:xfrm>
        <a:graphic>
          <a:graphicData uri="http://schemas.openxmlformats.org/presentationml/2006/ole">
            <mc:AlternateContent xmlns:mc="http://schemas.openxmlformats.org/markup-compatibility/2006">
              <mc:Choice xmlns:v="urn:schemas-microsoft-com:vml" Requires="v">
                <p:oleObj spid="_x0000_s123952" name="文档" r:id="rId3" imgW="5352927" imgH="4038476" progId="Word.Document.8">
                  <p:embed/>
                </p:oleObj>
              </mc:Choice>
              <mc:Fallback>
                <p:oleObj name="文档" r:id="rId3" imgW="5352927" imgH="4038476" progId="Word.Document.8">
                  <p:embed/>
                  <p:pic>
                    <p:nvPicPr>
                      <p:cNvPr id="0" name="Object 4" descr="蓝色砂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198563"/>
                        <a:ext cx="8064500" cy="525780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E9D7578E-CC69-49B9-A150-9381F5ACBBC4}"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112</a:t>
            </a:fld>
            <a:endParaRPr lang="en-US" altLang="zh-CN"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zh-CN" altLang="en-US" sz="3200" smtClean="0">
                <a:latin typeface="宋体" panose="02010600030101010101" pitchFamily="2" charset="-122"/>
              </a:rPr>
              <a:t>通道种类</a:t>
            </a:r>
            <a:r>
              <a:rPr lang="zh-CN" altLang="en-US" sz="1600" smtClean="0">
                <a:latin typeface="宋体" panose="02010600030101010101" pitchFamily="2" charset="-122"/>
              </a:rPr>
              <a:t>（续）</a:t>
            </a:r>
          </a:p>
        </p:txBody>
      </p:sp>
      <p:sp>
        <p:nvSpPr>
          <p:cNvPr id="124931" name="Rectangle 3"/>
          <p:cNvSpPr>
            <a:spLocks noGrp="1" noChangeArrowheads="1"/>
          </p:cNvSpPr>
          <p:nvPr>
            <p:ph type="body" sz="half" idx="1"/>
          </p:nvPr>
        </p:nvSpPr>
        <p:spPr>
          <a:xfrm>
            <a:off x="457200" y="1235075"/>
            <a:ext cx="8002588" cy="5146675"/>
          </a:xfrm>
        </p:spPr>
        <p:txBody>
          <a:bodyPr/>
          <a:lstStyle/>
          <a:p>
            <a:pPr algn="just" eaLnBrk="1" hangingPunct="1">
              <a:lnSpc>
                <a:spcPct val="110000"/>
              </a:lnSpc>
              <a:spcBef>
                <a:spcPct val="0"/>
              </a:spcBef>
            </a:pPr>
            <a:r>
              <a:rPr lang="en-US" altLang="zh-CN" smtClean="0">
                <a:solidFill>
                  <a:srgbClr val="800000"/>
                </a:solidFill>
                <a:latin typeface="楷体_GB2312" pitchFamily="49" charset="-122"/>
              </a:rPr>
              <a:t>1. </a:t>
            </a:r>
            <a:r>
              <a:rPr lang="zh-CN" altLang="en-US" smtClean="0">
                <a:solidFill>
                  <a:srgbClr val="800000"/>
                </a:solidFill>
                <a:latin typeface="楷体_GB2312" pitchFamily="49" charset="-122"/>
              </a:rPr>
              <a:t>字节多路通道</a:t>
            </a:r>
          </a:p>
          <a:p>
            <a:pPr lvl="1" algn="just" eaLnBrk="1" hangingPunct="1">
              <a:lnSpc>
                <a:spcPct val="110000"/>
              </a:lnSpc>
              <a:spcBef>
                <a:spcPct val="0"/>
              </a:spcBef>
            </a:pPr>
            <a:r>
              <a:rPr lang="zh-CN" altLang="en-US" smtClean="0">
                <a:solidFill>
                  <a:srgbClr val="FF0000"/>
                </a:solidFill>
                <a:latin typeface="楷体_GB2312" pitchFamily="49" charset="-122"/>
              </a:rPr>
              <a:t>为多台低中速的外围设备服务。</a:t>
            </a:r>
          </a:p>
          <a:p>
            <a:pPr lvl="1" algn="just" eaLnBrk="1" hangingPunct="1">
              <a:lnSpc>
                <a:spcPct val="110000"/>
              </a:lnSpc>
              <a:spcBef>
                <a:spcPct val="0"/>
              </a:spcBef>
            </a:pPr>
            <a:r>
              <a:rPr lang="zh-CN" altLang="en-US" smtClean="0">
                <a:latin typeface="楷体_GB2312" pitchFamily="49" charset="-122"/>
              </a:rPr>
              <a:t>有多个子</a:t>
            </a:r>
            <a:r>
              <a:rPr lang="zh-CN" altLang="en-US" smtClean="0">
                <a:latin typeface="Garamond" panose="02020404030301010803" pitchFamily="18" charset="0"/>
              </a:rPr>
              <a:t>通道，每个子通道连接一个控制器。</a:t>
            </a:r>
          </a:p>
        </p:txBody>
      </p:sp>
      <p:grpSp>
        <p:nvGrpSpPr>
          <p:cNvPr id="124932" name="Group 641"/>
          <p:cNvGrpSpPr>
            <a:grpSpLocks/>
          </p:cNvGrpSpPr>
          <p:nvPr/>
        </p:nvGrpSpPr>
        <p:grpSpPr bwMode="auto">
          <a:xfrm>
            <a:off x="1042988" y="2420938"/>
            <a:ext cx="4308475" cy="3811587"/>
            <a:chOff x="1432" y="1620"/>
            <a:chExt cx="2714" cy="2401"/>
          </a:xfrm>
        </p:grpSpPr>
        <p:sp>
          <p:nvSpPr>
            <p:cNvPr id="124934" name="Rectangle 8"/>
            <p:cNvSpPr>
              <a:spLocks noChangeArrowheads="1"/>
            </p:cNvSpPr>
            <p:nvPr/>
          </p:nvSpPr>
          <p:spPr bwMode="auto">
            <a:xfrm>
              <a:off x="2512" y="1620"/>
              <a:ext cx="64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至主存储器</a:t>
              </a:r>
            </a:p>
          </p:txBody>
        </p:sp>
        <p:pic>
          <p:nvPicPr>
            <p:cNvPr id="124935"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0" y="1815"/>
              <a:ext cx="1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6"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75" y="1815"/>
              <a:ext cx="29"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7"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04" y="1815"/>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8"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9" y="1815"/>
              <a:ext cx="97"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9"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16" y="1815"/>
              <a:ext cx="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0"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0" y="1815"/>
              <a:ext cx="1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1"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5"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2" name="Picture 1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59"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3" name="Picture 2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73" y="1815"/>
              <a:ext cx="93"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4" name="Picture 2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66" y="1815"/>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5" name="Picture 2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81" y="1815"/>
              <a:ext cx="98"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6" name="Picture 2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79" y="1815"/>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7" name="Picture 2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94"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8" name="Picture 2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08" y="1815"/>
              <a:ext cx="39"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9" name="Picture 2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47" y="1815"/>
              <a:ext cx="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0" name="Picture 2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61" y="1815"/>
              <a:ext cx="1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1" name="Picture 2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576"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2" name="Picture 2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90"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3" name="Picture 3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04" y="1815"/>
              <a:ext cx="1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4" name="Picture 3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919"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5" name="Picture 3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033" y="1815"/>
              <a:ext cx="89"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6" name="Picture 3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122" y="1815"/>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7" name="Picture 3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137"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8" name="Picture 3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51" y="1815"/>
              <a:ext cx="40"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9" name="Picture 3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291" y="1815"/>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0" name="Picture 37"/>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306"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1" name="Picture 38"/>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20"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2" name="Picture 39"/>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534" y="1815"/>
              <a:ext cx="1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3" name="Picture 40"/>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49"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4" name="Picture 4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63"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5" name="Picture 4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877" y="1815"/>
              <a:ext cx="89"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6" name="Picture 43"/>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966" y="1815"/>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7" name="Picture 44"/>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981" y="1815"/>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68" name="Rectangle 51"/>
            <p:cNvSpPr>
              <a:spLocks noChangeArrowheads="1"/>
            </p:cNvSpPr>
            <p:nvPr/>
          </p:nvSpPr>
          <p:spPr bwMode="auto">
            <a:xfrm>
              <a:off x="3288" y="1893"/>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4969" name="Line 52"/>
            <p:cNvSpPr>
              <a:spLocks noChangeShapeType="1"/>
            </p:cNvSpPr>
            <p:nvPr/>
          </p:nvSpPr>
          <p:spPr bwMode="auto">
            <a:xfrm>
              <a:off x="3288" y="1893"/>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0" name="Rectangle 53"/>
            <p:cNvSpPr>
              <a:spLocks noChangeArrowheads="1"/>
            </p:cNvSpPr>
            <p:nvPr/>
          </p:nvSpPr>
          <p:spPr bwMode="auto">
            <a:xfrm>
              <a:off x="3288" y="189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4971" name="Line 54"/>
            <p:cNvSpPr>
              <a:spLocks noChangeShapeType="1"/>
            </p:cNvSpPr>
            <p:nvPr/>
          </p:nvSpPr>
          <p:spPr bwMode="auto">
            <a:xfrm>
              <a:off x="3288" y="189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2" name="Line 55"/>
            <p:cNvSpPr>
              <a:spLocks noChangeShapeType="1"/>
            </p:cNvSpPr>
            <p:nvPr/>
          </p:nvSpPr>
          <p:spPr bwMode="auto">
            <a:xfrm>
              <a:off x="3288" y="189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3" name="Rectangle 56"/>
            <p:cNvSpPr>
              <a:spLocks noChangeArrowheads="1"/>
            </p:cNvSpPr>
            <p:nvPr/>
          </p:nvSpPr>
          <p:spPr bwMode="auto">
            <a:xfrm>
              <a:off x="3302" y="189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4974" name="Line 57"/>
            <p:cNvSpPr>
              <a:spLocks noChangeShapeType="1"/>
            </p:cNvSpPr>
            <p:nvPr/>
          </p:nvSpPr>
          <p:spPr bwMode="auto">
            <a:xfrm>
              <a:off x="3302" y="189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5" name="Line 58"/>
            <p:cNvSpPr>
              <a:spLocks noChangeShapeType="1"/>
            </p:cNvSpPr>
            <p:nvPr/>
          </p:nvSpPr>
          <p:spPr bwMode="auto">
            <a:xfrm>
              <a:off x="3302" y="189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6" name="Rectangle 59"/>
            <p:cNvSpPr>
              <a:spLocks noChangeArrowheads="1"/>
            </p:cNvSpPr>
            <p:nvPr/>
          </p:nvSpPr>
          <p:spPr bwMode="auto">
            <a:xfrm>
              <a:off x="3316" y="1893"/>
              <a:ext cx="647"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4977" name="Line 60"/>
            <p:cNvSpPr>
              <a:spLocks noChangeShapeType="1"/>
            </p:cNvSpPr>
            <p:nvPr/>
          </p:nvSpPr>
          <p:spPr bwMode="auto">
            <a:xfrm>
              <a:off x="3316" y="1893"/>
              <a:ext cx="64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8" name="Rectangle 61"/>
            <p:cNvSpPr>
              <a:spLocks noChangeArrowheads="1"/>
            </p:cNvSpPr>
            <p:nvPr/>
          </p:nvSpPr>
          <p:spPr bwMode="auto">
            <a:xfrm>
              <a:off x="3963" y="1893"/>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4979" name="Line 62"/>
            <p:cNvSpPr>
              <a:spLocks noChangeShapeType="1"/>
            </p:cNvSpPr>
            <p:nvPr/>
          </p:nvSpPr>
          <p:spPr bwMode="auto">
            <a:xfrm>
              <a:off x="3963" y="1893"/>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0" name="Rectangle 63"/>
            <p:cNvSpPr>
              <a:spLocks noChangeArrowheads="1"/>
            </p:cNvSpPr>
            <p:nvPr/>
          </p:nvSpPr>
          <p:spPr bwMode="auto">
            <a:xfrm>
              <a:off x="3963" y="189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4981" name="Line 64"/>
            <p:cNvSpPr>
              <a:spLocks noChangeShapeType="1"/>
            </p:cNvSpPr>
            <p:nvPr/>
          </p:nvSpPr>
          <p:spPr bwMode="auto">
            <a:xfrm>
              <a:off x="3963" y="189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2" name="Line 65"/>
            <p:cNvSpPr>
              <a:spLocks noChangeShapeType="1"/>
            </p:cNvSpPr>
            <p:nvPr/>
          </p:nvSpPr>
          <p:spPr bwMode="auto">
            <a:xfrm>
              <a:off x="3963" y="189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4983" name="Picture 6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432" y="1909"/>
              <a:ext cx="14"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84" name="Rectangle 68"/>
            <p:cNvSpPr>
              <a:spLocks noChangeArrowheads="1"/>
            </p:cNvSpPr>
            <p:nvPr/>
          </p:nvSpPr>
          <p:spPr bwMode="auto">
            <a:xfrm>
              <a:off x="3288" y="1909"/>
              <a:ext cx="14" cy="8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4985" name="Line 69"/>
            <p:cNvSpPr>
              <a:spLocks noChangeShapeType="1"/>
            </p:cNvSpPr>
            <p:nvPr/>
          </p:nvSpPr>
          <p:spPr bwMode="auto">
            <a:xfrm>
              <a:off x="3288" y="1909"/>
              <a:ext cx="0" cy="8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6" name="Rectangle 70"/>
            <p:cNvSpPr>
              <a:spLocks noChangeArrowheads="1"/>
            </p:cNvSpPr>
            <p:nvPr/>
          </p:nvSpPr>
          <p:spPr bwMode="auto">
            <a:xfrm>
              <a:off x="3963" y="1909"/>
              <a:ext cx="14" cy="8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4987" name="Line 71"/>
            <p:cNvSpPr>
              <a:spLocks noChangeShapeType="1"/>
            </p:cNvSpPr>
            <p:nvPr/>
          </p:nvSpPr>
          <p:spPr bwMode="auto">
            <a:xfrm>
              <a:off x="3963" y="1909"/>
              <a:ext cx="0" cy="8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8" name="Rectangle 73"/>
            <p:cNvSpPr>
              <a:spLocks noChangeArrowheads="1"/>
            </p:cNvSpPr>
            <p:nvPr/>
          </p:nvSpPr>
          <p:spPr bwMode="auto">
            <a:xfrm>
              <a:off x="1474" y="2029"/>
              <a:ext cx="768"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字节多路通道</a:t>
              </a:r>
            </a:p>
          </p:txBody>
        </p:sp>
        <p:sp>
          <p:nvSpPr>
            <p:cNvPr id="124989" name="Rectangle 74"/>
            <p:cNvSpPr>
              <a:spLocks noChangeArrowheads="1"/>
            </p:cNvSpPr>
            <p:nvPr/>
          </p:nvSpPr>
          <p:spPr bwMode="auto">
            <a:xfrm>
              <a:off x="2572" y="2043"/>
              <a:ext cx="51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数据缓冲</a:t>
              </a:r>
            </a:p>
          </p:txBody>
        </p:sp>
        <p:sp>
          <p:nvSpPr>
            <p:cNvPr id="124990" name="Rectangle 75"/>
            <p:cNvSpPr>
              <a:spLocks noChangeArrowheads="1"/>
            </p:cNvSpPr>
            <p:nvPr/>
          </p:nvSpPr>
          <p:spPr bwMode="auto">
            <a:xfrm>
              <a:off x="3416" y="2013"/>
              <a:ext cx="51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通道控制</a:t>
              </a:r>
            </a:p>
          </p:txBody>
        </p:sp>
        <p:pic>
          <p:nvPicPr>
            <p:cNvPr id="124991" name="Picture 76"/>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432" y="1993"/>
              <a:ext cx="14" cy="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92" name="Rectangle 77"/>
            <p:cNvSpPr>
              <a:spLocks noChangeArrowheads="1"/>
            </p:cNvSpPr>
            <p:nvPr/>
          </p:nvSpPr>
          <p:spPr bwMode="auto">
            <a:xfrm>
              <a:off x="2444" y="1993"/>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4993" name="Line 78"/>
            <p:cNvSpPr>
              <a:spLocks noChangeShapeType="1"/>
            </p:cNvSpPr>
            <p:nvPr/>
          </p:nvSpPr>
          <p:spPr bwMode="auto">
            <a:xfrm>
              <a:off x="2444" y="1993"/>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94" name="Rectangle 79"/>
            <p:cNvSpPr>
              <a:spLocks noChangeArrowheads="1"/>
            </p:cNvSpPr>
            <p:nvPr/>
          </p:nvSpPr>
          <p:spPr bwMode="auto">
            <a:xfrm>
              <a:off x="2444" y="199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4995" name="Line 80"/>
            <p:cNvSpPr>
              <a:spLocks noChangeShapeType="1"/>
            </p:cNvSpPr>
            <p:nvPr/>
          </p:nvSpPr>
          <p:spPr bwMode="auto">
            <a:xfrm>
              <a:off x="2444" y="199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96" name="Line 81"/>
            <p:cNvSpPr>
              <a:spLocks noChangeShapeType="1"/>
            </p:cNvSpPr>
            <p:nvPr/>
          </p:nvSpPr>
          <p:spPr bwMode="auto">
            <a:xfrm>
              <a:off x="2444" y="199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97" name="Rectangle 82"/>
            <p:cNvSpPr>
              <a:spLocks noChangeArrowheads="1"/>
            </p:cNvSpPr>
            <p:nvPr/>
          </p:nvSpPr>
          <p:spPr bwMode="auto">
            <a:xfrm>
              <a:off x="2458" y="199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4998" name="Line 83"/>
            <p:cNvSpPr>
              <a:spLocks noChangeShapeType="1"/>
            </p:cNvSpPr>
            <p:nvPr/>
          </p:nvSpPr>
          <p:spPr bwMode="auto">
            <a:xfrm>
              <a:off x="2458" y="199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99" name="Line 84"/>
            <p:cNvSpPr>
              <a:spLocks noChangeShapeType="1"/>
            </p:cNvSpPr>
            <p:nvPr/>
          </p:nvSpPr>
          <p:spPr bwMode="auto">
            <a:xfrm>
              <a:off x="2458" y="199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0" name="Rectangle 85"/>
            <p:cNvSpPr>
              <a:spLocks noChangeArrowheads="1"/>
            </p:cNvSpPr>
            <p:nvPr/>
          </p:nvSpPr>
          <p:spPr bwMode="auto">
            <a:xfrm>
              <a:off x="2472" y="1993"/>
              <a:ext cx="647"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01" name="Line 86"/>
            <p:cNvSpPr>
              <a:spLocks noChangeShapeType="1"/>
            </p:cNvSpPr>
            <p:nvPr/>
          </p:nvSpPr>
          <p:spPr bwMode="auto">
            <a:xfrm>
              <a:off x="2472" y="1993"/>
              <a:ext cx="64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2" name="Rectangle 87"/>
            <p:cNvSpPr>
              <a:spLocks noChangeArrowheads="1"/>
            </p:cNvSpPr>
            <p:nvPr/>
          </p:nvSpPr>
          <p:spPr bwMode="auto">
            <a:xfrm>
              <a:off x="3119" y="1993"/>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03" name="Line 88"/>
            <p:cNvSpPr>
              <a:spLocks noChangeShapeType="1"/>
            </p:cNvSpPr>
            <p:nvPr/>
          </p:nvSpPr>
          <p:spPr bwMode="auto">
            <a:xfrm>
              <a:off x="3119" y="1993"/>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4" name="Rectangle 89"/>
            <p:cNvSpPr>
              <a:spLocks noChangeArrowheads="1"/>
            </p:cNvSpPr>
            <p:nvPr/>
          </p:nvSpPr>
          <p:spPr bwMode="auto">
            <a:xfrm>
              <a:off x="3119" y="199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05" name="Line 90"/>
            <p:cNvSpPr>
              <a:spLocks noChangeShapeType="1"/>
            </p:cNvSpPr>
            <p:nvPr/>
          </p:nvSpPr>
          <p:spPr bwMode="auto">
            <a:xfrm>
              <a:off x="3119" y="199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6" name="Line 91"/>
            <p:cNvSpPr>
              <a:spLocks noChangeShapeType="1"/>
            </p:cNvSpPr>
            <p:nvPr/>
          </p:nvSpPr>
          <p:spPr bwMode="auto">
            <a:xfrm>
              <a:off x="3119" y="199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7" name="Rectangle 92"/>
            <p:cNvSpPr>
              <a:spLocks noChangeArrowheads="1"/>
            </p:cNvSpPr>
            <p:nvPr/>
          </p:nvSpPr>
          <p:spPr bwMode="auto">
            <a:xfrm>
              <a:off x="3288" y="1993"/>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08" name="Line 93"/>
            <p:cNvSpPr>
              <a:spLocks noChangeShapeType="1"/>
            </p:cNvSpPr>
            <p:nvPr/>
          </p:nvSpPr>
          <p:spPr bwMode="auto">
            <a:xfrm>
              <a:off x="3288" y="1993"/>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9" name="Rectangle 94"/>
            <p:cNvSpPr>
              <a:spLocks noChangeArrowheads="1"/>
            </p:cNvSpPr>
            <p:nvPr/>
          </p:nvSpPr>
          <p:spPr bwMode="auto">
            <a:xfrm>
              <a:off x="3963" y="1993"/>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10" name="Line 95"/>
            <p:cNvSpPr>
              <a:spLocks noChangeShapeType="1"/>
            </p:cNvSpPr>
            <p:nvPr/>
          </p:nvSpPr>
          <p:spPr bwMode="auto">
            <a:xfrm>
              <a:off x="3963" y="1993"/>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5011" name="Picture 97"/>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432" y="2009"/>
              <a:ext cx="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12" name="Rectangle 99"/>
            <p:cNvSpPr>
              <a:spLocks noChangeArrowheads="1"/>
            </p:cNvSpPr>
            <p:nvPr/>
          </p:nvSpPr>
          <p:spPr bwMode="auto">
            <a:xfrm>
              <a:off x="2444" y="2009"/>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13" name="Line 100"/>
            <p:cNvSpPr>
              <a:spLocks noChangeShapeType="1"/>
            </p:cNvSpPr>
            <p:nvPr/>
          </p:nvSpPr>
          <p:spPr bwMode="auto">
            <a:xfrm>
              <a:off x="2444" y="2009"/>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14" name="Rectangle 101"/>
            <p:cNvSpPr>
              <a:spLocks noChangeArrowheads="1"/>
            </p:cNvSpPr>
            <p:nvPr/>
          </p:nvSpPr>
          <p:spPr bwMode="auto">
            <a:xfrm>
              <a:off x="3119" y="2009"/>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15" name="Line 102"/>
            <p:cNvSpPr>
              <a:spLocks noChangeShapeType="1"/>
            </p:cNvSpPr>
            <p:nvPr/>
          </p:nvSpPr>
          <p:spPr bwMode="auto">
            <a:xfrm>
              <a:off x="3119" y="2009"/>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16" name="Rectangle 103"/>
            <p:cNvSpPr>
              <a:spLocks noChangeArrowheads="1"/>
            </p:cNvSpPr>
            <p:nvPr/>
          </p:nvSpPr>
          <p:spPr bwMode="auto">
            <a:xfrm>
              <a:off x="3288" y="2009"/>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17" name="Line 104"/>
            <p:cNvSpPr>
              <a:spLocks noChangeShapeType="1"/>
            </p:cNvSpPr>
            <p:nvPr/>
          </p:nvSpPr>
          <p:spPr bwMode="auto">
            <a:xfrm>
              <a:off x="3288" y="2009"/>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18" name="Rectangle 105"/>
            <p:cNvSpPr>
              <a:spLocks noChangeArrowheads="1"/>
            </p:cNvSpPr>
            <p:nvPr/>
          </p:nvSpPr>
          <p:spPr bwMode="auto">
            <a:xfrm>
              <a:off x="3963" y="2009"/>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19" name="Line 106"/>
            <p:cNvSpPr>
              <a:spLocks noChangeShapeType="1"/>
            </p:cNvSpPr>
            <p:nvPr/>
          </p:nvSpPr>
          <p:spPr bwMode="auto">
            <a:xfrm>
              <a:off x="3963" y="2009"/>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20" name="Rectangle 110"/>
            <p:cNvSpPr>
              <a:spLocks noChangeArrowheads="1"/>
            </p:cNvSpPr>
            <p:nvPr/>
          </p:nvSpPr>
          <p:spPr bwMode="auto">
            <a:xfrm>
              <a:off x="2444" y="2172"/>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21" name="Line 111"/>
            <p:cNvSpPr>
              <a:spLocks noChangeShapeType="1"/>
            </p:cNvSpPr>
            <p:nvPr/>
          </p:nvSpPr>
          <p:spPr bwMode="auto">
            <a:xfrm>
              <a:off x="2444" y="217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22" name="Line 112"/>
            <p:cNvSpPr>
              <a:spLocks noChangeShapeType="1"/>
            </p:cNvSpPr>
            <p:nvPr/>
          </p:nvSpPr>
          <p:spPr bwMode="auto">
            <a:xfrm>
              <a:off x="2444" y="2172"/>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23" name="Rectangle 113"/>
            <p:cNvSpPr>
              <a:spLocks noChangeArrowheads="1"/>
            </p:cNvSpPr>
            <p:nvPr/>
          </p:nvSpPr>
          <p:spPr bwMode="auto">
            <a:xfrm>
              <a:off x="2444" y="2172"/>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24" name="Line 114"/>
            <p:cNvSpPr>
              <a:spLocks noChangeShapeType="1"/>
            </p:cNvSpPr>
            <p:nvPr/>
          </p:nvSpPr>
          <p:spPr bwMode="auto">
            <a:xfrm>
              <a:off x="2444" y="217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25" name="Line 115"/>
            <p:cNvSpPr>
              <a:spLocks noChangeShapeType="1"/>
            </p:cNvSpPr>
            <p:nvPr/>
          </p:nvSpPr>
          <p:spPr bwMode="auto">
            <a:xfrm>
              <a:off x="2444" y="2172"/>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26" name="Rectangle 116"/>
            <p:cNvSpPr>
              <a:spLocks noChangeArrowheads="1"/>
            </p:cNvSpPr>
            <p:nvPr/>
          </p:nvSpPr>
          <p:spPr bwMode="auto">
            <a:xfrm>
              <a:off x="2458" y="2172"/>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27" name="Line 117"/>
            <p:cNvSpPr>
              <a:spLocks noChangeShapeType="1"/>
            </p:cNvSpPr>
            <p:nvPr/>
          </p:nvSpPr>
          <p:spPr bwMode="auto">
            <a:xfrm>
              <a:off x="2458" y="217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28" name="Line 118"/>
            <p:cNvSpPr>
              <a:spLocks noChangeShapeType="1"/>
            </p:cNvSpPr>
            <p:nvPr/>
          </p:nvSpPr>
          <p:spPr bwMode="auto">
            <a:xfrm>
              <a:off x="2458" y="2172"/>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29" name="Rectangle 119"/>
            <p:cNvSpPr>
              <a:spLocks noChangeArrowheads="1"/>
            </p:cNvSpPr>
            <p:nvPr/>
          </p:nvSpPr>
          <p:spPr bwMode="auto">
            <a:xfrm>
              <a:off x="2472" y="2172"/>
              <a:ext cx="647"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30" name="Line 120"/>
            <p:cNvSpPr>
              <a:spLocks noChangeShapeType="1"/>
            </p:cNvSpPr>
            <p:nvPr/>
          </p:nvSpPr>
          <p:spPr bwMode="auto">
            <a:xfrm>
              <a:off x="2472" y="2172"/>
              <a:ext cx="64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31" name="Rectangle 121"/>
            <p:cNvSpPr>
              <a:spLocks noChangeArrowheads="1"/>
            </p:cNvSpPr>
            <p:nvPr/>
          </p:nvSpPr>
          <p:spPr bwMode="auto">
            <a:xfrm>
              <a:off x="3119" y="2172"/>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32" name="Line 122"/>
            <p:cNvSpPr>
              <a:spLocks noChangeShapeType="1"/>
            </p:cNvSpPr>
            <p:nvPr/>
          </p:nvSpPr>
          <p:spPr bwMode="auto">
            <a:xfrm>
              <a:off x="3119" y="217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33" name="Line 123"/>
            <p:cNvSpPr>
              <a:spLocks noChangeShapeType="1"/>
            </p:cNvSpPr>
            <p:nvPr/>
          </p:nvSpPr>
          <p:spPr bwMode="auto">
            <a:xfrm>
              <a:off x="3119" y="2172"/>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34" name="Rectangle 124"/>
            <p:cNvSpPr>
              <a:spLocks noChangeArrowheads="1"/>
            </p:cNvSpPr>
            <p:nvPr/>
          </p:nvSpPr>
          <p:spPr bwMode="auto">
            <a:xfrm>
              <a:off x="3119" y="2172"/>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35" name="Line 125"/>
            <p:cNvSpPr>
              <a:spLocks noChangeShapeType="1"/>
            </p:cNvSpPr>
            <p:nvPr/>
          </p:nvSpPr>
          <p:spPr bwMode="auto">
            <a:xfrm>
              <a:off x="3119" y="217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36" name="Line 126"/>
            <p:cNvSpPr>
              <a:spLocks noChangeShapeType="1"/>
            </p:cNvSpPr>
            <p:nvPr/>
          </p:nvSpPr>
          <p:spPr bwMode="auto">
            <a:xfrm>
              <a:off x="3119" y="2172"/>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37" name="Rectangle 127"/>
            <p:cNvSpPr>
              <a:spLocks noChangeArrowheads="1"/>
            </p:cNvSpPr>
            <p:nvPr/>
          </p:nvSpPr>
          <p:spPr bwMode="auto">
            <a:xfrm>
              <a:off x="3288" y="2172"/>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38" name="Line 128"/>
            <p:cNvSpPr>
              <a:spLocks noChangeShapeType="1"/>
            </p:cNvSpPr>
            <p:nvPr/>
          </p:nvSpPr>
          <p:spPr bwMode="auto">
            <a:xfrm>
              <a:off x="3288" y="217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39" name="Line 129"/>
            <p:cNvSpPr>
              <a:spLocks noChangeShapeType="1"/>
            </p:cNvSpPr>
            <p:nvPr/>
          </p:nvSpPr>
          <p:spPr bwMode="auto">
            <a:xfrm>
              <a:off x="3288" y="2172"/>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40" name="Rectangle 130"/>
            <p:cNvSpPr>
              <a:spLocks noChangeArrowheads="1"/>
            </p:cNvSpPr>
            <p:nvPr/>
          </p:nvSpPr>
          <p:spPr bwMode="auto">
            <a:xfrm>
              <a:off x="3288" y="2172"/>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41" name="Line 131"/>
            <p:cNvSpPr>
              <a:spLocks noChangeShapeType="1"/>
            </p:cNvSpPr>
            <p:nvPr/>
          </p:nvSpPr>
          <p:spPr bwMode="auto">
            <a:xfrm>
              <a:off x="3288" y="217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42" name="Line 132"/>
            <p:cNvSpPr>
              <a:spLocks noChangeShapeType="1"/>
            </p:cNvSpPr>
            <p:nvPr/>
          </p:nvSpPr>
          <p:spPr bwMode="auto">
            <a:xfrm>
              <a:off x="3288" y="2172"/>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43" name="Rectangle 133"/>
            <p:cNvSpPr>
              <a:spLocks noChangeArrowheads="1"/>
            </p:cNvSpPr>
            <p:nvPr/>
          </p:nvSpPr>
          <p:spPr bwMode="auto">
            <a:xfrm>
              <a:off x="3302" y="2172"/>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44" name="Line 134"/>
            <p:cNvSpPr>
              <a:spLocks noChangeShapeType="1"/>
            </p:cNvSpPr>
            <p:nvPr/>
          </p:nvSpPr>
          <p:spPr bwMode="auto">
            <a:xfrm>
              <a:off x="3302" y="217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45" name="Line 135"/>
            <p:cNvSpPr>
              <a:spLocks noChangeShapeType="1"/>
            </p:cNvSpPr>
            <p:nvPr/>
          </p:nvSpPr>
          <p:spPr bwMode="auto">
            <a:xfrm>
              <a:off x="3302" y="2172"/>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46" name="Rectangle 136"/>
            <p:cNvSpPr>
              <a:spLocks noChangeArrowheads="1"/>
            </p:cNvSpPr>
            <p:nvPr/>
          </p:nvSpPr>
          <p:spPr bwMode="auto">
            <a:xfrm>
              <a:off x="3316" y="2172"/>
              <a:ext cx="647"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47" name="Line 137"/>
            <p:cNvSpPr>
              <a:spLocks noChangeShapeType="1"/>
            </p:cNvSpPr>
            <p:nvPr/>
          </p:nvSpPr>
          <p:spPr bwMode="auto">
            <a:xfrm>
              <a:off x="3316" y="2172"/>
              <a:ext cx="64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48" name="Rectangle 138"/>
            <p:cNvSpPr>
              <a:spLocks noChangeArrowheads="1"/>
            </p:cNvSpPr>
            <p:nvPr/>
          </p:nvSpPr>
          <p:spPr bwMode="auto">
            <a:xfrm>
              <a:off x="3963" y="2172"/>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49" name="Line 139"/>
            <p:cNvSpPr>
              <a:spLocks noChangeShapeType="1"/>
            </p:cNvSpPr>
            <p:nvPr/>
          </p:nvSpPr>
          <p:spPr bwMode="auto">
            <a:xfrm>
              <a:off x="3963" y="217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50" name="Line 140"/>
            <p:cNvSpPr>
              <a:spLocks noChangeShapeType="1"/>
            </p:cNvSpPr>
            <p:nvPr/>
          </p:nvSpPr>
          <p:spPr bwMode="auto">
            <a:xfrm>
              <a:off x="3963" y="2172"/>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51" name="Rectangle 141"/>
            <p:cNvSpPr>
              <a:spLocks noChangeArrowheads="1"/>
            </p:cNvSpPr>
            <p:nvPr/>
          </p:nvSpPr>
          <p:spPr bwMode="auto">
            <a:xfrm>
              <a:off x="3963" y="2172"/>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52" name="Line 142"/>
            <p:cNvSpPr>
              <a:spLocks noChangeShapeType="1"/>
            </p:cNvSpPr>
            <p:nvPr/>
          </p:nvSpPr>
          <p:spPr bwMode="auto">
            <a:xfrm>
              <a:off x="3963" y="217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53" name="Line 143"/>
            <p:cNvSpPr>
              <a:spLocks noChangeShapeType="1"/>
            </p:cNvSpPr>
            <p:nvPr/>
          </p:nvSpPr>
          <p:spPr bwMode="auto">
            <a:xfrm>
              <a:off x="3963" y="2172"/>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54" name="Rectangle 153"/>
            <p:cNvSpPr>
              <a:spLocks noChangeArrowheads="1"/>
            </p:cNvSpPr>
            <p:nvPr/>
          </p:nvSpPr>
          <p:spPr bwMode="auto">
            <a:xfrm>
              <a:off x="1731" y="2579"/>
              <a:ext cx="44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子通道</a:t>
              </a:r>
              <a:r>
                <a:rPr lang="en-US" altLang="zh-CN" sz="1400">
                  <a:solidFill>
                    <a:schemeClr val="tx2"/>
                  </a:solidFill>
                  <a:latin typeface="楷体_GB2312" pitchFamily="49" charset="-122"/>
                </a:rPr>
                <a:t>1</a:t>
              </a:r>
            </a:p>
          </p:txBody>
        </p:sp>
        <p:sp>
          <p:nvSpPr>
            <p:cNvPr id="125055" name="Rectangle 155"/>
            <p:cNvSpPr>
              <a:spLocks noChangeArrowheads="1"/>
            </p:cNvSpPr>
            <p:nvPr/>
          </p:nvSpPr>
          <p:spPr bwMode="auto">
            <a:xfrm>
              <a:off x="2563" y="2704"/>
              <a:ext cx="44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子通道</a:t>
              </a:r>
              <a:r>
                <a:rPr lang="en-US" altLang="zh-CN" sz="1400">
                  <a:solidFill>
                    <a:schemeClr val="tx2"/>
                  </a:solidFill>
                  <a:latin typeface="楷体_GB2312" pitchFamily="49" charset="-122"/>
                </a:rPr>
                <a:t>2</a:t>
              </a:r>
            </a:p>
          </p:txBody>
        </p:sp>
        <p:sp>
          <p:nvSpPr>
            <p:cNvPr id="125056" name="Rectangle 157"/>
            <p:cNvSpPr>
              <a:spLocks noChangeArrowheads="1"/>
            </p:cNvSpPr>
            <p:nvPr/>
          </p:nvSpPr>
          <p:spPr bwMode="auto">
            <a:xfrm>
              <a:off x="3425" y="2750"/>
              <a:ext cx="44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子通道</a:t>
              </a:r>
              <a:r>
                <a:rPr lang="en-US" altLang="zh-CN" sz="1400">
                  <a:solidFill>
                    <a:schemeClr val="tx2"/>
                  </a:solidFill>
                  <a:latin typeface="楷体_GB2312" pitchFamily="49" charset="-122"/>
                </a:rPr>
                <a:t>3</a:t>
              </a:r>
            </a:p>
          </p:txBody>
        </p:sp>
        <p:sp>
          <p:nvSpPr>
            <p:cNvPr id="125057" name="Rectangle 160"/>
            <p:cNvSpPr>
              <a:spLocks noChangeArrowheads="1"/>
            </p:cNvSpPr>
            <p:nvPr/>
          </p:nvSpPr>
          <p:spPr bwMode="auto">
            <a:xfrm>
              <a:off x="1601" y="2529"/>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58" name="Line 161"/>
            <p:cNvSpPr>
              <a:spLocks noChangeShapeType="1"/>
            </p:cNvSpPr>
            <p:nvPr/>
          </p:nvSpPr>
          <p:spPr bwMode="auto">
            <a:xfrm>
              <a:off x="1601" y="2529"/>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59" name="Rectangle 162"/>
            <p:cNvSpPr>
              <a:spLocks noChangeArrowheads="1"/>
            </p:cNvSpPr>
            <p:nvPr/>
          </p:nvSpPr>
          <p:spPr bwMode="auto">
            <a:xfrm>
              <a:off x="1601" y="252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60" name="Line 163"/>
            <p:cNvSpPr>
              <a:spLocks noChangeShapeType="1"/>
            </p:cNvSpPr>
            <p:nvPr/>
          </p:nvSpPr>
          <p:spPr bwMode="auto">
            <a:xfrm>
              <a:off x="1601" y="252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61" name="Line 164"/>
            <p:cNvSpPr>
              <a:spLocks noChangeShapeType="1"/>
            </p:cNvSpPr>
            <p:nvPr/>
          </p:nvSpPr>
          <p:spPr bwMode="auto">
            <a:xfrm>
              <a:off x="1601" y="252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62" name="Rectangle 165"/>
            <p:cNvSpPr>
              <a:spLocks noChangeArrowheads="1"/>
            </p:cNvSpPr>
            <p:nvPr/>
          </p:nvSpPr>
          <p:spPr bwMode="auto">
            <a:xfrm>
              <a:off x="1615" y="252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63" name="Line 166"/>
            <p:cNvSpPr>
              <a:spLocks noChangeShapeType="1"/>
            </p:cNvSpPr>
            <p:nvPr/>
          </p:nvSpPr>
          <p:spPr bwMode="auto">
            <a:xfrm>
              <a:off x="1615" y="252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64" name="Line 167"/>
            <p:cNvSpPr>
              <a:spLocks noChangeShapeType="1"/>
            </p:cNvSpPr>
            <p:nvPr/>
          </p:nvSpPr>
          <p:spPr bwMode="auto">
            <a:xfrm>
              <a:off x="1615" y="252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65" name="Rectangle 168"/>
            <p:cNvSpPr>
              <a:spLocks noChangeArrowheads="1"/>
            </p:cNvSpPr>
            <p:nvPr/>
          </p:nvSpPr>
          <p:spPr bwMode="auto">
            <a:xfrm>
              <a:off x="1629" y="2529"/>
              <a:ext cx="87"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66" name="Line 169"/>
            <p:cNvSpPr>
              <a:spLocks noChangeShapeType="1"/>
            </p:cNvSpPr>
            <p:nvPr/>
          </p:nvSpPr>
          <p:spPr bwMode="auto">
            <a:xfrm>
              <a:off x="1629" y="2529"/>
              <a:ext cx="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67" name="Rectangle 170"/>
            <p:cNvSpPr>
              <a:spLocks noChangeArrowheads="1"/>
            </p:cNvSpPr>
            <p:nvPr/>
          </p:nvSpPr>
          <p:spPr bwMode="auto">
            <a:xfrm>
              <a:off x="1716" y="252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68" name="Line 171"/>
            <p:cNvSpPr>
              <a:spLocks noChangeShapeType="1"/>
            </p:cNvSpPr>
            <p:nvPr/>
          </p:nvSpPr>
          <p:spPr bwMode="auto">
            <a:xfrm>
              <a:off x="1716" y="252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69" name="Line 172"/>
            <p:cNvSpPr>
              <a:spLocks noChangeShapeType="1"/>
            </p:cNvSpPr>
            <p:nvPr/>
          </p:nvSpPr>
          <p:spPr bwMode="auto">
            <a:xfrm>
              <a:off x="1716" y="252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70" name="Rectangle 173"/>
            <p:cNvSpPr>
              <a:spLocks noChangeArrowheads="1"/>
            </p:cNvSpPr>
            <p:nvPr/>
          </p:nvSpPr>
          <p:spPr bwMode="auto">
            <a:xfrm>
              <a:off x="1730" y="2529"/>
              <a:ext cx="436"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71" name="Line 174"/>
            <p:cNvSpPr>
              <a:spLocks noChangeShapeType="1"/>
            </p:cNvSpPr>
            <p:nvPr/>
          </p:nvSpPr>
          <p:spPr bwMode="auto">
            <a:xfrm>
              <a:off x="1730" y="2529"/>
              <a:ext cx="43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72" name="Rectangle 175"/>
            <p:cNvSpPr>
              <a:spLocks noChangeArrowheads="1"/>
            </p:cNvSpPr>
            <p:nvPr/>
          </p:nvSpPr>
          <p:spPr bwMode="auto">
            <a:xfrm>
              <a:off x="2166" y="2529"/>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73" name="Line 176"/>
            <p:cNvSpPr>
              <a:spLocks noChangeShapeType="1"/>
            </p:cNvSpPr>
            <p:nvPr/>
          </p:nvSpPr>
          <p:spPr bwMode="auto">
            <a:xfrm>
              <a:off x="2166" y="2529"/>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74" name="Line 177"/>
            <p:cNvSpPr>
              <a:spLocks noChangeShapeType="1"/>
            </p:cNvSpPr>
            <p:nvPr/>
          </p:nvSpPr>
          <p:spPr bwMode="auto">
            <a:xfrm>
              <a:off x="2166" y="252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75" name="Rectangle 178"/>
            <p:cNvSpPr>
              <a:spLocks noChangeArrowheads="1"/>
            </p:cNvSpPr>
            <p:nvPr/>
          </p:nvSpPr>
          <p:spPr bwMode="auto">
            <a:xfrm>
              <a:off x="2181" y="2529"/>
              <a:ext cx="9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76" name="Line 179"/>
            <p:cNvSpPr>
              <a:spLocks noChangeShapeType="1"/>
            </p:cNvSpPr>
            <p:nvPr/>
          </p:nvSpPr>
          <p:spPr bwMode="auto">
            <a:xfrm>
              <a:off x="2181" y="2529"/>
              <a:ext cx="9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77" name="Rectangle 180"/>
            <p:cNvSpPr>
              <a:spLocks noChangeArrowheads="1"/>
            </p:cNvSpPr>
            <p:nvPr/>
          </p:nvSpPr>
          <p:spPr bwMode="auto">
            <a:xfrm>
              <a:off x="2276" y="2529"/>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78" name="Line 181"/>
            <p:cNvSpPr>
              <a:spLocks noChangeShapeType="1"/>
            </p:cNvSpPr>
            <p:nvPr/>
          </p:nvSpPr>
          <p:spPr bwMode="auto">
            <a:xfrm>
              <a:off x="2276" y="2529"/>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79" name="Rectangle 182"/>
            <p:cNvSpPr>
              <a:spLocks noChangeArrowheads="1"/>
            </p:cNvSpPr>
            <p:nvPr/>
          </p:nvSpPr>
          <p:spPr bwMode="auto">
            <a:xfrm>
              <a:off x="2276" y="252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80" name="Line 183"/>
            <p:cNvSpPr>
              <a:spLocks noChangeShapeType="1"/>
            </p:cNvSpPr>
            <p:nvPr/>
          </p:nvSpPr>
          <p:spPr bwMode="auto">
            <a:xfrm>
              <a:off x="2276" y="252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81" name="Line 184"/>
            <p:cNvSpPr>
              <a:spLocks noChangeShapeType="1"/>
            </p:cNvSpPr>
            <p:nvPr/>
          </p:nvSpPr>
          <p:spPr bwMode="auto">
            <a:xfrm>
              <a:off x="2276" y="252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82" name="Rectangle 185"/>
            <p:cNvSpPr>
              <a:spLocks noChangeArrowheads="1"/>
            </p:cNvSpPr>
            <p:nvPr/>
          </p:nvSpPr>
          <p:spPr bwMode="auto">
            <a:xfrm>
              <a:off x="2444" y="2529"/>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83" name="Line 186"/>
            <p:cNvSpPr>
              <a:spLocks noChangeShapeType="1"/>
            </p:cNvSpPr>
            <p:nvPr/>
          </p:nvSpPr>
          <p:spPr bwMode="auto">
            <a:xfrm>
              <a:off x="2444" y="2529"/>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84" name="Rectangle 187"/>
            <p:cNvSpPr>
              <a:spLocks noChangeArrowheads="1"/>
            </p:cNvSpPr>
            <p:nvPr/>
          </p:nvSpPr>
          <p:spPr bwMode="auto">
            <a:xfrm>
              <a:off x="2444" y="252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85" name="Line 188"/>
            <p:cNvSpPr>
              <a:spLocks noChangeShapeType="1"/>
            </p:cNvSpPr>
            <p:nvPr/>
          </p:nvSpPr>
          <p:spPr bwMode="auto">
            <a:xfrm>
              <a:off x="2444" y="252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86" name="Line 189"/>
            <p:cNvSpPr>
              <a:spLocks noChangeShapeType="1"/>
            </p:cNvSpPr>
            <p:nvPr/>
          </p:nvSpPr>
          <p:spPr bwMode="auto">
            <a:xfrm>
              <a:off x="2444" y="252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87" name="Rectangle 190"/>
            <p:cNvSpPr>
              <a:spLocks noChangeArrowheads="1"/>
            </p:cNvSpPr>
            <p:nvPr/>
          </p:nvSpPr>
          <p:spPr bwMode="auto">
            <a:xfrm>
              <a:off x="2458" y="252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88" name="Line 191"/>
            <p:cNvSpPr>
              <a:spLocks noChangeShapeType="1"/>
            </p:cNvSpPr>
            <p:nvPr/>
          </p:nvSpPr>
          <p:spPr bwMode="auto">
            <a:xfrm>
              <a:off x="2458" y="252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89" name="Line 192"/>
            <p:cNvSpPr>
              <a:spLocks noChangeShapeType="1"/>
            </p:cNvSpPr>
            <p:nvPr/>
          </p:nvSpPr>
          <p:spPr bwMode="auto">
            <a:xfrm>
              <a:off x="2458" y="252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90" name="Rectangle 193"/>
            <p:cNvSpPr>
              <a:spLocks noChangeArrowheads="1"/>
            </p:cNvSpPr>
            <p:nvPr/>
          </p:nvSpPr>
          <p:spPr bwMode="auto">
            <a:xfrm>
              <a:off x="2472" y="2529"/>
              <a:ext cx="647"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91" name="Line 194"/>
            <p:cNvSpPr>
              <a:spLocks noChangeShapeType="1"/>
            </p:cNvSpPr>
            <p:nvPr/>
          </p:nvSpPr>
          <p:spPr bwMode="auto">
            <a:xfrm>
              <a:off x="2472" y="2529"/>
              <a:ext cx="64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92" name="Rectangle 195"/>
            <p:cNvSpPr>
              <a:spLocks noChangeArrowheads="1"/>
            </p:cNvSpPr>
            <p:nvPr/>
          </p:nvSpPr>
          <p:spPr bwMode="auto">
            <a:xfrm>
              <a:off x="3119" y="2529"/>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93" name="Line 196"/>
            <p:cNvSpPr>
              <a:spLocks noChangeShapeType="1"/>
            </p:cNvSpPr>
            <p:nvPr/>
          </p:nvSpPr>
          <p:spPr bwMode="auto">
            <a:xfrm>
              <a:off x="3119" y="2529"/>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94" name="Rectangle 197"/>
            <p:cNvSpPr>
              <a:spLocks noChangeArrowheads="1"/>
            </p:cNvSpPr>
            <p:nvPr/>
          </p:nvSpPr>
          <p:spPr bwMode="auto">
            <a:xfrm>
              <a:off x="3119" y="252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95" name="Line 198"/>
            <p:cNvSpPr>
              <a:spLocks noChangeShapeType="1"/>
            </p:cNvSpPr>
            <p:nvPr/>
          </p:nvSpPr>
          <p:spPr bwMode="auto">
            <a:xfrm>
              <a:off x="3119" y="252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96" name="Line 199"/>
            <p:cNvSpPr>
              <a:spLocks noChangeShapeType="1"/>
            </p:cNvSpPr>
            <p:nvPr/>
          </p:nvSpPr>
          <p:spPr bwMode="auto">
            <a:xfrm>
              <a:off x="3119" y="252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97" name="Rectangle 200"/>
            <p:cNvSpPr>
              <a:spLocks noChangeArrowheads="1"/>
            </p:cNvSpPr>
            <p:nvPr/>
          </p:nvSpPr>
          <p:spPr bwMode="auto">
            <a:xfrm>
              <a:off x="3288" y="2529"/>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098" name="Line 201"/>
            <p:cNvSpPr>
              <a:spLocks noChangeShapeType="1"/>
            </p:cNvSpPr>
            <p:nvPr/>
          </p:nvSpPr>
          <p:spPr bwMode="auto">
            <a:xfrm>
              <a:off x="3288" y="2529"/>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99" name="Rectangle 202"/>
            <p:cNvSpPr>
              <a:spLocks noChangeArrowheads="1"/>
            </p:cNvSpPr>
            <p:nvPr/>
          </p:nvSpPr>
          <p:spPr bwMode="auto">
            <a:xfrm>
              <a:off x="3288" y="252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00" name="Line 203"/>
            <p:cNvSpPr>
              <a:spLocks noChangeShapeType="1"/>
            </p:cNvSpPr>
            <p:nvPr/>
          </p:nvSpPr>
          <p:spPr bwMode="auto">
            <a:xfrm>
              <a:off x="3288" y="252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01" name="Line 204"/>
            <p:cNvSpPr>
              <a:spLocks noChangeShapeType="1"/>
            </p:cNvSpPr>
            <p:nvPr/>
          </p:nvSpPr>
          <p:spPr bwMode="auto">
            <a:xfrm>
              <a:off x="3288" y="252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02" name="Rectangle 205"/>
            <p:cNvSpPr>
              <a:spLocks noChangeArrowheads="1"/>
            </p:cNvSpPr>
            <p:nvPr/>
          </p:nvSpPr>
          <p:spPr bwMode="auto">
            <a:xfrm>
              <a:off x="3302" y="252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03" name="Line 206"/>
            <p:cNvSpPr>
              <a:spLocks noChangeShapeType="1"/>
            </p:cNvSpPr>
            <p:nvPr/>
          </p:nvSpPr>
          <p:spPr bwMode="auto">
            <a:xfrm>
              <a:off x="3302" y="252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04" name="Line 207"/>
            <p:cNvSpPr>
              <a:spLocks noChangeShapeType="1"/>
            </p:cNvSpPr>
            <p:nvPr/>
          </p:nvSpPr>
          <p:spPr bwMode="auto">
            <a:xfrm>
              <a:off x="3302" y="252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05" name="Rectangle 209"/>
            <p:cNvSpPr>
              <a:spLocks noChangeArrowheads="1"/>
            </p:cNvSpPr>
            <p:nvPr/>
          </p:nvSpPr>
          <p:spPr bwMode="auto">
            <a:xfrm>
              <a:off x="3316" y="2529"/>
              <a:ext cx="647"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06" name="Line 210"/>
            <p:cNvSpPr>
              <a:spLocks noChangeShapeType="1"/>
            </p:cNvSpPr>
            <p:nvPr/>
          </p:nvSpPr>
          <p:spPr bwMode="auto">
            <a:xfrm>
              <a:off x="3316" y="2529"/>
              <a:ext cx="64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07" name="Rectangle 211"/>
            <p:cNvSpPr>
              <a:spLocks noChangeArrowheads="1"/>
            </p:cNvSpPr>
            <p:nvPr/>
          </p:nvSpPr>
          <p:spPr bwMode="auto">
            <a:xfrm>
              <a:off x="3963" y="2529"/>
              <a:ext cx="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08" name="Line 212"/>
            <p:cNvSpPr>
              <a:spLocks noChangeShapeType="1"/>
            </p:cNvSpPr>
            <p:nvPr/>
          </p:nvSpPr>
          <p:spPr bwMode="auto">
            <a:xfrm>
              <a:off x="3963" y="2529"/>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09" name="Rectangle 213"/>
            <p:cNvSpPr>
              <a:spLocks noChangeArrowheads="1"/>
            </p:cNvSpPr>
            <p:nvPr/>
          </p:nvSpPr>
          <p:spPr bwMode="auto">
            <a:xfrm>
              <a:off x="3963" y="2529"/>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10" name="Line 214"/>
            <p:cNvSpPr>
              <a:spLocks noChangeShapeType="1"/>
            </p:cNvSpPr>
            <p:nvPr/>
          </p:nvSpPr>
          <p:spPr bwMode="auto">
            <a:xfrm>
              <a:off x="3963" y="2529"/>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11" name="Line 215"/>
            <p:cNvSpPr>
              <a:spLocks noChangeShapeType="1"/>
            </p:cNvSpPr>
            <p:nvPr/>
          </p:nvSpPr>
          <p:spPr bwMode="auto">
            <a:xfrm>
              <a:off x="3963" y="2529"/>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12" name="Rectangle 219"/>
            <p:cNvSpPr>
              <a:spLocks noChangeArrowheads="1"/>
            </p:cNvSpPr>
            <p:nvPr/>
          </p:nvSpPr>
          <p:spPr bwMode="auto">
            <a:xfrm>
              <a:off x="1601" y="2545"/>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13" name="Line 220"/>
            <p:cNvSpPr>
              <a:spLocks noChangeShapeType="1"/>
            </p:cNvSpPr>
            <p:nvPr/>
          </p:nvSpPr>
          <p:spPr bwMode="auto">
            <a:xfrm>
              <a:off x="1601" y="2545"/>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14" name="Rectangle 221"/>
            <p:cNvSpPr>
              <a:spLocks noChangeArrowheads="1"/>
            </p:cNvSpPr>
            <p:nvPr/>
          </p:nvSpPr>
          <p:spPr bwMode="auto">
            <a:xfrm>
              <a:off x="2276" y="2545"/>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15" name="Line 222"/>
            <p:cNvSpPr>
              <a:spLocks noChangeShapeType="1"/>
            </p:cNvSpPr>
            <p:nvPr/>
          </p:nvSpPr>
          <p:spPr bwMode="auto">
            <a:xfrm>
              <a:off x="2276" y="2545"/>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16" name="Rectangle 223"/>
            <p:cNvSpPr>
              <a:spLocks noChangeArrowheads="1"/>
            </p:cNvSpPr>
            <p:nvPr/>
          </p:nvSpPr>
          <p:spPr bwMode="auto">
            <a:xfrm>
              <a:off x="2444" y="2545"/>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17" name="Line 224"/>
            <p:cNvSpPr>
              <a:spLocks noChangeShapeType="1"/>
            </p:cNvSpPr>
            <p:nvPr/>
          </p:nvSpPr>
          <p:spPr bwMode="auto">
            <a:xfrm>
              <a:off x="2444" y="2545"/>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18" name="Rectangle 225"/>
            <p:cNvSpPr>
              <a:spLocks noChangeArrowheads="1"/>
            </p:cNvSpPr>
            <p:nvPr/>
          </p:nvSpPr>
          <p:spPr bwMode="auto">
            <a:xfrm>
              <a:off x="3119" y="2545"/>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19" name="Line 226"/>
            <p:cNvSpPr>
              <a:spLocks noChangeShapeType="1"/>
            </p:cNvSpPr>
            <p:nvPr/>
          </p:nvSpPr>
          <p:spPr bwMode="auto">
            <a:xfrm>
              <a:off x="3119" y="2545"/>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20" name="Rectangle 227"/>
            <p:cNvSpPr>
              <a:spLocks noChangeArrowheads="1"/>
            </p:cNvSpPr>
            <p:nvPr/>
          </p:nvSpPr>
          <p:spPr bwMode="auto">
            <a:xfrm>
              <a:off x="3288" y="2545"/>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21" name="Line 228"/>
            <p:cNvSpPr>
              <a:spLocks noChangeShapeType="1"/>
            </p:cNvSpPr>
            <p:nvPr/>
          </p:nvSpPr>
          <p:spPr bwMode="auto">
            <a:xfrm>
              <a:off x="3288" y="2545"/>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22" name="Rectangle 229"/>
            <p:cNvSpPr>
              <a:spLocks noChangeArrowheads="1"/>
            </p:cNvSpPr>
            <p:nvPr/>
          </p:nvSpPr>
          <p:spPr bwMode="auto">
            <a:xfrm>
              <a:off x="3963" y="2545"/>
              <a:ext cx="14"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23" name="Line 230"/>
            <p:cNvSpPr>
              <a:spLocks noChangeShapeType="1"/>
            </p:cNvSpPr>
            <p:nvPr/>
          </p:nvSpPr>
          <p:spPr bwMode="auto">
            <a:xfrm>
              <a:off x="3963" y="2545"/>
              <a:ext cx="0" cy="1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24" name="Rectangle 233"/>
            <p:cNvSpPr>
              <a:spLocks noChangeArrowheads="1"/>
            </p:cNvSpPr>
            <p:nvPr/>
          </p:nvSpPr>
          <p:spPr bwMode="auto">
            <a:xfrm>
              <a:off x="1792" y="2750"/>
              <a:ext cx="38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200">
                  <a:solidFill>
                    <a:schemeClr val="tx2"/>
                  </a:solidFill>
                  <a:latin typeface="楷体_GB2312" pitchFamily="49" charset="-122"/>
                </a:rPr>
                <a:t>字节缓冲</a:t>
              </a:r>
            </a:p>
          </p:txBody>
        </p:sp>
        <p:sp>
          <p:nvSpPr>
            <p:cNvPr id="125125" name="Rectangle 235"/>
            <p:cNvSpPr>
              <a:spLocks noChangeArrowheads="1"/>
            </p:cNvSpPr>
            <p:nvPr/>
          </p:nvSpPr>
          <p:spPr bwMode="auto">
            <a:xfrm>
              <a:off x="1601" y="2708"/>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26" name="Line 236"/>
            <p:cNvSpPr>
              <a:spLocks noChangeShapeType="1"/>
            </p:cNvSpPr>
            <p:nvPr/>
          </p:nvSpPr>
          <p:spPr bwMode="auto">
            <a:xfrm>
              <a:off x="1601" y="2708"/>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27" name="Rectangle 237"/>
            <p:cNvSpPr>
              <a:spLocks noChangeArrowheads="1"/>
            </p:cNvSpPr>
            <p:nvPr/>
          </p:nvSpPr>
          <p:spPr bwMode="auto">
            <a:xfrm>
              <a:off x="1716" y="270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28" name="Line 238"/>
            <p:cNvSpPr>
              <a:spLocks noChangeShapeType="1"/>
            </p:cNvSpPr>
            <p:nvPr/>
          </p:nvSpPr>
          <p:spPr bwMode="auto">
            <a:xfrm>
              <a:off x="1716" y="2708"/>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29" name="Line 239"/>
            <p:cNvSpPr>
              <a:spLocks noChangeShapeType="1"/>
            </p:cNvSpPr>
            <p:nvPr/>
          </p:nvSpPr>
          <p:spPr bwMode="auto">
            <a:xfrm>
              <a:off x="1716" y="2708"/>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30" name="Rectangle 240"/>
            <p:cNvSpPr>
              <a:spLocks noChangeArrowheads="1"/>
            </p:cNvSpPr>
            <p:nvPr/>
          </p:nvSpPr>
          <p:spPr bwMode="auto">
            <a:xfrm>
              <a:off x="1716" y="270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31" name="Line 241"/>
            <p:cNvSpPr>
              <a:spLocks noChangeShapeType="1"/>
            </p:cNvSpPr>
            <p:nvPr/>
          </p:nvSpPr>
          <p:spPr bwMode="auto">
            <a:xfrm>
              <a:off x="1716" y="2708"/>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32" name="Line 242"/>
            <p:cNvSpPr>
              <a:spLocks noChangeShapeType="1"/>
            </p:cNvSpPr>
            <p:nvPr/>
          </p:nvSpPr>
          <p:spPr bwMode="auto">
            <a:xfrm>
              <a:off x="1716" y="2708"/>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33" name="Rectangle 243"/>
            <p:cNvSpPr>
              <a:spLocks noChangeArrowheads="1"/>
            </p:cNvSpPr>
            <p:nvPr/>
          </p:nvSpPr>
          <p:spPr bwMode="auto">
            <a:xfrm>
              <a:off x="1723" y="2708"/>
              <a:ext cx="44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34" name="Line 244"/>
            <p:cNvSpPr>
              <a:spLocks noChangeShapeType="1"/>
            </p:cNvSpPr>
            <p:nvPr/>
          </p:nvSpPr>
          <p:spPr bwMode="auto">
            <a:xfrm>
              <a:off x="1723" y="2708"/>
              <a:ext cx="44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35" name="Rectangle 245"/>
            <p:cNvSpPr>
              <a:spLocks noChangeArrowheads="1"/>
            </p:cNvSpPr>
            <p:nvPr/>
          </p:nvSpPr>
          <p:spPr bwMode="auto">
            <a:xfrm>
              <a:off x="2166" y="270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36" name="Line 246"/>
            <p:cNvSpPr>
              <a:spLocks noChangeShapeType="1"/>
            </p:cNvSpPr>
            <p:nvPr/>
          </p:nvSpPr>
          <p:spPr bwMode="auto">
            <a:xfrm>
              <a:off x="2166" y="2708"/>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37" name="Line 247"/>
            <p:cNvSpPr>
              <a:spLocks noChangeShapeType="1"/>
            </p:cNvSpPr>
            <p:nvPr/>
          </p:nvSpPr>
          <p:spPr bwMode="auto">
            <a:xfrm>
              <a:off x="2166" y="2708"/>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38" name="Rectangle 248"/>
            <p:cNvSpPr>
              <a:spLocks noChangeArrowheads="1"/>
            </p:cNvSpPr>
            <p:nvPr/>
          </p:nvSpPr>
          <p:spPr bwMode="auto">
            <a:xfrm>
              <a:off x="2166" y="2708"/>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39" name="Line 249"/>
            <p:cNvSpPr>
              <a:spLocks noChangeShapeType="1"/>
            </p:cNvSpPr>
            <p:nvPr/>
          </p:nvSpPr>
          <p:spPr bwMode="auto">
            <a:xfrm>
              <a:off x="2166" y="2708"/>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40" name="Line 250"/>
            <p:cNvSpPr>
              <a:spLocks noChangeShapeType="1"/>
            </p:cNvSpPr>
            <p:nvPr/>
          </p:nvSpPr>
          <p:spPr bwMode="auto">
            <a:xfrm>
              <a:off x="2166" y="2708"/>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41" name="Rectangle 251"/>
            <p:cNvSpPr>
              <a:spLocks noChangeArrowheads="1"/>
            </p:cNvSpPr>
            <p:nvPr/>
          </p:nvSpPr>
          <p:spPr bwMode="auto">
            <a:xfrm>
              <a:off x="2276" y="2708"/>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42" name="Line 252"/>
            <p:cNvSpPr>
              <a:spLocks noChangeShapeType="1"/>
            </p:cNvSpPr>
            <p:nvPr/>
          </p:nvSpPr>
          <p:spPr bwMode="auto">
            <a:xfrm>
              <a:off x="2276" y="2708"/>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43" name="Rectangle 253"/>
            <p:cNvSpPr>
              <a:spLocks noChangeArrowheads="1"/>
            </p:cNvSpPr>
            <p:nvPr/>
          </p:nvSpPr>
          <p:spPr bwMode="auto">
            <a:xfrm>
              <a:off x="2444" y="2708"/>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44" name="Line 254"/>
            <p:cNvSpPr>
              <a:spLocks noChangeShapeType="1"/>
            </p:cNvSpPr>
            <p:nvPr/>
          </p:nvSpPr>
          <p:spPr bwMode="auto">
            <a:xfrm>
              <a:off x="2444" y="2708"/>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45" name="Rectangle 255"/>
            <p:cNvSpPr>
              <a:spLocks noChangeArrowheads="1"/>
            </p:cNvSpPr>
            <p:nvPr/>
          </p:nvSpPr>
          <p:spPr bwMode="auto">
            <a:xfrm>
              <a:off x="3119" y="2708"/>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46" name="Line 256"/>
            <p:cNvSpPr>
              <a:spLocks noChangeShapeType="1"/>
            </p:cNvSpPr>
            <p:nvPr/>
          </p:nvSpPr>
          <p:spPr bwMode="auto">
            <a:xfrm>
              <a:off x="3119" y="2708"/>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47" name="Rectangle 257"/>
            <p:cNvSpPr>
              <a:spLocks noChangeArrowheads="1"/>
            </p:cNvSpPr>
            <p:nvPr/>
          </p:nvSpPr>
          <p:spPr bwMode="auto">
            <a:xfrm>
              <a:off x="3288" y="2708"/>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48" name="Line 258"/>
            <p:cNvSpPr>
              <a:spLocks noChangeShapeType="1"/>
            </p:cNvSpPr>
            <p:nvPr/>
          </p:nvSpPr>
          <p:spPr bwMode="auto">
            <a:xfrm>
              <a:off x="3288" y="2708"/>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49" name="Rectangle 259"/>
            <p:cNvSpPr>
              <a:spLocks noChangeArrowheads="1"/>
            </p:cNvSpPr>
            <p:nvPr/>
          </p:nvSpPr>
          <p:spPr bwMode="auto">
            <a:xfrm>
              <a:off x="3963" y="2708"/>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50" name="Line 260"/>
            <p:cNvSpPr>
              <a:spLocks noChangeShapeType="1"/>
            </p:cNvSpPr>
            <p:nvPr/>
          </p:nvSpPr>
          <p:spPr bwMode="auto">
            <a:xfrm>
              <a:off x="3963" y="2708"/>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51" name="Rectangle 264"/>
            <p:cNvSpPr>
              <a:spLocks noChangeArrowheads="1"/>
            </p:cNvSpPr>
            <p:nvPr/>
          </p:nvSpPr>
          <p:spPr bwMode="auto">
            <a:xfrm>
              <a:off x="1601" y="2715"/>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52" name="Line 265"/>
            <p:cNvSpPr>
              <a:spLocks noChangeShapeType="1"/>
            </p:cNvSpPr>
            <p:nvPr/>
          </p:nvSpPr>
          <p:spPr bwMode="auto">
            <a:xfrm>
              <a:off x="1601" y="2715"/>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53" name="Rectangle 266"/>
            <p:cNvSpPr>
              <a:spLocks noChangeArrowheads="1"/>
            </p:cNvSpPr>
            <p:nvPr/>
          </p:nvSpPr>
          <p:spPr bwMode="auto">
            <a:xfrm>
              <a:off x="1716" y="2715"/>
              <a:ext cx="7"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54" name="Line 267"/>
            <p:cNvSpPr>
              <a:spLocks noChangeShapeType="1"/>
            </p:cNvSpPr>
            <p:nvPr/>
          </p:nvSpPr>
          <p:spPr bwMode="auto">
            <a:xfrm>
              <a:off x="1716" y="2715"/>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55" name="Rectangle 268"/>
            <p:cNvSpPr>
              <a:spLocks noChangeArrowheads="1"/>
            </p:cNvSpPr>
            <p:nvPr/>
          </p:nvSpPr>
          <p:spPr bwMode="auto">
            <a:xfrm>
              <a:off x="2166" y="2715"/>
              <a:ext cx="7"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56" name="Line 269"/>
            <p:cNvSpPr>
              <a:spLocks noChangeShapeType="1"/>
            </p:cNvSpPr>
            <p:nvPr/>
          </p:nvSpPr>
          <p:spPr bwMode="auto">
            <a:xfrm>
              <a:off x="2166" y="2715"/>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57" name="Rectangle 270"/>
            <p:cNvSpPr>
              <a:spLocks noChangeArrowheads="1"/>
            </p:cNvSpPr>
            <p:nvPr/>
          </p:nvSpPr>
          <p:spPr bwMode="auto">
            <a:xfrm>
              <a:off x="2276" y="2715"/>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58" name="Line 271"/>
            <p:cNvSpPr>
              <a:spLocks noChangeShapeType="1"/>
            </p:cNvSpPr>
            <p:nvPr/>
          </p:nvSpPr>
          <p:spPr bwMode="auto">
            <a:xfrm>
              <a:off x="2276" y="2715"/>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59" name="Rectangle 272"/>
            <p:cNvSpPr>
              <a:spLocks noChangeArrowheads="1"/>
            </p:cNvSpPr>
            <p:nvPr/>
          </p:nvSpPr>
          <p:spPr bwMode="auto">
            <a:xfrm>
              <a:off x="2444" y="2715"/>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60" name="Line 273"/>
            <p:cNvSpPr>
              <a:spLocks noChangeShapeType="1"/>
            </p:cNvSpPr>
            <p:nvPr/>
          </p:nvSpPr>
          <p:spPr bwMode="auto">
            <a:xfrm>
              <a:off x="2444" y="2715"/>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61" name="Rectangle 274"/>
            <p:cNvSpPr>
              <a:spLocks noChangeArrowheads="1"/>
            </p:cNvSpPr>
            <p:nvPr/>
          </p:nvSpPr>
          <p:spPr bwMode="auto">
            <a:xfrm>
              <a:off x="3119" y="2715"/>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62" name="Line 275"/>
            <p:cNvSpPr>
              <a:spLocks noChangeShapeType="1"/>
            </p:cNvSpPr>
            <p:nvPr/>
          </p:nvSpPr>
          <p:spPr bwMode="auto">
            <a:xfrm>
              <a:off x="3119" y="2715"/>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63" name="Rectangle 276"/>
            <p:cNvSpPr>
              <a:spLocks noChangeArrowheads="1"/>
            </p:cNvSpPr>
            <p:nvPr/>
          </p:nvSpPr>
          <p:spPr bwMode="auto">
            <a:xfrm>
              <a:off x="3288" y="2715"/>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64" name="Line 277"/>
            <p:cNvSpPr>
              <a:spLocks noChangeShapeType="1"/>
            </p:cNvSpPr>
            <p:nvPr/>
          </p:nvSpPr>
          <p:spPr bwMode="auto">
            <a:xfrm>
              <a:off x="3288" y="2715"/>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65" name="Rectangle 278"/>
            <p:cNvSpPr>
              <a:spLocks noChangeArrowheads="1"/>
            </p:cNvSpPr>
            <p:nvPr/>
          </p:nvSpPr>
          <p:spPr bwMode="auto">
            <a:xfrm>
              <a:off x="3963" y="2715"/>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66" name="Line 279"/>
            <p:cNvSpPr>
              <a:spLocks noChangeShapeType="1"/>
            </p:cNvSpPr>
            <p:nvPr/>
          </p:nvSpPr>
          <p:spPr bwMode="auto">
            <a:xfrm>
              <a:off x="3963" y="2715"/>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67" name="Rectangle 283"/>
            <p:cNvSpPr>
              <a:spLocks noChangeArrowheads="1"/>
            </p:cNvSpPr>
            <p:nvPr/>
          </p:nvSpPr>
          <p:spPr bwMode="auto">
            <a:xfrm>
              <a:off x="1601" y="2887"/>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68" name="Line 284"/>
            <p:cNvSpPr>
              <a:spLocks noChangeShapeType="1"/>
            </p:cNvSpPr>
            <p:nvPr/>
          </p:nvSpPr>
          <p:spPr bwMode="auto">
            <a:xfrm>
              <a:off x="1601" y="2887"/>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69" name="Rectangle 285"/>
            <p:cNvSpPr>
              <a:spLocks noChangeArrowheads="1"/>
            </p:cNvSpPr>
            <p:nvPr/>
          </p:nvSpPr>
          <p:spPr bwMode="auto">
            <a:xfrm>
              <a:off x="1716" y="288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70" name="Line 286"/>
            <p:cNvSpPr>
              <a:spLocks noChangeShapeType="1"/>
            </p:cNvSpPr>
            <p:nvPr/>
          </p:nvSpPr>
          <p:spPr bwMode="auto">
            <a:xfrm>
              <a:off x="1716" y="2887"/>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71" name="Line 287"/>
            <p:cNvSpPr>
              <a:spLocks noChangeShapeType="1"/>
            </p:cNvSpPr>
            <p:nvPr/>
          </p:nvSpPr>
          <p:spPr bwMode="auto">
            <a:xfrm>
              <a:off x="1716" y="2887"/>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72" name="Rectangle 288"/>
            <p:cNvSpPr>
              <a:spLocks noChangeArrowheads="1"/>
            </p:cNvSpPr>
            <p:nvPr/>
          </p:nvSpPr>
          <p:spPr bwMode="auto">
            <a:xfrm>
              <a:off x="1716" y="288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73" name="Line 289"/>
            <p:cNvSpPr>
              <a:spLocks noChangeShapeType="1"/>
            </p:cNvSpPr>
            <p:nvPr/>
          </p:nvSpPr>
          <p:spPr bwMode="auto">
            <a:xfrm>
              <a:off x="1716" y="2887"/>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74" name="Line 290"/>
            <p:cNvSpPr>
              <a:spLocks noChangeShapeType="1"/>
            </p:cNvSpPr>
            <p:nvPr/>
          </p:nvSpPr>
          <p:spPr bwMode="auto">
            <a:xfrm>
              <a:off x="1716" y="2887"/>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75" name="Rectangle 291"/>
            <p:cNvSpPr>
              <a:spLocks noChangeArrowheads="1"/>
            </p:cNvSpPr>
            <p:nvPr/>
          </p:nvSpPr>
          <p:spPr bwMode="auto">
            <a:xfrm>
              <a:off x="1723" y="2887"/>
              <a:ext cx="44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76" name="Line 292"/>
            <p:cNvSpPr>
              <a:spLocks noChangeShapeType="1"/>
            </p:cNvSpPr>
            <p:nvPr/>
          </p:nvSpPr>
          <p:spPr bwMode="auto">
            <a:xfrm>
              <a:off x="1723" y="2887"/>
              <a:ext cx="44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77" name="Rectangle 293"/>
            <p:cNvSpPr>
              <a:spLocks noChangeArrowheads="1"/>
            </p:cNvSpPr>
            <p:nvPr/>
          </p:nvSpPr>
          <p:spPr bwMode="auto">
            <a:xfrm>
              <a:off x="2166" y="288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78" name="Line 294"/>
            <p:cNvSpPr>
              <a:spLocks noChangeShapeType="1"/>
            </p:cNvSpPr>
            <p:nvPr/>
          </p:nvSpPr>
          <p:spPr bwMode="auto">
            <a:xfrm>
              <a:off x="2166" y="2887"/>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79" name="Line 295"/>
            <p:cNvSpPr>
              <a:spLocks noChangeShapeType="1"/>
            </p:cNvSpPr>
            <p:nvPr/>
          </p:nvSpPr>
          <p:spPr bwMode="auto">
            <a:xfrm>
              <a:off x="2166" y="2887"/>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80" name="Rectangle 296"/>
            <p:cNvSpPr>
              <a:spLocks noChangeArrowheads="1"/>
            </p:cNvSpPr>
            <p:nvPr/>
          </p:nvSpPr>
          <p:spPr bwMode="auto">
            <a:xfrm>
              <a:off x="2166" y="2887"/>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81" name="Line 297"/>
            <p:cNvSpPr>
              <a:spLocks noChangeShapeType="1"/>
            </p:cNvSpPr>
            <p:nvPr/>
          </p:nvSpPr>
          <p:spPr bwMode="auto">
            <a:xfrm>
              <a:off x="2166" y="2887"/>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82" name="Line 298"/>
            <p:cNvSpPr>
              <a:spLocks noChangeShapeType="1"/>
            </p:cNvSpPr>
            <p:nvPr/>
          </p:nvSpPr>
          <p:spPr bwMode="auto">
            <a:xfrm>
              <a:off x="2166" y="2887"/>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83" name="Rectangle 299"/>
            <p:cNvSpPr>
              <a:spLocks noChangeArrowheads="1"/>
            </p:cNvSpPr>
            <p:nvPr/>
          </p:nvSpPr>
          <p:spPr bwMode="auto">
            <a:xfrm>
              <a:off x="2276" y="2887"/>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84" name="Line 300"/>
            <p:cNvSpPr>
              <a:spLocks noChangeShapeType="1"/>
            </p:cNvSpPr>
            <p:nvPr/>
          </p:nvSpPr>
          <p:spPr bwMode="auto">
            <a:xfrm>
              <a:off x="2276" y="2887"/>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85" name="Rectangle 301"/>
            <p:cNvSpPr>
              <a:spLocks noChangeArrowheads="1"/>
            </p:cNvSpPr>
            <p:nvPr/>
          </p:nvSpPr>
          <p:spPr bwMode="auto">
            <a:xfrm>
              <a:off x="2444" y="2887"/>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86" name="Line 302"/>
            <p:cNvSpPr>
              <a:spLocks noChangeShapeType="1"/>
            </p:cNvSpPr>
            <p:nvPr/>
          </p:nvSpPr>
          <p:spPr bwMode="auto">
            <a:xfrm>
              <a:off x="2444" y="2887"/>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87" name="Rectangle 303"/>
            <p:cNvSpPr>
              <a:spLocks noChangeArrowheads="1"/>
            </p:cNvSpPr>
            <p:nvPr/>
          </p:nvSpPr>
          <p:spPr bwMode="auto">
            <a:xfrm>
              <a:off x="3119" y="2887"/>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88" name="Line 304"/>
            <p:cNvSpPr>
              <a:spLocks noChangeShapeType="1"/>
            </p:cNvSpPr>
            <p:nvPr/>
          </p:nvSpPr>
          <p:spPr bwMode="auto">
            <a:xfrm>
              <a:off x="3119" y="2887"/>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89" name="Rectangle 305"/>
            <p:cNvSpPr>
              <a:spLocks noChangeArrowheads="1"/>
            </p:cNvSpPr>
            <p:nvPr/>
          </p:nvSpPr>
          <p:spPr bwMode="auto">
            <a:xfrm>
              <a:off x="3288" y="2887"/>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90" name="Line 306"/>
            <p:cNvSpPr>
              <a:spLocks noChangeShapeType="1"/>
            </p:cNvSpPr>
            <p:nvPr/>
          </p:nvSpPr>
          <p:spPr bwMode="auto">
            <a:xfrm>
              <a:off x="3288" y="2887"/>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91" name="Rectangle 307"/>
            <p:cNvSpPr>
              <a:spLocks noChangeArrowheads="1"/>
            </p:cNvSpPr>
            <p:nvPr/>
          </p:nvSpPr>
          <p:spPr bwMode="auto">
            <a:xfrm>
              <a:off x="3963" y="2887"/>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92" name="Line 308"/>
            <p:cNvSpPr>
              <a:spLocks noChangeShapeType="1"/>
            </p:cNvSpPr>
            <p:nvPr/>
          </p:nvSpPr>
          <p:spPr bwMode="auto">
            <a:xfrm>
              <a:off x="3963" y="2887"/>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93" name="Rectangle 312"/>
            <p:cNvSpPr>
              <a:spLocks noChangeArrowheads="1"/>
            </p:cNvSpPr>
            <p:nvPr/>
          </p:nvSpPr>
          <p:spPr bwMode="auto">
            <a:xfrm>
              <a:off x="1601" y="2894"/>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94" name="Line 313"/>
            <p:cNvSpPr>
              <a:spLocks noChangeShapeType="1"/>
            </p:cNvSpPr>
            <p:nvPr/>
          </p:nvSpPr>
          <p:spPr bwMode="auto">
            <a:xfrm>
              <a:off x="1601" y="2894"/>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95" name="Rectangle 314"/>
            <p:cNvSpPr>
              <a:spLocks noChangeArrowheads="1"/>
            </p:cNvSpPr>
            <p:nvPr/>
          </p:nvSpPr>
          <p:spPr bwMode="auto">
            <a:xfrm>
              <a:off x="2276" y="2894"/>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96" name="Line 315"/>
            <p:cNvSpPr>
              <a:spLocks noChangeShapeType="1"/>
            </p:cNvSpPr>
            <p:nvPr/>
          </p:nvSpPr>
          <p:spPr bwMode="auto">
            <a:xfrm>
              <a:off x="2276" y="2894"/>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97" name="Rectangle 316"/>
            <p:cNvSpPr>
              <a:spLocks noChangeArrowheads="1"/>
            </p:cNvSpPr>
            <p:nvPr/>
          </p:nvSpPr>
          <p:spPr bwMode="auto">
            <a:xfrm>
              <a:off x="2444" y="2894"/>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198" name="Line 317"/>
            <p:cNvSpPr>
              <a:spLocks noChangeShapeType="1"/>
            </p:cNvSpPr>
            <p:nvPr/>
          </p:nvSpPr>
          <p:spPr bwMode="auto">
            <a:xfrm>
              <a:off x="2444" y="2894"/>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199" name="Rectangle 318"/>
            <p:cNvSpPr>
              <a:spLocks noChangeArrowheads="1"/>
            </p:cNvSpPr>
            <p:nvPr/>
          </p:nvSpPr>
          <p:spPr bwMode="auto">
            <a:xfrm>
              <a:off x="3119" y="2894"/>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00" name="Line 319"/>
            <p:cNvSpPr>
              <a:spLocks noChangeShapeType="1"/>
            </p:cNvSpPr>
            <p:nvPr/>
          </p:nvSpPr>
          <p:spPr bwMode="auto">
            <a:xfrm>
              <a:off x="3119" y="2894"/>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01" name="Rectangle 320"/>
            <p:cNvSpPr>
              <a:spLocks noChangeArrowheads="1"/>
            </p:cNvSpPr>
            <p:nvPr/>
          </p:nvSpPr>
          <p:spPr bwMode="auto">
            <a:xfrm>
              <a:off x="3288" y="2894"/>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02" name="Line 321"/>
            <p:cNvSpPr>
              <a:spLocks noChangeShapeType="1"/>
            </p:cNvSpPr>
            <p:nvPr/>
          </p:nvSpPr>
          <p:spPr bwMode="auto">
            <a:xfrm>
              <a:off x="3288" y="2894"/>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03" name="Rectangle 322"/>
            <p:cNvSpPr>
              <a:spLocks noChangeArrowheads="1"/>
            </p:cNvSpPr>
            <p:nvPr/>
          </p:nvSpPr>
          <p:spPr bwMode="auto">
            <a:xfrm>
              <a:off x="3963" y="2894"/>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04" name="Line 323"/>
            <p:cNvSpPr>
              <a:spLocks noChangeShapeType="1"/>
            </p:cNvSpPr>
            <p:nvPr/>
          </p:nvSpPr>
          <p:spPr bwMode="auto">
            <a:xfrm>
              <a:off x="3963" y="2894"/>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05" name="Rectangle 326"/>
            <p:cNvSpPr>
              <a:spLocks noChangeArrowheads="1"/>
            </p:cNvSpPr>
            <p:nvPr/>
          </p:nvSpPr>
          <p:spPr bwMode="auto">
            <a:xfrm>
              <a:off x="1765" y="3107"/>
              <a:ext cx="19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200">
                  <a:solidFill>
                    <a:schemeClr val="tx2"/>
                  </a:solidFill>
                  <a:latin typeface="楷体_GB2312" pitchFamily="49" charset="-122"/>
                </a:rPr>
                <a:t>状态</a:t>
              </a:r>
            </a:p>
          </p:txBody>
        </p:sp>
        <p:sp>
          <p:nvSpPr>
            <p:cNvPr id="125206" name="Rectangle 327"/>
            <p:cNvSpPr>
              <a:spLocks noChangeArrowheads="1"/>
            </p:cNvSpPr>
            <p:nvPr/>
          </p:nvSpPr>
          <p:spPr bwMode="auto">
            <a:xfrm>
              <a:off x="1934" y="3106"/>
              <a:ext cx="65"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600">
                  <a:solidFill>
                    <a:schemeClr val="tx2"/>
                  </a:solidFill>
                  <a:latin typeface="楷体_GB2312" pitchFamily="49" charset="-122"/>
                </a:rPr>
                <a:t>/</a:t>
              </a:r>
            </a:p>
          </p:txBody>
        </p:sp>
        <p:sp>
          <p:nvSpPr>
            <p:cNvPr id="125207" name="Rectangle 328"/>
            <p:cNvSpPr>
              <a:spLocks noChangeArrowheads="1"/>
            </p:cNvSpPr>
            <p:nvPr/>
          </p:nvSpPr>
          <p:spPr bwMode="auto">
            <a:xfrm>
              <a:off x="1993" y="3107"/>
              <a:ext cx="19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200">
                  <a:solidFill>
                    <a:schemeClr val="tx2"/>
                  </a:solidFill>
                  <a:latin typeface="楷体_GB2312" pitchFamily="49" charset="-122"/>
                </a:rPr>
                <a:t>控制</a:t>
              </a:r>
            </a:p>
          </p:txBody>
        </p:sp>
        <p:sp>
          <p:nvSpPr>
            <p:cNvPr id="125208" name="Rectangle 330"/>
            <p:cNvSpPr>
              <a:spLocks noChangeArrowheads="1"/>
            </p:cNvSpPr>
            <p:nvPr/>
          </p:nvSpPr>
          <p:spPr bwMode="auto">
            <a:xfrm>
              <a:off x="1601" y="3065"/>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09" name="Line 331"/>
            <p:cNvSpPr>
              <a:spLocks noChangeShapeType="1"/>
            </p:cNvSpPr>
            <p:nvPr/>
          </p:nvSpPr>
          <p:spPr bwMode="auto">
            <a:xfrm>
              <a:off x="1601" y="306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10" name="Rectangle 332"/>
            <p:cNvSpPr>
              <a:spLocks noChangeArrowheads="1"/>
            </p:cNvSpPr>
            <p:nvPr/>
          </p:nvSpPr>
          <p:spPr bwMode="auto">
            <a:xfrm>
              <a:off x="1716" y="306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11" name="Line 333"/>
            <p:cNvSpPr>
              <a:spLocks noChangeShapeType="1"/>
            </p:cNvSpPr>
            <p:nvPr/>
          </p:nvSpPr>
          <p:spPr bwMode="auto">
            <a:xfrm>
              <a:off x="1716" y="3065"/>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12" name="Line 334"/>
            <p:cNvSpPr>
              <a:spLocks noChangeShapeType="1"/>
            </p:cNvSpPr>
            <p:nvPr/>
          </p:nvSpPr>
          <p:spPr bwMode="auto">
            <a:xfrm>
              <a:off x="1716" y="3065"/>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13" name="Rectangle 335"/>
            <p:cNvSpPr>
              <a:spLocks noChangeArrowheads="1"/>
            </p:cNvSpPr>
            <p:nvPr/>
          </p:nvSpPr>
          <p:spPr bwMode="auto">
            <a:xfrm>
              <a:off x="1716" y="306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14" name="Line 336"/>
            <p:cNvSpPr>
              <a:spLocks noChangeShapeType="1"/>
            </p:cNvSpPr>
            <p:nvPr/>
          </p:nvSpPr>
          <p:spPr bwMode="auto">
            <a:xfrm>
              <a:off x="1716" y="3065"/>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15" name="Line 337"/>
            <p:cNvSpPr>
              <a:spLocks noChangeShapeType="1"/>
            </p:cNvSpPr>
            <p:nvPr/>
          </p:nvSpPr>
          <p:spPr bwMode="auto">
            <a:xfrm>
              <a:off x="1716" y="3065"/>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16" name="Rectangle 338"/>
            <p:cNvSpPr>
              <a:spLocks noChangeArrowheads="1"/>
            </p:cNvSpPr>
            <p:nvPr/>
          </p:nvSpPr>
          <p:spPr bwMode="auto">
            <a:xfrm>
              <a:off x="1723" y="3065"/>
              <a:ext cx="44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17" name="Line 339"/>
            <p:cNvSpPr>
              <a:spLocks noChangeShapeType="1"/>
            </p:cNvSpPr>
            <p:nvPr/>
          </p:nvSpPr>
          <p:spPr bwMode="auto">
            <a:xfrm>
              <a:off x="1723" y="3065"/>
              <a:ext cx="44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18" name="Rectangle 340"/>
            <p:cNvSpPr>
              <a:spLocks noChangeArrowheads="1"/>
            </p:cNvSpPr>
            <p:nvPr/>
          </p:nvSpPr>
          <p:spPr bwMode="auto">
            <a:xfrm>
              <a:off x="2166" y="306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19" name="Line 341"/>
            <p:cNvSpPr>
              <a:spLocks noChangeShapeType="1"/>
            </p:cNvSpPr>
            <p:nvPr/>
          </p:nvSpPr>
          <p:spPr bwMode="auto">
            <a:xfrm>
              <a:off x="2166" y="3065"/>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20" name="Line 342"/>
            <p:cNvSpPr>
              <a:spLocks noChangeShapeType="1"/>
            </p:cNvSpPr>
            <p:nvPr/>
          </p:nvSpPr>
          <p:spPr bwMode="auto">
            <a:xfrm>
              <a:off x="2166" y="3065"/>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21" name="Rectangle 343"/>
            <p:cNvSpPr>
              <a:spLocks noChangeArrowheads="1"/>
            </p:cNvSpPr>
            <p:nvPr/>
          </p:nvSpPr>
          <p:spPr bwMode="auto">
            <a:xfrm>
              <a:off x="2166" y="3065"/>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22" name="Line 344"/>
            <p:cNvSpPr>
              <a:spLocks noChangeShapeType="1"/>
            </p:cNvSpPr>
            <p:nvPr/>
          </p:nvSpPr>
          <p:spPr bwMode="auto">
            <a:xfrm>
              <a:off x="2166" y="3065"/>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23" name="Line 345"/>
            <p:cNvSpPr>
              <a:spLocks noChangeShapeType="1"/>
            </p:cNvSpPr>
            <p:nvPr/>
          </p:nvSpPr>
          <p:spPr bwMode="auto">
            <a:xfrm>
              <a:off x="2166" y="3065"/>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24" name="Rectangle 346"/>
            <p:cNvSpPr>
              <a:spLocks noChangeArrowheads="1"/>
            </p:cNvSpPr>
            <p:nvPr/>
          </p:nvSpPr>
          <p:spPr bwMode="auto">
            <a:xfrm>
              <a:off x="2276" y="3065"/>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25" name="Line 347"/>
            <p:cNvSpPr>
              <a:spLocks noChangeShapeType="1"/>
            </p:cNvSpPr>
            <p:nvPr/>
          </p:nvSpPr>
          <p:spPr bwMode="auto">
            <a:xfrm>
              <a:off x="2276" y="306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26" name="Rectangle 348"/>
            <p:cNvSpPr>
              <a:spLocks noChangeArrowheads="1"/>
            </p:cNvSpPr>
            <p:nvPr/>
          </p:nvSpPr>
          <p:spPr bwMode="auto">
            <a:xfrm>
              <a:off x="2444" y="3065"/>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27" name="Line 349"/>
            <p:cNvSpPr>
              <a:spLocks noChangeShapeType="1"/>
            </p:cNvSpPr>
            <p:nvPr/>
          </p:nvSpPr>
          <p:spPr bwMode="auto">
            <a:xfrm>
              <a:off x="2444" y="306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28" name="Rectangle 350"/>
            <p:cNvSpPr>
              <a:spLocks noChangeArrowheads="1"/>
            </p:cNvSpPr>
            <p:nvPr/>
          </p:nvSpPr>
          <p:spPr bwMode="auto">
            <a:xfrm>
              <a:off x="3119" y="3065"/>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29" name="Line 351"/>
            <p:cNvSpPr>
              <a:spLocks noChangeShapeType="1"/>
            </p:cNvSpPr>
            <p:nvPr/>
          </p:nvSpPr>
          <p:spPr bwMode="auto">
            <a:xfrm>
              <a:off x="3119" y="306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30" name="Rectangle 352"/>
            <p:cNvSpPr>
              <a:spLocks noChangeArrowheads="1"/>
            </p:cNvSpPr>
            <p:nvPr/>
          </p:nvSpPr>
          <p:spPr bwMode="auto">
            <a:xfrm>
              <a:off x="3288" y="3065"/>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31" name="Line 353"/>
            <p:cNvSpPr>
              <a:spLocks noChangeShapeType="1"/>
            </p:cNvSpPr>
            <p:nvPr/>
          </p:nvSpPr>
          <p:spPr bwMode="auto">
            <a:xfrm>
              <a:off x="3288" y="306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32" name="Rectangle 354"/>
            <p:cNvSpPr>
              <a:spLocks noChangeArrowheads="1"/>
            </p:cNvSpPr>
            <p:nvPr/>
          </p:nvSpPr>
          <p:spPr bwMode="auto">
            <a:xfrm>
              <a:off x="3963" y="3065"/>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33" name="Line 355"/>
            <p:cNvSpPr>
              <a:spLocks noChangeShapeType="1"/>
            </p:cNvSpPr>
            <p:nvPr/>
          </p:nvSpPr>
          <p:spPr bwMode="auto">
            <a:xfrm>
              <a:off x="3963" y="306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34" name="Rectangle 359"/>
            <p:cNvSpPr>
              <a:spLocks noChangeArrowheads="1"/>
            </p:cNvSpPr>
            <p:nvPr/>
          </p:nvSpPr>
          <p:spPr bwMode="auto">
            <a:xfrm>
              <a:off x="1601" y="3072"/>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35" name="Line 360"/>
            <p:cNvSpPr>
              <a:spLocks noChangeShapeType="1"/>
            </p:cNvSpPr>
            <p:nvPr/>
          </p:nvSpPr>
          <p:spPr bwMode="auto">
            <a:xfrm>
              <a:off x="1601" y="3072"/>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36" name="Rectangle 361"/>
            <p:cNvSpPr>
              <a:spLocks noChangeArrowheads="1"/>
            </p:cNvSpPr>
            <p:nvPr/>
          </p:nvSpPr>
          <p:spPr bwMode="auto">
            <a:xfrm>
              <a:off x="1716" y="3072"/>
              <a:ext cx="7"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37" name="Line 362"/>
            <p:cNvSpPr>
              <a:spLocks noChangeShapeType="1"/>
            </p:cNvSpPr>
            <p:nvPr/>
          </p:nvSpPr>
          <p:spPr bwMode="auto">
            <a:xfrm>
              <a:off x="1716" y="3072"/>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38" name="Rectangle 363"/>
            <p:cNvSpPr>
              <a:spLocks noChangeArrowheads="1"/>
            </p:cNvSpPr>
            <p:nvPr/>
          </p:nvSpPr>
          <p:spPr bwMode="auto">
            <a:xfrm>
              <a:off x="2166" y="3072"/>
              <a:ext cx="7"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39" name="Line 364"/>
            <p:cNvSpPr>
              <a:spLocks noChangeShapeType="1"/>
            </p:cNvSpPr>
            <p:nvPr/>
          </p:nvSpPr>
          <p:spPr bwMode="auto">
            <a:xfrm>
              <a:off x="2166" y="3072"/>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40" name="Rectangle 365"/>
            <p:cNvSpPr>
              <a:spLocks noChangeArrowheads="1"/>
            </p:cNvSpPr>
            <p:nvPr/>
          </p:nvSpPr>
          <p:spPr bwMode="auto">
            <a:xfrm>
              <a:off x="2276" y="3072"/>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41" name="Line 366"/>
            <p:cNvSpPr>
              <a:spLocks noChangeShapeType="1"/>
            </p:cNvSpPr>
            <p:nvPr/>
          </p:nvSpPr>
          <p:spPr bwMode="auto">
            <a:xfrm>
              <a:off x="2276" y="3072"/>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42" name="Rectangle 367"/>
            <p:cNvSpPr>
              <a:spLocks noChangeArrowheads="1"/>
            </p:cNvSpPr>
            <p:nvPr/>
          </p:nvSpPr>
          <p:spPr bwMode="auto">
            <a:xfrm>
              <a:off x="2444" y="3072"/>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43" name="Line 368"/>
            <p:cNvSpPr>
              <a:spLocks noChangeShapeType="1"/>
            </p:cNvSpPr>
            <p:nvPr/>
          </p:nvSpPr>
          <p:spPr bwMode="auto">
            <a:xfrm>
              <a:off x="2444" y="3072"/>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44" name="Rectangle 369"/>
            <p:cNvSpPr>
              <a:spLocks noChangeArrowheads="1"/>
            </p:cNvSpPr>
            <p:nvPr/>
          </p:nvSpPr>
          <p:spPr bwMode="auto">
            <a:xfrm>
              <a:off x="3119" y="3072"/>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45" name="Line 370"/>
            <p:cNvSpPr>
              <a:spLocks noChangeShapeType="1"/>
            </p:cNvSpPr>
            <p:nvPr/>
          </p:nvSpPr>
          <p:spPr bwMode="auto">
            <a:xfrm>
              <a:off x="3119" y="3072"/>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46" name="Rectangle 371"/>
            <p:cNvSpPr>
              <a:spLocks noChangeArrowheads="1"/>
            </p:cNvSpPr>
            <p:nvPr/>
          </p:nvSpPr>
          <p:spPr bwMode="auto">
            <a:xfrm>
              <a:off x="3288" y="3072"/>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47" name="Line 372"/>
            <p:cNvSpPr>
              <a:spLocks noChangeShapeType="1"/>
            </p:cNvSpPr>
            <p:nvPr/>
          </p:nvSpPr>
          <p:spPr bwMode="auto">
            <a:xfrm>
              <a:off x="3288" y="3072"/>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48" name="Rectangle 373"/>
            <p:cNvSpPr>
              <a:spLocks noChangeArrowheads="1"/>
            </p:cNvSpPr>
            <p:nvPr/>
          </p:nvSpPr>
          <p:spPr bwMode="auto">
            <a:xfrm>
              <a:off x="3963" y="3072"/>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49" name="Line 374"/>
            <p:cNvSpPr>
              <a:spLocks noChangeShapeType="1"/>
            </p:cNvSpPr>
            <p:nvPr/>
          </p:nvSpPr>
          <p:spPr bwMode="auto">
            <a:xfrm>
              <a:off x="3963" y="3072"/>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50" name="Rectangle 378"/>
            <p:cNvSpPr>
              <a:spLocks noChangeArrowheads="1"/>
            </p:cNvSpPr>
            <p:nvPr/>
          </p:nvSpPr>
          <p:spPr bwMode="auto">
            <a:xfrm>
              <a:off x="1601" y="3244"/>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51" name="Line 379"/>
            <p:cNvSpPr>
              <a:spLocks noChangeShapeType="1"/>
            </p:cNvSpPr>
            <p:nvPr/>
          </p:nvSpPr>
          <p:spPr bwMode="auto">
            <a:xfrm>
              <a:off x="1601" y="3244"/>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52" name="Rectangle 380"/>
            <p:cNvSpPr>
              <a:spLocks noChangeArrowheads="1"/>
            </p:cNvSpPr>
            <p:nvPr/>
          </p:nvSpPr>
          <p:spPr bwMode="auto">
            <a:xfrm>
              <a:off x="1716" y="324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53" name="Line 381"/>
            <p:cNvSpPr>
              <a:spLocks noChangeShapeType="1"/>
            </p:cNvSpPr>
            <p:nvPr/>
          </p:nvSpPr>
          <p:spPr bwMode="auto">
            <a:xfrm>
              <a:off x="1716" y="3244"/>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54" name="Line 382"/>
            <p:cNvSpPr>
              <a:spLocks noChangeShapeType="1"/>
            </p:cNvSpPr>
            <p:nvPr/>
          </p:nvSpPr>
          <p:spPr bwMode="auto">
            <a:xfrm>
              <a:off x="1716" y="3244"/>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55" name="Rectangle 383"/>
            <p:cNvSpPr>
              <a:spLocks noChangeArrowheads="1"/>
            </p:cNvSpPr>
            <p:nvPr/>
          </p:nvSpPr>
          <p:spPr bwMode="auto">
            <a:xfrm>
              <a:off x="1716" y="324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56" name="Line 384"/>
            <p:cNvSpPr>
              <a:spLocks noChangeShapeType="1"/>
            </p:cNvSpPr>
            <p:nvPr/>
          </p:nvSpPr>
          <p:spPr bwMode="auto">
            <a:xfrm>
              <a:off x="1716" y="3244"/>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57" name="Line 385"/>
            <p:cNvSpPr>
              <a:spLocks noChangeShapeType="1"/>
            </p:cNvSpPr>
            <p:nvPr/>
          </p:nvSpPr>
          <p:spPr bwMode="auto">
            <a:xfrm>
              <a:off x="1716" y="3244"/>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58" name="Rectangle 386"/>
            <p:cNvSpPr>
              <a:spLocks noChangeArrowheads="1"/>
            </p:cNvSpPr>
            <p:nvPr/>
          </p:nvSpPr>
          <p:spPr bwMode="auto">
            <a:xfrm>
              <a:off x="1723" y="3244"/>
              <a:ext cx="44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59" name="Line 387"/>
            <p:cNvSpPr>
              <a:spLocks noChangeShapeType="1"/>
            </p:cNvSpPr>
            <p:nvPr/>
          </p:nvSpPr>
          <p:spPr bwMode="auto">
            <a:xfrm>
              <a:off x="1723" y="3244"/>
              <a:ext cx="44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60" name="Rectangle 388"/>
            <p:cNvSpPr>
              <a:spLocks noChangeArrowheads="1"/>
            </p:cNvSpPr>
            <p:nvPr/>
          </p:nvSpPr>
          <p:spPr bwMode="auto">
            <a:xfrm>
              <a:off x="2166" y="324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61" name="Line 389"/>
            <p:cNvSpPr>
              <a:spLocks noChangeShapeType="1"/>
            </p:cNvSpPr>
            <p:nvPr/>
          </p:nvSpPr>
          <p:spPr bwMode="auto">
            <a:xfrm>
              <a:off x="2166" y="3244"/>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62" name="Line 390"/>
            <p:cNvSpPr>
              <a:spLocks noChangeShapeType="1"/>
            </p:cNvSpPr>
            <p:nvPr/>
          </p:nvSpPr>
          <p:spPr bwMode="auto">
            <a:xfrm>
              <a:off x="2166" y="3244"/>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63" name="Rectangle 391"/>
            <p:cNvSpPr>
              <a:spLocks noChangeArrowheads="1"/>
            </p:cNvSpPr>
            <p:nvPr/>
          </p:nvSpPr>
          <p:spPr bwMode="auto">
            <a:xfrm>
              <a:off x="2166" y="3244"/>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64" name="Line 392"/>
            <p:cNvSpPr>
              <a:spLocks noChangeShapeType="1"/>
            </p:cNvSpPr>
            <p:nvPr/>
          </p:nvSpPr>
          <p:spPr bwMode="auto">
            <a:xfrm>
              <a:off x="2166" y="3244"/>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65" name="Line 393"/>
            <p:cNvSpPr>
              <a:spLocks noChangeShapeType="1"/>
            </p:cNvSpPr>
            <p:nvPr/>
          </p:nvSpPr>
          <p:spPr bwMode="auto">
            <a:xfrm>
              <a:off x="2166" y="3244"/>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66" name="Rectangle 394"/>
            <p:cNvSpPr>
              <a:spLocks noChangeArrowheads="1"/>
            </p:cNvSpPr>
            <p:nvPr/>
          </p:nvSpPr>
          <p:spPr bwMode="auto">
            <a:xfrm>
              <a:off x="2276" y="3244"/>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67" name="Line 395"/>
            <p:cNvSpPr>
              <a:spLocks noChangeShapeType="1"/>
            </p:cNvSpPr>
            <p:nvPr/>
          </p:nvSpPr>
          <p:spPr bwMode="auto">
            <a:xfrm>
              <a:off x="2276" y="3244"/>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68" name="Rectangle 396"/>
            <p:cNvSpPr>
              <a:spLocks noChangeArrowheads="1"/>
            </p:cNvSpPr>
            <p:nvPr/>
          </p:nvSpPr>
          <p:spPr bwMode="auto">
            <a:xfrm>
              <a:off x="2444" y="3244"/>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69" name="Line 397"/>
            <p:cNvSpPr>
              <a:spLocks noChangeShapeType="1"/>
            </p:cNvSpPr>
            <p:nvPr/>
          </p:nvSpPr>
          <p:spPr bwMode="auto">
            <a:xfrm>
              <a:off x="2444" y="3244"/>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70" name="Rectangle 398"/>
            <p:cNvSpPr>
              <a:spLocks noChangeArrowheads="1"/>
            </p:cNvSpPr>
            <p:nvPr/>
          </p:nvSpPr>
          <p:spPr bwMode="auto">
            <a:xfrm>
              <a:off x="3119" y="3244"/>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71" name="Line 399"/>
            <p:cNvSpPr>
              <a:spLocks noChangeShapeType="1"/>
            </p:cNvSpPr>
            <p:nvPr/>
          </p:nvSpPr>
          <p:spPr bwMode="auto">
            <a:xfrm>
              <a:off x="3119" y="3244"/>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72" name="Rectangle 400"/>
            <p:cNvSpPr>
              <a:spLocks noChangeArrowheads="1"/>
            </p:cNvSpPr>
            <p:nvPr/>
          </p:nvSpPr>
          <p:spPr bwMode="auto">
            <a:xfrm>
              <a:off x="3288" y="3244"/>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73" name="Line 401"/>
            <p:cNvSpPr>
              <a:spLocks noChangeShapeType="1"/>
            </p:cNvSpPr>
            <p:nvPr/>
          </p:nvSpPr>
          <p:spPr bwMode="auto">
            <a:xfrm>
              <a:off x="3288" y="3244"/>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74" name="Rectangle 402"/>
            <p:cNvSpPr>
              <a:spLocks noChangeArrowheads="1"/>
            </p:cNvSpPr>
            <p:nvPr/>
          </p:nvSpPr>
          <p:spPr bwMode="auto">
            <a:xfrm>
              <a:off x="3963" y="3244"/>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75" name="Line 403"/>
            <p:cNvSpPr>
              <a:spLocks noChangeShapeType="1"/>
            </p:cNvSpPr>
            <p:nvPr/>
          </p:nvSpPr>
          <p:spPr bwMode="auto">
            <a:xfrm>
              <a:off x="3963" y="3244"/>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76" name="Rectangle 407"/>
            <p:cNvSpPr>
              <a:spLocks noChangeArrowheads="1"/>
            </p:cNvSpPr>
            <p:nvPr/>
          </p:nvSpPr>
          <p:spPr bwMode="auto">
            <a:xfrm>
              <a:off x="1601" y="3251"/>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277" name="Line 408"/>
            <p:cNvSpPr>
              <a:spLocks noChangeShapeType="1"/>
            </p:cNvSpPr>
            <p:nvPr/>
          </p:nvSpPr>
          <p:spPr bwMode="auto">
            <a:xfrm>
              <a:off x="1601" y="3251"/>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5278" name="Group 610"/>
            <p:cNvGrpSpPr>
              <a:grpSpLocks/>
            </p:cNvGrpSpPr>
            <p:nvPr/>
          </p:nvGrpSpPr>
          <p:grpSpPr bwMode="auto">
            <a:xfrm>
              <a:off x="1432" y="3251"/>
              <a:ext cx="2714" cy="621"/>
              <a:chOff x="1432" y="3251"/>
              <a:chExt cx="2714" cy="621"/>
            </a:xfrm>
          </p:grpSpPr>
          <p:sp>
            <p:nvSpPr>
              <p:cNvPr id="125309" name="Rectangle 410"/>
              <p:cNvSpPr>
                <a:spLocks noChangeArrowheads="1"/>
              </p:cNvSpPr>
              <p:nvPr/>
            </p:nvSpPr>
            <p:spPr bwMode="auto">
              <a:xfrm>
                <a:off x="2276" y="3251"/>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10" name="Line 411"/>
              <p:cNvSpPr>
                <a:spLocks noChangeShapeType="1"/>
              </p:cNvSpPr>
              <p:nvPr/>
            </p:nvSpPr>
            <p:spPr bwMode="auto">
              <a:xfrm>
                <a:off x="2276" y="3251"/>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11" name="Rectangle 412"/>
              <p:cNvSpPr>
                <a:spLocks noChangeArrowheads="1"/>
              </p:cNvSpPr>
              <p:nvPr/>
            </p:nvSpPr>
            <p:spPr bwMode="auto">
              <a:xfrm>
                <a:off x="2444" y="3251"/>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12" name="Line 413"/>
              <p:cNvSpPr>
                <a:spLocks noChangeShapeType="1"/>
              </p:cNvSpPr>
              <p:nvPr/>
            </p:nvSpPr>
            <p:spPr bwMode="auto">
              <a:xfrm>
                <a:off x="2444" y="3251"/>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13" name="Rectangle 414"/>
              <p:cNvSpPr>
                <a:spLocks noChangeArrowheads="1"/>
              </p:cNvSpPr>
              <p:nvPr/>
            </p:nvSpPr>
            <p:spPr bwMode="auto">
              <a:xfrm>
                <a:off x="3119" y="3251"/>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14" name="Line 415"/>
              <p:cNvSpPr>
                <a:spLocks noChangeShapeType="1"/>
              </p:cNvSpPr>
              <p:nvPr/>
            </p:nvSpPr>
            <p:spPr bwMode="auto">
              <a:xfrm>
                <a:off x="3119" y="3251"/>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15" name="Rectangle 416"/>
              <p:cNvSpPr>
                <a:spLocks noChangeArrowheads="1"/>
              </p:cNvSpPr>
              <p:nvPr/>
            </p:nvSpPr>
            <p:spPr bwMode="auto">
              <a:xfrm>
                <a:off x="3288" y="3251"/>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16" name="Line 417"/>
              <p:cNvSpPr>
                <a:spLocks noChangeShapeType="1"/>
              </p:cNvSpPr>
              <p:nvPr/>
            </p:nvSpPr>
            <p:spPr bwMode="auto">
              <a:xfrm>
                <a:off x="3288" y="3251"/>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17" name="Rectangle 418"/>
              <p:cNvSpPr>
                <a:spLocks noChangeArrowheads="1"/>
              </p:cNvSpPr>
              <p:nvPr/>
            </p:nvSpPr>
            <p:spPr bwMode="auto">
              <a:xfrm>
                <a:off x="3963" y="3251"/>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18" name="Line 419"/>
              <p:cNvSpPr>
                <a:spLocks noChangeShapeType="1"/>
              </p:cNvSpPr>
              <p:nvPr/>
            </p:nvSpPr>
            <p:spPr bwMode="auto">
              <a:xfrm>
                <a:off x="3963" y="3251"/>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5319" name="Picture 420"/>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132" y="3251"/>
                <a:ext cx="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320" name="Picture 421"/>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132" y="3365"/>
                <a:ext cx="14" cy="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321" name="Rectangle 422"/>
              <p:cNvSpPr>
                <a:spLocks noChangeArrowheads="1"/>
              </p:cNvSpPr>
              <p:nvPr/>
            </p:nvSpPr>
            <p:spPr bwMode="auto">
              <a:xfrm>
                <a:off x="1792" y="3464"/>
                <a:ext cx="38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200">
                    <a:solidFill>
                      <a:schemeClr val="tx2"/>
                    </a:solidFill>
                    <a:latin typeface="楷体_GB2312" pitchFamily="49" charset="-122"/>
                  </a:rPr>
                  <a:t>固定地址</a:t>
                </a:r>
              </a:p>
            </p:txBody>
          </p:sp>
          <p:pic>
            <p:nvPicPr>
              <p:cNvPr id="125322" name="Picture 423"/>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432" y="3422"/>
                <a:ext cx="14" cy="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323" name="Rectangle 424"/>
              <p:cNvSpPr>
                <a:spLocks noChangeArrowheads="1"/>
              </p:cNvSpPr>
              <p:nvPr/>
            </p:nvSpPr>
            <p:spPr bwMode="auto">
              <a:xfrm>
                <a:off x="1601" y="3422"/>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24" name="Line 425"/>
              <p:cNvSpPr>
                <a:spLocks noChangeShapeType="1"/>
              </p:cNvSpPr>
              <p:nvPr/>
            </p:nvSpPr>
            <p:spPr bwMode="auto">
              <a:xfrm>
                <a:off x="1601" y="342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25" name="Rectangle 426"/>
              <p:cNvSpPr>
                <a:spLocks noChangeArrowheads="1"/>
              </p:cNvSpPr>
              <p:nvPr/>
            </p:nvSpPr>
            <p:spPr bwMode="auto">
              <a:xfrm>
                <a:off x="1716" y="342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26" name="Line 427"/>
              <p:cNvSpPr>
                <a:spLocks noChangeShapeType="1"/>
              </p:cNvSpPr>
              <p:nvPr/>
            </p:nvSpPr>
            <p:spPr bwMode="auto">
              <a:xfrm>
                <a:off x="1716" y="3422"/>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27" name="Line 428"/>
              <p:cNvSpPr>
                <a:spLocks noChangeShapeType="1"/>
              </p:cNvSpPr>
              <p:nvPr/>
            </p:nvSpPr>
            <p:spPr bwMode="auto">
              <a:xfrm>
                <a:off x="1716" y="3422"/>
                <a:ext cx="0"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28" name="Rectangle 429"/>
              <p:cNvSpPr>
                <a:spLocks noChangeArrowheads="1"/>
              </p:cNvSpPr>
              <p:nvPr/>
            </p:nvSpPr>
            <p:spPr bwMode="auto">
              <a:xfrm>
                <a:off x="1716" y="342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29" name="Line 430"/>
              <p:cNvSpPr>
                <a:spLocks noChangeShapeType="1"/>
              </p:cNvSpPr>
              <p:nvPr/>
            </p:nvSpPr>
            <p:spPr bwMode="auto">
              <a:xfrm>
                <a:off x="1716" y="3422"/>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30" name="Line 431"/>
              <p:cNvSpPr>
                <a:spLocks noChangeShapeType="1"/>
              </p:cNvSpPr>
              <p:nvPr/>
            </p:nvSpPr>
            <p:spPr bwMode="auto">
              <a:xfrm>
                <a:off x="1716" y="3422"/>
                <a:ext cx="0"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31" name="Rectangle 432"/>
              <p:cNvSpPr>
                <a:spLocks noChangeArrowheads="1"/>
              </p:cNvSpPr>
              <p:nvPr/>
            </p:nvSpPr>
            <p:spPr bwMode="auto">
              <a:xfrm>
                <a:off x="1723" y="3422"/>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32" name="Line 433"/>
              <p:cNvSpPr>
                <a:spLocks noChangeShapeType="1"/>
              </p:cNvSpPr>
              <p:nvPr/>
            </p:nvSpPr>
            <p:spPr bwMode="auto">
              <a:xfrm>
                <a:off x="1723" y="3422"/>
                <a:ext cx="44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33" name="Rectangle 434"/>
              <p:cNvSpPr>
                <a:spLocks noChangeArrowheads="1"/>
              </p:cNvSpPr>
              <p:nvPr/>
            </p:nvSpPr>
            <p:spPr bwMode="auto">
              <a:xfrm>
                <a:off x="2166" y="342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34" name="Line 435"/>
              <p:cNvSpPr>
                <a:spLocks noChangeShapeType="1"/>
              </p:cNvSpPr>
              <p:nvPr/>
            </p:nvSpPr>
            <p:spPr bwMode="auto">
              <a:xfrm>
                <a:off x="2166" y="3422"/>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35" name="Line 436"/>
              <p:cNvSpPr>
                <a:spLocks noChangeShapeType="1"/>
              </p:cNvSpPr>
              <p:nvPr/>
            </p:nvSpPr>
            <p:spPr bwMode="auto">
              <a:xfrm>
                <a:off x="2166" y="3422"/>
                <a:ext cx="0"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36" name="Rectangle 437"/>
              <p:cNvSpPr>
                <a:spLocks noChangeArrowheads="1"/>
              </p:cNvSpPr>
              <p:nvPr/>
            </p:nvSpPr>
            <p:spPr bwMode="auto">
              <a:xfrm>
                <a:off x="2166" y="3422"/>
                <a:ext cx="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37" name="Line 438"/>
              <p:cNvSpPr>
                <a:spLocks noChangeShapeType="1"/>
              </p:cNvSpPr>
              <p:nvPr/>
            </p:nvSpPr>
            <p:spPr bwMode="auto">
              <a:xfrm>
                <a:off x="2166" y="3422"/>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38" name="Line 439"/>
              <p:cNvSpPr>
                <a:spLocks noChangeShapeType="1"/>
              </p:cNvSpPr>
              <p:nvPr/>
            </p:nvSpPr>
            <p:spPr bwMode="auto">
              <a:xfrm>
                <a:off x="2166" y="3422"/>
                <a:ext cx="0"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39" name="Rectangle 440"/>
              <p:cNvSpPr>
                <a:spLocks noChangeArrowheads="1"/>
              </p:cNvSpPr>
              <p:nvPr/>
            </p:nvSpPr>
            <p:spPr bwMode="auto">
              <a:xfrm>
                <a:off x="2276" y="3422"/>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40" name="Line 441"/>
              <p:cNvSpPr>
                <a:spLocks noChangeShapeType="1"/>
              </p:cNvSpPr>
              <p:nvPr/>
            </p:nvSpPr>
            <p:spPr bwMode="auto">
              <a:xfrm>
                <a:off x="2276" y="342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41" name="Rectangle 442"/>
              <p:cNvSpPr>
                <a:spLocks noChangeArrowheads="1"/>
              </p:cNvSpPr>
              <p:nvPr/>
            </p:nvSpPr>
            <p:spPr bwMode="auto">
              <a:xfrm>
                <a:off x="2444" y="3422"/>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42" name="Line 443"/>
              <p:cNvSpPr>
                <a:spLocks noChangeShapeType="1"/>
              </p:cNvSpPr>
              <p:nvPr/>
            </p:nvSpPr>
            <p:spPr bwMode="auto">
              <a:xfrm>
                <a:off x="2444" y="342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43" name="Rectangle 444"/>
              <p:cNvSpPr>
                <a:spLocks noChangeArrowheads="1"/>
              </p:cNvSpPr>
              <p:nvPr/>
            </p:nvSpPr>
            <p:spPr bwMode="auto">
              <a:xfrm>
                <a:off x="3119" y="3422"/>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44" name="Line 445"/>
              <p:cNvSpPr>
                <a:spLocks noChangeShapeType="1"/>
              </p:cNvSpPr>
              <p:nvPr/>
            </p:nvSpPr>
            <p:spPr bwMode="auto">
              <a:xfrm>
                <a:off x="3119" y="342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45" name="Rectangle 446"/>
              <p:cNvSpPr>
                <a:spLocks noChangeArrowheads="1"/>
              </p:cNvSpPr>
              <p:nvPr/>
            </p:nvSpPr>
            <p:spPr bwMode="auto">
              <a:xfrm>
                <a:off x="3288" y="3422"/>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46" name="Line 447"/>
              <p:cNvSpPr>
                <a:spLocks noChangeShapeType="1"/>
              </p:cNvSpPr>
              <p:nvPr/>
            </p:nvSpPr>
            <p:spPr bwMode="auto">
              <a:xfrm>
                <a:off x="3288" y="342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47" name="Rectangle 448"/>
              <p:cNvSpPr>
                <a:spLocks noChangeArrowheads="1"/>
              </p:cNvSpPr>
              <p:nvPr/>
            </p:nvSpPr>
            <p:spPr bwMode="auto">
              <a:xfrm>
                <a:off x="3963" y="3422"/>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48" name="Line 449"/>
              <p:cNvSpPr>
                <a:spLocks noChangeShapeType="1"/>
              </p:cNvSpPr>
              <p:nvPr/>
            </p:nvSpPr>
            <p:spPr bwMode="auto">
              <a:xfrm>
                <a:off x="3963" y="3422"/>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5349" name="Picture 450"/>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132" y="3422"/>
                <a:ext cx="14" cy="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350" name="Picture 451"/>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432" y="3430"/>
                <a:ext cx="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351" name="Picture 452"/>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432" y="3544"/>
                <a:ext cx="14" cy="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352" name="Rectangle 453"/>
              <p:cNvSpPr>
                <a:spLocks noChangeArrowheads="1"/>
              </p:cNvSpPr>
              <p:nvPr/>
            </p:nvSpPr>
            <p:spPr bwMode="auto">
              <a:xfrm>
                <a:off x="1601" y="3430"/>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53" name="Line 454"/>
              <p:cNvSpPr>
                <a:spLocks noChangeShapeType="1"/>
              </p:cNvSpPr>
              <p:nvPr/>
            </p:nvSpPr>
            <p:spPr bwMode="auto">
              <a:xfrm>
                <a:off x="1601" y="3430"/>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54" name="Rectangle 455"/>
              <p:cNvSpPr>
                <a:spLocks noChangeArrowheads="1"/>
              </p:cNvSpPr>
              <p:nvPr/>
            </p:nvSpPr>
            <p:spPr bwMode="auto">
              <a:xfrm>
                <a:off x="1716" y="3430"/>
                <a:ext cx="7"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55" name="Line 456"/>
              <p:cNvSpPr>
                <a:spLocks noChangeShapeType="1"/>
              </p:cNvSpPr>
              <p:nvPr/>
            </p:nvSpPr>
            <p:spPr bwMode="auto">
              <a:xfrm>
                <a:off x="1716" y="3430"/>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56" name="Rectangle 457"/>
              <p:cNvSpPr>
                <a:spLocks noChangeArrowheads="1"/>
              </p:cNvSpPr>
              <p:nvPr/>
            </p:nvSpPr>
            <p:spPr bwMode="auto">
              <a:xfrm>
                <a:off x="2166" y="3430"/>
                <a:ext cx="7"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57" name="Line 458"/>
              <p:cNvSpPr>
                <a:spLocks noChangeShapeType="1"/>
              </p:cNvSpPr>
              <p:nvPr/>
            </p:nvSpPr>
            <p:spPr bwMode="auto">
              <a:xfrm>
                <a:off x="2166" y="3430"/>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58" name="Rectangle 459"/>
              <p:cNvSpPr>
                <a:spLocks noChangeArrowheads="1"/>
              </p:cNvSpPr>
              <p:nvPr/>
            </p:nvSpPr>
            <p:spPr bwMode="auto">
              <a:xfrm>
                <a:off x="2276" y="3430"/>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59" name="Line 460"/>
              <p:cNvSpPr>
                <a:spLocks noChangeShapeType="1"/>
              </p:cNvSpPr>
              <p:nvPr/>
            </p:nvSpPr>
            <p:spPr bwMode="auto">
              <a:xfrm>
                <a:off x="2276" y="3430"/>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60" name="Rectangle 461"/>
              <p:cNvSpPr>
                <a:spLocks noChangeArrowheads="1"/>
              </p:cNvSpPr>
              <p:nvPr/>
            </p:nvSpPr>
            <p:spPr bwMode="auto">
              <a:xfrm>
                <a:off x="2444" y="3430"/>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61" name="Line 462"/>
              <p:cNvSpPr>
                <a:spLocks noChangeShapeType="1"/>
              </p:cNvSpPr>
              <p:nvPr/>
            </p:nvSpPr>
            <p:spPr bwMode="auto">
              <a:xfrm>
                <a:off x="2444" y="3430"/>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62" name="Rectangle 463"/>
              <p:cNvSpPr>
                <a:spLocks noChangeArrowheads="1"/>
              </p:cNvSpPr>
              <p:nvPr/>
            </p:nvSpPr>
            <p:spPr bwMode="auto">
              <a:xfrm>
                <a:off x="3119" y="3430"/>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63" name="Line 464"/>
              <p:cNvSpPr>
                <a:spLocks noChangeShapeType="1"/>
              </p:cNvSpPr>
              <p:nvPr/>
            </p:nvSpPr>
            <p:spPr bwMode="auto">
              <a:xfrm>
                <a:off x="3119" y="3430"/>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64" name="Rectangle 465"/>
              <p:cNvSpPr>
                <a:spLocks noChangeArrowheads="1"/>
              </p:cNvSpPr>
              <p:nvPr/>
            </p:nvSpPr>
            <p:spPr bwMode="auto">
              <a:xfrm>
                <a:off x="3288" y="3430"/>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65" name="Line 466"/>
              <p:cNvSpPr>
                <a:spLocks noChangeShapeType="1"/>
              </p:cNvSpPr>
              <p:nvPr/>
            </p:nvSpPr>
            <p:spPr bwMode="auto">
              <a:xfrm>
                <a:off x="3288" y="3430"/>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66" name="Rectangle 467"/>
              <p:cNvSpPr>
                <a:spLocks noChangeArrowheads="1"/>
              </p:cNvSpPr>
              <p:nvPr/>
            </p:nvSpPr>
            <p:spPr bwMode="auto">
              <a:xfrm>
                <a:off x="3963" y="3430"/>
                <a:ext cx="14" cy="1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67" name="Line 468"/>
              <p:cNvSpPr>
                <a:spLocks noChangeShapeType="1"/>
              </p:cNvSpPr>
              <p:nvPr/>
            </p:nvSpPr>
            <p:spPr bwMode="auto">
              <a:xfrm>
                <a:off x="3963" y="3430"/>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5368" name="Picture 469"/>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4132" y="3430"/>
                <a:ext cx="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369" name="Picture 470"/>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4132" y="3544"/>
                <a:ext cx="14" cy="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370" name="Picture 471"/>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432" y="3601"/>
                <a:ext cx="14"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371" name="Rectangle 472"/>
              <p:cNvSpPr>
                <a:spLocks noChangeArrowheads="1"/>
              </p:cNvSpPr>
              <p:nvPr/>
            </p:nvSpPr>
            <p:spPr bwMode="auto">
              <a:xfrm>
                <a:off x="1601" y="3601"/>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72" name="Line 473"/>
              <p:cNvSpPr>
                <a:spLocks noChangeShapeType="1"/>
              </p:cNvSpPr>
              <p:nvPr/>
            </p:nvSpPr>
            <p:spPr bwMode="auto">
              <a:xfrm>
                <a:off x="1601" y="360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73" name="Rectangle 474"/>
              <p:cNvSpPr>
                <a:spLocks noChangeArrowheads="1"/>
              </p:cNvSpPr>
              <p:nvPr/>
            </p:nvSpPr>
            <p:spPr bwMode="auto">
              <a:xfrm>
                <a:off x="1716" y="360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74" name="Line 475"/>
              <p:cNvSpPr>
                <a:spLocks noChangeShapeType="1"/>
              </p:cNvSpPr>
              <p:nvPr/>
            </p:nvSpPr>
            <p:spPr bwMode="auto">
              <a:xfrm>
                <a:off x="1716" y="3601"/>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75" name="Line 476"/>
              <p:cNvSpPr>
                <a:spLocks noChangeShapeType="1"/>
              </p:cNvSpPr>
              <p:nvPr/>
            </p:nvSpPr>
            <p:spPr bwMode="auto">
              <a:xfrm>
                <a:off x="1716" y="3601"/>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76" name="Rectangle 477"/>
              <p:cNvSpPr>
                <a:spLocks noChangeArrowheads="1"/>
              </p:cNvSpPr>
              <p:nvPr/>
            </p:nvSpPr>
            <p:spPr bwMode="auto">
              <a:xfrm>
                <a:off x="1716" y="360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77" name="Line 478"/>
              <p:cNvSpPr>
                <a:spLocks noChangeShapeType="1"/>
              </p:cNvSpPr>
              <p:nvPr/>
            </p:nvSpPr>
            <p:spPr bwMode="auto">
              <a:xfrm>
                <a:off x="1716" y="3601"/>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78" name="Line 479"/>
              <p:cNvSpPr>
                <a:spLocks noChangeShapeType="1"/>
              </p:cNvSpPr>
              <p:nvPr/>
            </p:nvSpPr>
            <p:spPr bwMode="auto">
              <a:xfrm>
                <a:off x="1716" y="3601"/>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79" name="Rectangle 480"/>
              <p:cNvSpPr>
                <a:spLocks noChangeArrowheads="1"/>
              </p:cNvSpPr>
              <p:nvPr/>
            </p:nvSpPr>
            <p:spPr bwMode="auto">
              <a:xfrm>
                <a:off x="1723" y="3601"/>
                <a:ext cx="44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80" name="Line 481"/>
              <p:cNvSpPr>
                <a:spLocks noChangeShapeType="1"/>
              </p:cNvSpPr>
              <p:nvPr/>
            </p:nvSpPr>
            <p:spPr bwMode="auto">
              <a:xfrm>
                <a:off x="1723" y="3601"/>
                <a:ext cx="44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81" name="Rectangle 482"/>
              <p:cNvSpPr>
                <a:spLocks noChangeArrowheads="1"/>
              </p:cNvSpPr>
              <p:nvPr/>
            </p:nvSpPr>
            <p:spPr bwMode="auto">
              <a:xfrm>
                <a:off x="2166" y="360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82" name="Line 483"/>
              <p:cNvSpPr>
                <a:spLocks noChangeShapeType="1"/>
              </p:cNvSpPr>
              <p:nvPr/>
            </p:nvSpPr>
            <p:spPr bwMode="auto">
              <a:xfrm>
                <a:off x="2166" y="3601"/>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83" name="Line 484"/>
              <p:cNvSpPr>
                <a:spLocks noChangeShapeType="1"/>
              </p:cNvSpPr>
              <p:nvPr/>
            </p:nvSpPr>
            <p:spPr bwMode="auto">
              <a:xfrm>
                <a:off x="2166" y="3601"/>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84" name="Rectangle 485"/>
              <p:cNvSpPr>
                <a:spLocks noChangeArrowheads="1"/>
              </p:cNvSpPr>
              <p:nvPr/>
            </p:nvSpPr>
            <p:spPr bwMode="auto">
              <a:xfrm>
                <a:off x="2166" y="3601"/>
                <a:ext cx="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85" name="Line 486"/>
              <p:cNvSpPr>
                <a:spLocks noChangeShapeType="1"/>
              </p:cNvSpPr>
              <p:nvPr/>
            </p:nvSpPr>
            <p:spPr bwMode="auto">
              <a:xfrm>
                <a:off x="2166" y="3601"/>
                <a:ext cx="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86" name="Line 487"/>
              <p:cNvSpPr>
                <a:spLocks noChangeShapeType="1"/>
              </p:cNvSpPr>
              <p:nvPr/>
            </p:nvSpPr>
            <p:spPr bwMode="auto">
              <a:xfrm>
                <a:off x="2166" y="3601"/>
                <a:ext cx="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87" name="Rectangle 488"/>
              <p:cNvSpPr>
                <a:spLocks noChangeArrowheads="1"/>
              </p:cNvSpPr>
              <p:nvPr/>
            </p:nvSpPr>
            <p:spPr bwMode="auto">
              <a:xfrm>
                <a:off x="2276" y="3601"/>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88" name="Line 489"/>
              <p:cNvSpPr>
                <a:spLocks noChangeShapeType="1"/>
              </p:cNvSpPr>
              <p:nvPr/>
            </p:nvSpPr>
            <p:spPr bwMode="auto">
              <a:xfrm>
                <a:off x="2276" y="360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89" name="Rectangle 490"/>
              <p:cNvSpPr>
                <a:spLocks noChangeArrowheads="1"/>
              </p:cNvSpPr>
              <p:nvPr/>
            </p:nvSpPr>
            <p:spPr bwMode="auto">
              <a:xfrm>
                <a:off x="2444" y="3601"/>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90" name="Line 491"/>
              <p:cNvSpPr>
                <a:spLocks noChangeShapeType="1"/>
              </p:cNvSpPr>
              <p:nvPr/>
            </p:nvSpPr>
            <p:spPr bwMode="auto">
              <a:xfrm>
                <a:off x="2444" y="360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91" name="Rectangle 492"/>
              <p:cNvSpPr>
                <a:spLocks noChangeArrowheads="1"/>
              </p:cNvSpPr>
              <p:nvPr/>
            </p:nvSpPr>
            <p:spPr bwMode="auto">
              <a:xfrm>
                <a:off x="3119" y="3601"/>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92" name="Line 493"/>
              <p:cNvSpPr>
                <a:spLocks noChangeShapeType="1"/>
              </p:cNvSpPr>
              <p:nvPr/>
            </p:nvSpPr>
            <p:spPr bwMode="auto">
              <a:xfrm>
                <a:off x="3119" y="360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93" name="Rectangle 494"/>
              <p:cNvSpPr>
                <a:spLocks noChangeArrowheads="1"/>
              </p:cNvSpPr>
              <p:nvPr/>
            </p:nvSpPr>
            <p:spPr bwMode="auto">
              <a:xfrm>
                <a:off x="3288" y="3601"/>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94" name="Line 495"/>
              <p:cNvSpPr>
                <a:spLocks noChangeShapeType="1"/>
              </p:cNvSpPr>
              <p:nvPr/>
            </p:nvSpPr>
            <p:spPr bwMode="auto">
              <a:xfrm>
                <a:off x="3288" y="360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95" name="Rectangle 496"/>
              <p:cNvSpPr>
                <a:spLocks noChangeArrowheads="1"/>
              </p:cNvSpPr>
              <p:nvPr/>
            </p:nvSpPr>
            <p:spPr bwMode="auto">
              <a:xfrm>
                <a:off x="3963" y="3601"/>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396" name="Line 497"/>
              <p:cNvSpPr>
                <a:spLocks noChangeShapeType="1"/>
              </p:cNvSpPr>
              <p:nvPr/>
            </p:nvSpPr>
            <p:spPr bwMode="auto">
              <a:xfrm>
                <a:off x="3963" y="360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5397" name="Picture 498"/>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4132" y="3601"/>
                <a:ext cx="14"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398" name="Picture 499"/>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432" y="3608"/>
                <a:ext cx="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399" name="Picture 500"/>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432" y="3722"/>
                <a:ext cx="1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400" name="Rectangle 501"/>
              <p:cNvSpPr>
                <a:spLocks noChangeArrowheads="1"/>
              </p:cNvSpPr>
              <p:nvPr/>
            </p:nvSpPr>
            <p:spPr bwMode="auto">
              <a:xfrm>
                <a:off x="1601" y="3608"/>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01" name="Line 502"/>
              <p:cNvSpPr>
                <a:spLocks noChangeShapeType="1"/>
              </p:cNvSpPr>
              <p:nvPr/>
            </p:nvSpPr>
            <p:spPr bwMode="auto">
              <a:xfrm>
                <a:off x="1601" y="3608"/>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02" name="Rectangle 503"/>
              <p:cNvSpPr>
                <a:spLocks noChangeArrowheads="1"/>
              </p:cNvSpPr>
              <p:nvPr/>
            </p:nvSpPr>
            <p:spPr bwMode="auto">
              <a:xfrm>
                <a:off x="2276" y="3608"/>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03" name="Line 504"/>
              <p:cNvSpPr>
                <a:spLocks noChangeShapeType="1"/>
              </p:cNvSpPr>
              <p:nvPr/>
            </p:nvSpPr>
            <p:spPr bwMode="auto">
              <a:xfrm>
                <a:off x="2276" y="3608"/>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04" name="Rectangle 505"/>
              <p:cNvSpPr>
                <a:spLocks noChangeArrowheads="1"/>
              </p:cNvSpPr>
              <p:nvPr/>
            </p:nvSpPr>
            <p:spPr bwMode="auto">
              <a:xfrm>
                <a:off x="2444" y="3608"/>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05" name="Line 506"/>
              <p:cNvSpPr>
                <a:spLocks noChangeShapeType="1"/>
              </p:cNvSpPr>
              <p:nvPr/>
            </p:nvSpPr>
            <p:spPr bwMode="auto">
              <a:xfrm>
                <a:off x="2444" y="3608"/>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06" name="Rectangle 507"/>
              <p:cNvSpPr>
                <a:spLocks noChangeArrowheads="1"/>
              </p:cNvSpPr>
              <p:nvPr/>
            </p:nvSpPr>
            <p:spPr bwMode="auto">
              <a:xfrm>
                <a:off x="3119" y="3608"/>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07" name="Line 508"/>
              <p:cNvSpPr>
                <a:spLocks noChangeShapeType="1"/>
              </p:cNvSpPr>
              <p:nvPr/>
            </p:nvSpPr>
            <p:spPr bwMode="auto">
              <a:xfrm>
                <a:off x="3119" y="3608"/>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08" name="Rectangle 509"/>
              <p:cNvSpPr>
                <a:spLocks noChangeArrowheads="1"/>
              </p:cNvSpPr>
              <p:nvPr/>
            </p:nvSpPr>
            <p:spPr bwMode="auto">
              <a:xfrm>
                <a:off x="3288" y="3608"/>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09" name="Line 510"/>
              <p:cNvSpPr>
                <a:spLocks noChangeShapeType="1"/>
              </p:cNvSpPr>
              <p:nvPr/>
            </p:nvSpPr>
            <p:spPr bwMode="auto">
              <a:xfrm>
                <a:off x="3288" y="3608"/>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10" name="Rectangle 511"/>
              <p:cNvSpPr>
                <a:spLocks noChangeArrowheads="1"/>
              </p:cNvSpPr>
              <p:nvPr/>
            </p:nvSpPr>
            <p:spPr bwMode="auto">
              <a:xfrm>
                <a:off x="3963" y="3608"/>
                <a:ext cx="14" cy="1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11" name="Line 512"/>
              <p:cNvSpPr>
                <a:spLocks noChangeShapeType="1"/>
              </p:cNvSpPr>
              <p:nvPr/>
            </p:nvSpPr>
            <p:spPr bwMode="auto">
              <a:xfrm>
                <a:off x="3963" y="3608"/>
                <a:ext cx="0"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5412" name="Picture 513"/>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4132" y="3608"/>
                <a:ext cx="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13" name="Picture 514"/>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4132" y="3722"/>
                <a:ext cx="1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14" name="Picture 515"/>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432" y="3780"/>
                <a:ext cx="14" cy="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415" name="Rectangle 516"/>
              <p:cNvSpPr>
                <a:spLocks noChangeArrowheads="1"/>
              </p:cNvSpPr>
              <p:nvPr/>
            </p:nvSpPr>
            <p:spPr bwMode="auto">
              <a:xfrm>
                <a:off x="1601"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16" name="Line 517"/>
              <p:cNvSpPr>
                <a:spLocks noChangeShapeType="1"/>
              </p:cNvSpPr>
              <p:nvPr/>
            </p:nvSpPr>
            <p:spPr bwMode="auto">
              <a:xfrm>
                <a:off x="1601"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17" name="Line 518"/>
              <p:cNvSpPr>
                <a:spLocks noChangeShapeType="1"/>
              </p:cNvSpPr>
              <p:nvPr/>
            </p:nvSpPr>
            <p:spPr bwMode="auto">
              <a:xfrm>
                <a:off x="1601"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18" name="Rectangle 519"/>
              <p:cNvSpPr>
                <a:spLocks noChangeArrowheads="1"/>
              </p:cNvSpPr>
              <p:nvPr/>
            </p:nvSpPr>
            <p:spPr bwMode="auto">
              <a:xfrm>
                <a:off x="1601"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19" name="Line 520"/>
              <p:cNvSpPr>
                <a:spLocks noChangeShapeType="1"/>
              </p:cNvSpPr>
              <p:nvPr/>
            </p:nvSpPr>
            <p:spPr bwMode="auto">
              <a:xfrm>
                <a:off x="1601"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20" name="Line 521"/>
              <p:cNvSpPr>
                <a:spLocks noChangeShapeType="1"/>
              </p:cNvSpPr>
              <p:nvPr/>
            </p:nvSpPr>
            <p:spPr bwMode="auto">
              <a:xfrm>
                <a:off x="1601"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21" name="Rectangle 522"/>
              <p:cNvSpPr>
                <a:spLocks noChangeArrowheads="1"/>
              </p:cNvSpPr>
              <p:nvPr/>
            </p:nvSpPr>
            <p:spPr bwMode="auto">
              <a:xfrm>
                <a:off x="1615"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22" name="Line 523"/>
              <p:cNvSpPr>
                <a:spLocks noChangeShapeType="1"/>
              </p:cNvSpPr>
              <p:nvPr/>
            </p:nvSpPr>
            <p:spPr bwMode="auto">
              <a:xfrm>
                <a:off x="1615"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23" name="Line 524"/>
              <p:cNvSpPr>
                <a:spLocks noChangeShapeType="1"/>
              </p:cNvSpPr>
              <p:nvPr/>
            </p:nvSpPr>
            <p:spPr bwMode="auto">
              <a:xfrm>
                <a:off x="1615"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24" name="Rectangle 525"/>
              <p:cNvSpPr>
                <a:spLocks noChangeArrowheads="1"/>
              </p:cNvSpPr>
              <p:nvPr/>
            </p:nvSpPr>
            <p:spPr bwMode="auto">
              <a:xfrm>
                <a:off x="1629" y="3780"/>
                <a:ext cx="87"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25" name="Line 526"/>
              <p:cNvSpPr>
                <a:spLocks noChangeShapeType="1"/>
              </p:cNvSpPr>
              <p:nvPr/>
            </p:nvSpPr>
            <p:spPr bwMode="auto">
              <a:xfrm>
                <a:off x="1629" y="3780"/>
                <a:ext cx="8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26" name="Rectangle 527"/>
              <p:cNvSpPr>
                <a:spLocks noChangeArrowheads="1"/>
              </p:cNvSpPr>
              <p:nvPr/>
            </p:nvSpPr>
            <p:spPr bwMode="auto">
              <a:xfrm>
                <a:off x="1716"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27" name="Line 528"/>
              <p:cNvSpPr>
                <a:spLocks noChangeShapeType="1"/>
              </p:cNvSpPr>
              <p:nvPr/>
            </p:nvSpPr>
            <p:spPr bwMode="auto">
              <a:xfrm>
                <a:off x="1716"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28" name="Line 529"/>
              <p:cNvSpPr>
                <a:spLocks noChangeShapeType="1"/>
              </p:cNvSpPr>
              <p:nvPr/>
            </p:nvSpPr>
            <p:spPr bwMode="auto">
              <a:xfrm>
                <a:off x="1716"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29" name="Rectangle 530"/>
              <p:cNvSpPr>
                <a:spLocks noChangeArrowheads="1"/>
              </p:cNvSpPr>
              <p:nvPr/>
            </p:nvSpPr>
            <p:spPr bwMode="auto">
              <a:xfrm>
                <a:off x="1730" y="3780"/>
                <a:ext cx="436"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30" name="Line 531"/>
              <p:cNvSpPr>
                <a:spLocks noChangeShapeType="1"/>
              </p:cNvSpPr>
              <p:nvPr/>
            </p:nvSpPr>
            <p:spPr bwMode="auto">
              <a:xfrm>
                <a:off x="1730" y="3780"/>
                <a:ext cx="43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31" name="Rectangle 532"/>
              <p:cNvSpPr>
                <a:spLocks noChangeArrowheads="1"/>
              </p:cNvSpPr>
              <p:nvPr/>
            </p:nvSpPr>
            <p:spPr bwMode="auto">
              <a:xfrm>
                <a:off x="2166" y="378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32" name="Line 533"/>
              <p:cNvSpPr>
                <a:spLocks noChangeShapeType="1"/>
              </p:cNvSpPr>
              <p:nvPr/>
            </p:nvSpPr>
            <p:spPr bwMode="auto">
              <a:xfrm>
                <a:off x="2166" y="378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33" name="Line 534"/>
              <p:cNvSpPr>
                <a:spLocks noChangeShapeType="1"/>
              </p:cNvSpPr>
              <p:nvPr/>
            </p:nvSpPr>
            <p:spPr bwMode="auto">
              <a:xfrm>
                <a:off x="2166"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34" name="Rectangle 535"/>
              <p:cNvSpPr>
                <a:spLocks noChangeArrowheads="1"/>
              </p:cNvSpPr>
              <p:nvPr/>
            </p:nvSpPr>
            <p:spPr bwMode="auto">
              <a:xfrm>
                <a:off x="2181" y="3780"/>
                <a:ext cx="9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35" name="Line 536"/>
              <p:cNvSpPr>
                <a:spLocks noChangeShapeType="1"/>
              </p:cNvSpPr>
              <p:nvPr/>
            </p:nvSpPr>
            <p:spPr bwMode="auto">
              <a:xfrm>
                <a:off x="2181" y="3780"/>
                <a:ext cx="9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36" name="Rectangle 537"/>
              <p:cNvSpPr>
                <a:spLocks noChangeArrowheads="1"/>
              </p:cNvSpPr>
              <p:nvPr/>
            </p:nvSpPr>
            <p:spPr bwMode="auto">
              <a:xfrm>
                <a:off x="2276"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37" name="Line 538"/>
              <p:cNvSpPr>
                <a:spLocks noChangeShapeType="1"/>
              </p:cNvSpPr>
              <p:nvPr/>
            </p:nvSpPr>
            <p:spPr bwMode="auto">
              <a:xfrm>
                <a:off x="2276"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38" name="Line 539"/>
              <p:cNvSpPr>
                <a:spLocks noChangeShapeType="1"/>
              </p:cNvSpPr>
              <p:nvPr/>
            </p:nvSpPr>
            <p:spPr bwMode="auto">
              <a:xfrm>
                <a:off x="2276"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39" name="Rectangle 540"/>
              <p:cNvSpPr>
                <a:spLocks noChangeArrowheads="1"/>
              </p:cNvSpPr>
              <p:nvPr/>
            </p:nvSpPr>
            <p:spPr bwMode="auto">
              <a:xfrm>
                <a:off x="2276"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40" name="Line 541"/>
              <p:cNvSpPr>
                <a:spLocks noChangeShapeType="1"/>
              </p:cNvSpPr>
              <p:nvPr/>
            </p:nvSpPr>
            <p:spPr bwMode="auto">
              <a:xfrm>
                <a:off x="2276"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41" name="Line 542"/>
              <p:cNvSpPr>
                <a:spLocks noChangeShapeType="1"/>
              </p:cNvSpPr>
              <p:nvPr/>
            </p:nvSpPr>
            <p:spPr bwMode="auto">
              <a:xfrm>
                <a:off x="2276"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42" name="Rectangle 543"/>
              <p:cNvSpPr>
                <a:spLocks noChangeArrowheads="1"/>
              </p:cNvSpPr>
              <p:nvPr/>
            </p:nvSpPr>
            <p:spPr bwMode="auto">
              <a:xfrm>
                <a:off x="2444"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43" name="Line 544"/>
              <p:cNvSpPr>
                <a:spLocks noChangeShapeType="1"/>
              </p:cNvSpPr>
              <p:nvPr/>
            </p:nvSpPr>
            <p:spPr bwMode="auto">
              <a:xfrm>
                <a:off x="2444"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44" name="Line 545"/>
              <p:cNvSpPr>
                <a:spLocks noChangeShapeType="1"/>
              </p:cNvSpPr>
              <p:nvPr/>
            </p:nvSpPr>
            <p:spPr bwMode="auto">
              <a:xfrm>
                <a:off x="2444"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45" name="Rectangle 546"/>
              <p:cNvSpPr>
                <a:spLocks noChangeArrowheads="1"/>
              </p:cNvSpPr>
              <p:nvPr/>
            </p:nvSpPr>
            <p:spPr bwMode="auto">
              <a:xfrm>
                <a:off x="2444"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46" name="Line 547"/>
              <p:cNvSpPr>
                <a:spLocks noChangeShapeType="1"/>
              </p:cNvSpPr>
              <p:nvPr/>
            </p:nvSpPr>
            <p:spPr bwMode="auto">
              <a:xfrm>
                <a:off x="2444"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47" name="Line 548"/>
              <p:cNvSpPr>
                <a:spLocks noChangeShapeType="1"/>
              </p:cNvSpPr>
              <p:nvPr/>
            </p:nvSpPr>
            <p:spPr bwMode="auto">
              <a:xfrm>
                <a:off x="2444"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48" name="Rectangle 549"/>
              <p:cNvSpPr>
                <a:spLocks noChangeArrowheads="1"/>
              </p:cNvSpPr>
              <p:nvPr/>
            </p:nvSpPr>
            <p:spPr bwMode="auto">
              <a:xfrm>
                <a:off x="2458"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49" name="Line 550"/>
              <p:cNvSpPr>
                <a:spLocks noChangeShapeType="1"/>
              </p:cNvSpPr>
              <p:nvPr/>
            </p:nvSpPr>
            <p:spPr bwMode="auto">
              <a:xfrm>
                <a:off x="2458"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50" name="Line 551"/>
              <p:cNvSpPr>
                <a:spLocks noChangeShapeType="1"/>
              </p:cNvSpPr>
              <p:nvPr/>
            </p:nvSpPr>
            <p:spPr bwMode="auto">
              <a:xfrm>
                <a:off x="2458"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51" name="Rectangle 552"/>
              <p:cNvSpPr>
                <a:spLocks noChangeArrowheads="1"/>
              </p:cNvSpPr>
              <p:nvPr/>
            </p:nvSpPr>
            <p:spPr bwMode="auto">
              <a:xfrm>
                <a:off x="2472" y="3780"/>
                <a:ext cx="647"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52" name="Line 553"/>
              <p:cNvSpPr>
                <a:spLocks noChangeShapeType="1"/>
              </p:cNvSpPr>
              <p:nvPr/>
            </p:nvSpPr>
            <p:spPr bwMode="auto">
              <a:xfrm>
                <a:off x="2472" y="3780"/>
                <a:ext cx="64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53" name="Rectangle 554"/>
              <p:cNvSpPr>
                <a:spLocks noChangeArrowheads="1"/>
              </p:cNvSpPr>
              <p:nvPr/>
            </p:nvSpPr>
            <p:spPr bwMode="auto">
              <a:xfrm>
                <a:off x="3119"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54" name="Line 555"/>
              <p:cNvSpPr>
                <a:spLocks noChangeShapeType="1"/>
              </p:cNvSpPr>
              <p:nvPr/>
            </p:nvSpPr>
            <p:spPr bwMode="auto">
              <a:xfrm>
                <a:off x="3119"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55" name="Line 556"/>
              <p:cNvSpPr>
                <a:spLocks noChangeShapeType="1"/>
              </p:cNvSpPr>
              <p:nvPr/>
            </p:nvSpPr>
            <p:spPr bwMode="auto">
              <a:xfrm>
                <a:off x="3119"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56" name="Rectangle 557"/>
              <p:cNvSpPr>
                <a:spLocks noChangeArrowheads="1"/>
              </p:cNvSpPr>
              <p:nvPr/>
            </p:nvSpPr>
            <p:spPr bwMode="auto">
              <a:xfrm>
                <a:off x="3119"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57" name="Line 558"/>
              <p:cNvSpPr>
                <a:spLocks noChangeShapeType="1"/>
              </p:cNvSpPr>
              <p:nvPr/>
            </p:nvSpPr>
            <p:spPr bwMode="auto">
              <a:xfrm>
                <a:off x="3119"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58" name="Line 559"/>
              <p:cNvSpPr>
                <a:spLocks noChangeShapeType="1"/>
              </p:cNvSpPr>
              <p:nvPr/>
            </p:nvSpPr>
            <p:spPr bwMode="auto">
              <a:xfrm>
                <a:off x="3119"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59" name="Rectangle 560"/>
              <p:cNvSpPr>
                <a:spLocks noChangeArrowheads="1"/>
              </p:cNvSpPr>
              <p:nvPr/>
            </p:nvSpPr>
            <p:spPr bwMode="auto">
              <a:xfrm>
                <a:off x="3288"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60" name="Line 561"/>
              <p:cNvSpPr>
                <a:spLocks noChangeShapeType="1"/>
              </p:cNvSpPr>
              <p:nvPr/>
            </p:nvSpPr>
            <p:spPr bwMode="auto">
              <a:xfrm>
                <a:off x="3288"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61" name="Line 562"/>
              <p:cNvSpPr>
                <a:spLocks noChangeShapeType="1"/>
              </p:cNvSpPr>
              <p:nvPr/>
            </p:nvSpPr>
            <p:spPr bwMode="auto">
              <a:xfrm>
                <a:off x="3288"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62" name="Rectangle 563"/>
              <p:cNvSpPr>
                <a:spLocks noChangeArrowheads="1"/>
              </p:cNvSpPr>
              <p:nvPr/>
            </p:nvSpPr>
            <p:spPr bwMode="auto">
              <a:xfrm>
                <a:off x="3288"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63" name="Line 564"/>
              <p:cNvSpPr>
                <a:spLocks noChangeShapeType="1"/>
              </p:cNvSpPr>
              <p:nvPr/>
            </p:nvSpPr>
            <p:spPr bwMode="auto">
              <a:xfrm>
                <a:off x="3288"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64" name="Line 565"/>
              <p:cNvSpPr>
                <a:spLocks noChangeShapeType="1"/>
              </p:cNvSpPr>
              <p:nvPr/>
            </p:nvSpPr>
            <p:spPr bwMode="auto">
              <a:xfrm>
                <a:off x="3288"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65" name="Rectangle 566"/>
              <p:cNvSpPr>
                <a:spLocks noChangeArrowheads="1"/>
              </p:cNvSpPr>
              <p:nvPr/>
            </p:nvSpPr>
            <p:spPr bwMode="auto">
              <a:xfrm>
                <a:off x="3302"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66" name="Line 567"/>
              <p:cNvSpPr>
                <a:spLocks noChangeShapeType="1"/>
              </p:cNvSpPr>
              <p:nvPr/>
            </p:nvSpPr>
            <p:spPr bwMode="auto">
              <a:xfrm>
                <a:off x="3302"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67" name="Line 568"/>
              <p:cNvSpPr>
                <a:spLocks noChangeShapeType="1"/>
              </p:cNvSpPr>
              <p:nvPr/>
            </p:nvSpPr>
            <p:spPr bwMode="auto">
              <a:xfrm>
                <a:off x="3302"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68" name="Rectangle 569"/>
              <p:cNvSpPr>
                <a:spLocks noChangeArrowheads="1"/>
              </p:cNvSpPr>
              <p:nvPr/>
            </p:nvSpPr>
            <p:spPr bwMode="auto">
              <a:xfrm>
                <a:off x="3316" y="3780"/>
                <a:ext cx="647"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69" name="Line 570"/>
              <p:cNvSpPr>
                <a:spLocks noChangeShapeType="1"/>
              </p:cNvSpPr>
              <p:nvPr/>
            </p:nvSpPr>
            <p:spPr bwMode="auto">
              <a:xfrm>
                <a:off x="3316" y="3780"/>
                <a:ext cx="64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70" name="Rectangle 571"/>
              <p:cNvSpPr>
                <a:spLocks noChangeArrowheads="1"/>
              </p:cNvSpPr>
              <p:nvPr/>
            </p:nvSpPr>
            <p:spPr bwMode="auto">
              <a:xfrm>
                <a:off x="3963"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71" name="Line 572"/>
              <p:cNvSpPr>
                <a:spLocks noChangeShapeType="1"/>
              </p:cNvSpPr>
              <p:nvPr/>
            </p:nvSpPr>
            <p:spPr bwMode="auto">
              <a:xfrm>
                <a:off x="3963"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72" name="Line 573"/>
              <p:cNvSpPr>
                <a:spLocks noChangeShapeType="1"/>
              </p:cNvSpPr>
              <p:nvPr/>
            </p:nvSpPr>
            <p:spPr bwMode="auto">
              <a:xfrm>
                <a:off x="3963"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73" name="Rectangle 574"/>
              <p:cNvSpPr>
                <a:spLocks noChangeArrowheads="1"/>
              </p:cNvSpPr>
              <p:nvPr/>
            </p:nvSpPr>
            <p:spPr bwMode="auto">
              <a:xfrm>
                <a:off x="3963" y="378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474" name="Line 575"/>
              <p:cNvSpPr>
                <a:spLocks noChangeShapeType="1"/>
              </p:cNvSpPr>
              <p:nvPr/>
            </p:nvSpPr>
            <p:spPr bwMode="auto">
              <a:xfrm>
                <a:off x="3963" y="378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75" name="Line 576"/>
              <p:cNvSpPr>
                <a:spLocks noChangeShapeType="1"/>
              </p:cNvSpPr>
              <p:nvPr/>
            </p:nvSpPr>
            <p:spPr bwMode="auto">
              <a:xfrm>
                <a:off x="3963" y="378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5476" name="Picture 577"/>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4132" y="3780"/>
                <a:ext cx="14" cy="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77" name="Picture 578"/>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1432" y="3795"/>
                <a:ext cx="14"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78" name="Picture 579"/>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432" y="3858"/>
                <a:ext cx="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79" name="Picture 580"/>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432" y="3858"/>
                <a:ext cx="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80" name="Picture 581"/>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1446"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81" name="Picture 582"/>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1560" y="3858"/>
                <a:ext cx="4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82" name="Picture 58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04" y="3858"/>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83" name="Picture 58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9" y="3858"/>
                <a:ext cx="97"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84" name="Picture 58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16" y="3858"/>
                <a:ext cx="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85" name="Picture 58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0" y="3858"/>
                <a:ext cx="1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86" name="Picture 58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5"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87" name="Picture 58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59"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88" name="Picture 58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73" y="3858"/>
                <a:ext cx="93"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89" name="Picture 59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66" y="3858"/>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90" name="Picture 59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81" y="3858"/>
                <a:ext cx="98"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91" name="Picture 59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79" y="3858"/>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92" name="Picture 59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94"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93" name="Picture 59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08" y="3858"/>
                <a:ext cx="39"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94" name="Picture 595"/>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47" y="3858"/>
                <a:ext cx="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95" name="Picture 59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61" y="3858"/>
                <a:ext cx="1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96" name="Picture 59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576"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97" name="Picture 59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90"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98" name="Picture 59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04" y="3858"/>
                <a:ext cx="1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99" name="Picture 60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919"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00" name="Picture 60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033" y="3858"/>
                <a:ext cx="89"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01" name="Picture 60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122" y="3858"/>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02" name="Picture 603"/>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137"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03" name="Picture 60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51" y="3858"/>
                <a:ext cx="40"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04" name="Picture 605"/>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291" y="3858"/>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05" name="Picture 606"/>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306"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06" name="Picture 607"/>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20"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07" name="Picture 608"/>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534" y="3858"/>
                <a:ext cx="1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08" name="Picture 609"/>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49"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5279" name="Picture 61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63"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280" name="Picture 61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877" y="3858"/>
              <a:ext cx="89"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281" name="Picture 613"/>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966" y="3858"/>
              <a:ext cx="15"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282" name="Picture 614"/>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981" y="3858"/>
              <a:ext cx="1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283" name="Picture 615"/>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4095" y="3858"/>
              <a:ext cx="37"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284" name="Picture 616"/>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4132" y="3795"/>
              <a:ext cx="14"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285" name="Picture 617"/>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4132" y="3858"/>
              <a:ext cx="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286" name="Picture 618"/>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4132" y="3858"/>
              <a:ext cx="14"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287" name="Rectangle 619"/>
            <p:cNvSpPr>
              <a:spLocks noChangeArrowheads="1"/>
            </p:cNvSpPr>
            <p:nvPr/>
          </p:nvSpPr>
          <p:spPr bwMode="auto">
            <a:xfrm>
              <a:off x="2355" y="3882"/>
              <a:ext cx="115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字节多路通道的结构</a:t>
              </a:r>
            </a:p>
          </p:txBody>
        </p:sp>
        <p:sp>
          <p:nvSpPr>
            <p:cNvPr id="125288" name="Line 620"/>
            <p:cNvSpPr>
              <a:spLocks noChangeShapeType="1"/>
            </p:cNvSpPr>
            <p:nvPr/>
          </p:nvSpPr>
          <p:spPr bwMode="auto">
            <a:xfrm>
              <a:off x="1908" y="2329"/>
              <a:ext cx="172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5289" name="Group 624"/>
            <p:cNvGrpSpPr>
              <a:grpSpLocks/>
            </p:cNvGrpSpPr>
            <p:nvPr/>
          </p:nvGrpSpPr>
          <p:grpSpPr bwMode="auto">
            <a:xfrm>
              <a:off x="2758" y="1711"/>
              <a:ext cx="86" cy="310"/>
              <a:chOff x="2758" y="1711"/>
              <a:chExt cx="86" cy="310"/>
            </a:xfrm>
          </p:grpSpPr>
          <p:sp>
            <p:nvSpPr>
              <p:cNvPr id="125306" name="Line 621"/>
              <p:cNvSpPr>
                <a:spLocks noChangeShapeType="1"/>
              </p:cNvSpPr>
              <p:nvPr/>
            </p:nvSpPr>
            <p:spPr bwMode="auto">
              <a:xfrm flipV="1">
                <a:off x="2801" y="1766"/>
                <a:ext cx="0" cy="2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07" name="Freeform 622"/>
              <p:cNvSpPr>
                <a:spLocks/>
              </p:cNvSpPr>
              <p:nvPr/>
            </p:nvSpPr>
            <p:spPr bwMode="auto">
              <a:xfrm>
                <a:off x="2758" y="1938"/>
                <a:ext cx="84" cy="83"/>
              </a:xfrm>
              <a:custGeom>
                <a:avLst/>
                <a:gdLst>
                  <a:gd name="T0" fmla="*/ 0 w 84"/>
                  <a:gd name="T1" fmla="*/ 0 h 83"/>
                  <a:gd name="T2" fmla="*/ 43 w 84"/>
                  <a:gd name="T3" fmla="*/ 83 h 83"/>
                  <a:gd name="T4" fmla="*/ 84 w 84"/>
                  <a:gd name="T5" fmla="*/ 0 h 83"/>
                  <a:gd name="T6" fmla="*/ 43 w 84"/>
                  <a:gd name="T7" fmla="*/ 26 h 83"/>
                  <a:gd name="T8" fmla="*/ 0 w 84"/>
                  <a:gd name="T9" fmla="*/ 0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83">
                    <a:moveTo>
                      <a:pt x="0" y="0"/>
                    </a:moveTo>
                    <a:lnTo>
                      <a:pt x="43" y="83"/>
                    </a:lnTo>
                    <a:lnTo>
                      <a:pt x="84" y="0"/>
                    </a:lnTo>
                    <a:lnTo>
                      <a:pt x="43"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308" name="Freeform 623"/>
              <p:cNvSpPr>
                <a:spLocks/>
              </p:cNvSpPr>
              <p:nvPr/>
            </p:nvSpPr>
            <p:spPr bwMode="auto">
              <a:xfrm>
                <a:off x="2759" y="1711"/>
                <a:ext cx="85" cy="84"/>
              </a:xfrm>
              <a:custGeom>
                <a:avLst/>
                <a:gdLst>
                  <a:gd name="T0" fmla="*/ 85 w 85"/>
                  <a:gd name="T1" fmla="*/ 84 h 84"/>
                  <a:gd name="T2" fmla="*/ 42 w 85"/>
                  <a:gd name="T3" fmla="*/ 0 h 84"/>
                  <a:gd name="T4" fmla="*/ 0 w 85"/>
                  <a:gd name="T5" fmla="*/ 84 h 84"/>
                  <a:gd name="T6" fmla="*/ 42 w 85"/>
                  <a:gd name="T7" fmla="*/ 57 h 84"/>
                  <a:gd name="T8" fmla="*/ 85 w 85"/>
                  <a:gd name="T9" fmla="*/ 84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84">
                    <a:moveTo>
                      <a:pt x="85" y="84"/>
                    </a:moveTo>
                    <a:lnTo>
                      <a:pt x="42" y="0"/>
                    </a:lnTo>
                    <a:lnTo>
                      <a:pt x="0" y="84"/>
                    </a:lnTo>
                    <a:lnTo>
                      <a:pt x="42" y="57"/>
                    </a:lnTo>
                    <a:lnTo>
                      <a:pt x="8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5290" name="Group 628"/>
            <p:cNvGrpSpPr>
              <a:grpSpLocks/>
            </p:cNvGrpSpPr>
            <p:nvPr/>
          </p:nvGrpSpPr>
          <p:grpSpPr bwMode="auto">
            <a:xfrm>
              <a:off x="1865" y="2329"/>
              <a:ext cx="86" cy="207"/>
              <a:chOff x="1865" y="2329"/>
              <a:chExt cx="86" cy="207"/>
            </a:xfrm>
          </p:grpSpPr>
          <p:sp>
            <p:nvSpPr>
              <p:cNvPr id="125303" name="Line 625"/>
              <p:cNvSpPr>
                <a:spLocks noChangeShapeType="1"/>
              </p:cNvSpPr>
              <p:nvPr/>
            </p:nvSpPr>
            <p:spPr bwMode="auto">
              <a:xfrm flipV="1">
                <a:off x="1908" y="2384"/>
                <a:ext cx="0" cy="9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04" name="Freeform 626"/>
              <p:cNvSpPr>
                <a:spLocks/>
              </p:cNvSpPr>
              <p:nvPr/>
            </p:nvSpPr>
            <p:spPr bwMode="auto">
              <a:xfrm>
                <a:off x="1865" y="2453"/>
                <a:ext cx="85" cy="83"/>
              </a:xfrm>
              <a:custGeom>
                <a:avLst/>
                <a:gdLst>
                  <a:gd name="T0" fmla="*/ 0 w 85"/>
                  <a:gd name="T1" fmla="*/ 0 h 83"/>
                  <a:gd name="T2" fmla="*/ 43 w 85"/>
                  <a:gd name="T3" fmla="*/ 83 h 83"/>
                  <a:gd name="T4" fmla="*/ 85 w 85"/>
                  <a:gd name="T5" fmla="*/ 0 h 83"/>
                  <a:gd name="T6" fmla="*/ 43 w 85"/>
                  <a:gd name="T7" fmla="*/ 26 h 83"/>
                  <a:gd name="T8" fmla="*/ 0 w 85"/>
                  <a:gd name="T9" fmla="*/ 0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83">
                    <a:moveTo>
                      <a:pt x="0" y="0"/>
                    </a:moveTo>
                    <a:lnTo>
                      <a:pt x="43" y="83"/>
                    </a:lnTo>
                    <a:lnTo>
                      <a:pt x="85" y="0"/>
                    </a:lnTo>
                    <a:lnTo>
                      <a:pt x="43"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305" name="Freeform 627"/>
              <p:cNvSpPr>
                <a:spLocks/>
              </p:cNvSpPr>
              <p:nvPr/>
            </p:nvSpPr>
            <p:spPr bwMode="auto">
              <a:xfrm>
                <a:off x="1866" y="2329"/>
                <a:ext cx="85" cy="84"/>
              </a:xfrm>
              <a:custGeom>
                <a:avLst/>
                <a:gdLst>
                  <a:gd name="T0" fmla="*/ 85 w 85"/>
                  <a:gd name="T1" fmla="*/ 84 h 84"/>
                  <a:gd name="T2" fmla="*/ 42 w 85"/>
                  <a:gd name="T3" fmla="*/ 0 h 84"/>
                  <a:gd name="T4" fmla="*/ 0 w 85"/>
                  <a:gd name="T5" fmla="*/ 84 h 84"/>
                  <a:gd name="T6" fmla="*/ 42 w 85"/>
                  <a:gd name="T7" fmla="*/ 57 h 84"/>
                  <a:gd name="T8" fmla="*/ 85 w 85"/>
                  <a:gd name="T9" fmla="*/ 84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84">
                    <a:moveTo>
                      <a:pt x="85" y="84"/>
                    </a:moveTo>
                    <a:lnTo>
                      <a:pt x="42" y="0"/>
                    </a:lnTo>
                    <a:lnTo>
                      <a:pt x="0" y="84"/>
                    </a:lnTo>
                    <a:lnTo>
                      <a:pt x="42" y="57"/>
                    </a:lnTo>
                    <a:lnTo>
                      <a:pt x="8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5291" name="Group 632"/>
            <p:cNvGrpSpPr>
              <a:grpSpLocks/>
            </p:cNvGrpSpPr>
            <p:nvPr/>
          </p:nvGrpSpPr>
          <p:grpSpPr bwMode="auto">
            <a:xfrm>
              <a:off x="2758" y="2329"/>
              <a:ext cx="86" cy="207"/>
              <a:chOff x="2758" y="2329"/>
              <a:chExt cx="86" cy="207"/>
            </a:xfrm>
          </p:grpSpPr>
          <p:sp>
            <p:nvSpPr>
              <p:cNvPr id="125300" name="Line 629"/>
              <p:cNvSpPr>
                <a:spLocks noChangeShapeType="1"/>
              </p:cNvSpPr>
              <p:nvPr/>
            </p:nvSpPr>
            <p:spPr bwMode="auto">
              <a:xfrm flipV="1">
                <a:off x="2801" y="2384"/>
                <a:ext cx="0" cy="9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01" name="Freeform 630"/>
              <p:cNvSpPr>
                <a:spLocks/>
              </p:cNvSpPr>
              <p:nvPr/>
            </p:nvSpPr>
            <p:spPr bwMode="auto">
              <a:xfrm>
                <a:off x="2758" y="2453"/>
                <a:ext cx="84" cy="83"/>
              </a:xfrm>
              <a:custGeom>
                <a:avLst/>
                <a:gdLst>
                  <a:gd name="T0" fmla="*/ 0 w 84"/>
                  <a:gd name="T1" fmla="*/ 0 h 83"/>
                  <a:gd name="T2" fmla="*/ 43 w 84"/>
                  <a:gd name="T3" fmla="*/ 83 h 83"/>
                  <a:gd name="T4" fmla="*/ 84 w 84"/>
                  <a:gd name="T5" fmla="*/ 0 h 83"/>
                  <a:gd name="T6" fmla="*/ 43 w 84"/>
                  <a:gd name="T7" fmla="*/ 26 h 83"/>
                  <a:gd name="T8" fmla="*/ 0 w 84"/>
                  <a:gd name="T9" fmla="*/ 0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83">
                    <a:moveTo>
                      <a:pt x="0" y="0"/>
                    </a:moveTo>
                    <a:lnTo>
                      <a:pt x="43" y="83"/>
                    </a:lnTo>
                    <a:lnTo>
                      <a:pt x="84" y="0"/>
                    </a:lnTo>
                    <a:lnTo>
                      <a:pt x="43"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302" name="Freeform 631"/>
              <p:cNvSpPr>
                <a:spLocks/>
              </p:cNvSpPr>
              <p:nvPr/>
            </p:nvSpPr>
            <p:spPr bwMode="auto">
              <a:xfrm>
                <a:off x="2759" y="2329"/>
                <a:ext cx="85" cy="84"/>
              </a:xfrm>
              <a:custGeom>
                <a:avLst/>
                <a:gdLst>
                  <a:gd name="T0" fmla="*/ 85 w 85"/>
                  <a:gd name="T1" fmla="*/ 84 h 84"/>
                  <a:gd name="T2" fmla="*/ 42 w 85"/>
                  <a:gd name="T3" fmla="*/ 0 h 84"/>
                  <a:gd name="T4" fmla="*/ 0 w 85"/>
                  <a:gd name="T5" fmla="*/ 84 h 84"/>
                  <a:gd name="T6" fmla="*/ 42 w 85"/>
                  <a:gd name="T7" fmla="*/ 57 h 84"/>
                  <a:gd name="T8" fmla="*/ 85 w 85"/>
                  <a:gd name="T9" fmla="*/ 84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84">
                    <a:moveTo>
                      <a:pt x="85" y="84"/>
                    </a:moveTo>
                    <a:lnTo>
                      <a:pt x="42" y="0"/>
                    </a:lnTo>
                    <a:lnTo>
                      <a:pt x="0" y="84"/>
                    </a:lnTo>
                    <a:lnTo>
                      <a:pt x="42" y="57"/>
                    </a:lnTo>
                    <a:lnTo>
                      <a:pt x="8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5292" name="Group 636"/>
            <p:cNvGrpSpPr>
              <a:grpSpLocks/>
            </p:cNvGrpSpPr>
            <p:nvPr/>
          </p:nvGrpSpPr>
          <p:grpSpPr bwMode="auto">
            <a:xfrm>
              <a:off x="3591" y="2329"/>
              <a:ext cx="86" cy="207"/>
              <a:chOff x="3591" y="2329"/>
              <a:chExt cx="86" cy="207"/>
            </a:xfrm>
          </p:grpSpPr>
          <p:sp>
            <p:nvSpPr>
              <p:cNvPr id="125297" name="Line 633"/>
              <p:cNvSpPr>
                <a:spLocks noChangeShapeType="1"/>
              </p:cNvSpPr>
              <p:nvPr/>
            </p:nvSpPr>
            <p:spPr bwMode="auto">
              <a:xfrm flipV="1">
                <a:off x="3634" y="2384"/>
                <a:ext cx="0" cy="9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98" name="Freeform 634"/>
              <p:cNvSpPr>
                <a:spLocks/>
              </p:cNvSpPr>
              <p:nvPr/>
            </p:nvSpPr>
            <p:spPr bwMode="auto">
              <a:xfrm>
                <a:off x="3591" y="2453"/>
                <a:ext cx="85" cy="83"/>
              </a:xfrm>
              <a:custGeom>
                <a:avLst/>
                <a:gdLst>
                  <a:gd name="T0" fmla="*/ 0 w 85"/>
                  <a:gd name="T1" fmla="*/ 0 h 83"/>
                  <a:gd name="T2" fmla="*/ 43 w 85"/>
                  <a:gd name="T3" fmla="*/ 83 h 83"/>
                  <a:gd name="T4" fmla="*/ 85 w 85"/>
                  <a:gd name="T5" fmla="*/ 0 h 83"/>
                  <a:gd name="T6" fmla="*/ 43 w 85"/>
                  <a:gd name="T7" fmla="*/ 26 h 83"/>
                  <a:gd name="T8" fmla="*/ 0 w 85"/>
                  <a:gd name="T9" fmla="*/ 0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83">
                    <a:moveTo>
                      <a:pt x="0" y="0"/>
                    </a:moveTo>
                    <a:lnTo>
                      <a:pt x="43" y="83"/>
                    </a:lnTo>
                    <a:lnTo>
                      <a:pt x="85" y="0"/>
                    </a:lnTo>
                    <a:lnTo>
                      <a:pt x="43"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299" name="Freeform 635"/>
              <p:cNvSpPr>
                <a:spLocks/>
              </p:cNvSpPr>
              <p:nvPr/>
            </p:nvSpPr>
            <p:spPr bwMode="auto">
              <a:xfrm>
                <a:off x="3593" y="2329"/>
                <a:ext cx="84" cy="84"/>
              </a:xfrm>
              <a:custGeom>
                <a:avLst/>
                <a:gdLst>
                  <a:gd name="T0" fmla="*/ 84 w 84"/>
                  <a:gd name="T1" fmla="*/ 84 h 84"/>
                  <a:gd name="T2" fmla="*/ 41 w 84"/>
                  <a:gd name="T3" fmla="*/ 0 h 84"/>
                  <a:gd name="T4" fmla="*/ 0 w 84"/>
                  <a:gd name="T5" fmla="*/ 84 h 84"/>
                  <a:gd name="T6" fmla="*/ 41 w 84"/>
                  <a:gd name="T7" fmla="*/ 57 h 84"/>
                  <a:gd name="T8" fmla="*/ 84 w 84"/>
                  <a:gd name="T9" fmla="*/ 84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84">
                    <a:moveTo>
                      <a:pt x="84" y="84"/>
                    </a:moveTo>
                    <a:lnTo>
                      <a:pt x="41" y="0"/>
                    </a:lnTo>
                    <a:lnTo>
                      <a:pt x="0" y="84"/>
                    </a:lnTo>
                    <a:lnTo>
                      <a:pt x="41" y="57"/>
                    </a:lnTo>
                    <a:lnTo>
                      <a:pt x="84"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5293" name="Group 640"/>
            <p:cNvGrpSpPr>
              <a:grpSpLocks/>
            </p:cNvGrpSpPr>
            <p:nvPr/>
          </p:nvGrpSpPr>
          <p:grpSpPr bwMode="auto">
            <a:xfrm>
              <a:off x="2762" y="2176"/>
              <a:ext cx="78" cy="156"/>
              <a:chOff x="2762" y="2176"/>
              <a:chExt cx="78" cy="156"/>
            </a:xfrm>
          </p:grpSpPr>
          <p:sp>
            <p:nvSpPr>
              <p:cNvPr id="125294" name="Line 637"/>
              <p:cNvSpPr>
                <a:spLocks noChangeShapeType="1"/>
              </p:cNvSpPr>
              <p:nvPr/>
            </p:nvSpPr>
            <p:spPr bwMode="auto">
              <a:xfrm flipV="1">
                <a:off x="2801" y="2226"/>
                <a:ext cx="0" cy="56"/>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295" name="Freeform 638"/>
              <p:cNvSpPr>
                <a:spLocks/>
              </p:cNvSpPr>
              <p:nvPr/>
            </p:nvSpPr>
            <p:spPr bwMode="auto">
              <a:xfrm>
                <a:off x="2762" y="2254"/>
                <a:ext cx="77" cy="78"/>
              </a:xfrm>
              <a:custGeom>
                <a:avLst/>
                <a:gdLst>
                  <a:gd name="T0" fmla="*/ 0 w 77"/>
                  <a:gd name="T1" fmla="*/ 0 h 78"/>
                  <a:gd name="T2" fmla="*/ 39 w 77"/>
                  <a:gd name="T3" fmla="*/ 78 h 78"/>
                  <a:gd name="T4" fmla="*/ 77 w 77"/>
                  <a:gd name="T5" fmla="*/ 0 h 78"/>
                  <a:gd name="T6" fmla="*/ 39 w 77"/>
                  <a:gd name="T7" fmla="*/ 25 h 78"/>
                  <a:gd name="T8" fmla="*/ 0 w 7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0"/>
                    </a:moveTo>
                    <a:lnTo>
                      <a:pt x="39" y="78"/>
                    </a:lnTo>
                    <a:lnTo>
                      <a:pt x="77" y="0"/>
                    </a:lnTo>
                    <a:lnTo>
                      <a:pt x="39" y="2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296" name="Freeform 639"/>
              <p:cNvSpPr>
                <a:spLocks/>
              </p:cNvSpPr>
              <p:nvPr/>
            </p:nvSpPr>
            <p:spPr bwMode="auto">
              <a:xfrm>
                <a:off x="2763" y="2176"/>
                <a:ext cx="77" cy="77"/>
              </a:xfrm>
              <a:custGeom>
                <a:avLst/>
                <a:gdLst>
                  <a:gd name="T0" fmla="*/ 77 w 77"/>
                  <a:gd name="T1" fmla="*/ 77 h 77"/>
                  <a:gd name="T2" fmla="*/ 38 w 77"/>
                  <a:gd name="T3" fmla="*/ 0 h 77"/>
                  <a:gd name="T4" fmla="*/ 0 w 77"/>
                  <a:gd name="T5" fmla="*/ 77 h 77"/>
                  <a:gd name="T6" fmla="*/ 38 w 77"/>
                  <a:gd name="T7" fmla="*/ 52 h 77"/>
                  <a:gd name="T8" fmla="*/ 77 w 77"/>
                  <a:gd name="T9" fmla="*/ 7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77" y="77"/>
                    </a:moveTo>
                    <a:lnTo>
                      <a:pt x="38" y="0"/>
                    </a:lnTo>
                    <a:lnTo>
                      <a:pt x="0" y="77"/>
                    </a:lnTo>
                    <a:lnTo>
                      <a:pt x="38" y="52"/>
                    </a:lnTo>
                    <a:lnTo>
                      <a:pt x="77"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24933" name="Text Box 642"/>
          <p:cNvSpPr txBox="1">
            <a:spLocks noChangeArrowheads="1"/>
          </p:cNvSpPr>
          <p:nvPr/>
        </p:nvSpPr>
        <p:spPr bwMode="auto">
          <a:xfrm>
            <a:off x="5867400" y="2565400"/>
            <a:ext cx="2808288" cy="3798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r>
              <a:rPr lang="zh-CN" altLang="en-US" sz="1600">
                <a:solidFill>
                  <a:schemeClr val="tx2"/>
                </a:solidFill>
                <a:latin typeface="楷体_GB2312" pitchFamily="49" charset="-122"/>
              </a:rPr>
              <a:t>可以有不同的工作方式，连接在通道上的各个设备轮流占有一个时间片传输字节，或者，不同设备在它所分得的时间片内与通道在逻辑上建立不同的传输连接。</a:t>
            </a:r>
            <a:r>
              <a:rPr lang="en-US" altLang="zh-CN" sz="1600">
                <a:solidFill>
                  <a:schemeClr val="tx2"/>
                </a:solidFill>
                <a:latin typeface="Arial" panose="020B0604020202020204" pitchFamily="34" charset="0"/>
              </a:rPr>
              <a:t>——</a:t>
            </a:r>
            <a:r>
              <a:rPr lang="zh-CN" altLang="en-US" sz="1600">
                <a:solidFill>
                  <a:srgbClr val="FF0000"/>
                </a:solidFill>
                <a:latin typeface="楷体_GB2312" pitchFamily="49" charset="-122"/>
              </a:rPr>
              <a:t>字节交叉方式</a:t>
            </a:r>
          </a:p>
          <a:p>
            <a:pPr eaLnBrk="1" hangingPunct="1">
              <a:lnSpc>
                <a:spcPct val="90000"/>
              </a:lnSpc>
              <a:spcBef>
                <a:spcPct val="50000"/>
              </a:spcBef>
              <a:buSzTx/>
              <a:buFontTx/>
              <a:buChar char="•"/>
            </a:pPr>
            <a:endParaRPr lang="zh-CN" altLang="en-US" sz="1600">
              <a:solidFill>
                <a:srgbClr val="FF0000"/>
              </a:solidFill>
              <a:latin typeface="楷体_GB2312" pitchFamily="49" charset="-122"/>
            </a:endParaRPr>
          </a:p>
          <a:p>
            <a:pPr eaLnBrk="1" hangingPunct="1">
              <a:lnSpc>
                <a:spcPct val="90000"/>
              </a:lnSpc>
              <a:spcBef>
                <a:spcPct val="50000"/>
              </a:spcBef>
              <a:buSzTx/>
              <a:buFontTx/>
              <a:buChar char="•"/>
            </a:pPr>
            <a:r>
              <a:rPr lang="zh-CN" altLang="en-US" sz="1600">
                <a:solidFill>
                  <a:schemeClr val="tx2"/>
                </a:solidFill>
                <a:latin typeface="楷体_GB2312" pitchFamily="49" charset="-122"/>
              </a:rPr>
              <a:t>允许一个设备占用通道较长时间传输一组数据，或者设备与通道的连接可以根据需要维持到一组数据传输完成。</a:t>
            </a:r>
            <a:r>
              <a:rPr lang="en-US" altLang="zh-CN" sz="1600">
                <a:solidFill>
                  <a:schemeClr val="tx2"/>
                </a:solidFill>
                <a:latin typeface="Arial" panose="020B0604020202020204" pitchFamily="34" charset="0"/>
              </a:rPr>
              <a:t>——</a:t>
            </a:r>
            <a:r>
              <a:rPr lang="zh-CN" altLang="en-US" sz="1600">
                <a:solidFill>
                  <a:srgbClr val="FF0000"/>
                </a:solidFill>
                <a:latin typeface="楷体_GB2312" pitchFamily="49" charset="-122"/>
              </a:rPr>
              <a:t>成组方式。</a:t>
            </a:r>
          </a:p>
          <a:p>
            <a:pPr eaLnBrk="1" hangingPunct="1">
              <a:lnSpc>
                <a:spcPct val="90000"/>
              </a:lnSpc>
              <a:spcBef>
                <a:spcPct val="50000"/>
              </a:spcBef>
              <a:buSzTx/>
              <a:buFontTx/>
              <a:buChar char="•"/>
            </a:pPr>
            <a:endParaRPr lang="zh-CN" altLang="en-US" sz="1600">
              <a:solidFill>
                <a:srgbClr val="FF0000"/>
              </a:solidFill>
              <a:latin typeface="楷体_GB2312" pitchFamily="49" charset="-122"/>
            </a:endParaRPr>
          </a:p>
          <a:p>
            <a:pPr eaLnBrk="1" hangingPunct="1">
              <a:lnSpc>
                <a:spcPct val="90000"/>
              </a:lnSpc>
              <a:spcBef>
                <a:spcPct val="50000"/>
              </a:spcBef>
              <a:buSzTx/>
              <a:buFontTx/>
              <a:buChar char="•"/>
            </a:pPr>
            <a:r>
              <a:rPr lang="zh-CN" altLang="en-US" sz="1600">
                <a:solidFill>
                  <a:schemeClr val="tx2"/>
                </a:solidFill>
                <a:latin typeface="楷体_GB2312" pitchFamily="49" charset="-122"/>
              </a:rPr>
              <a:t>两种方式自动转换。通过超时机制控制。</a:t>
            </a:r>
          </a:p>
        </p:txBody>
      </p:sp>
      <p:sp>
        <p:nvSpPr>
          <p:cNvPr id="2" name="日期占位符 1"/>
          <p:cNvSpPr>
            <a:spLocks noGrp="1"/>
          </p:cNvSpPr>
          <p:nvPr>
            <p:ph type="dt" sz="half" idx="10"/>
          </p:nvPr>
        </p:nvSpPr>
        <p:spPr/>
        <p:txBody>
          <a:bodyPr/>
          <a:lstStyle/>
          <a:p>
            <a:pPr>
              <a:defRPr/>
            </a:pPr>
            <a:fld id="{47356DB7-5B3E-4035-A707-BAAA2EFF3184}"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 </a:t>
            </a:r>
            <a:fld id="{956CDBDB-24EF-420A-8330-F65E00949292}" type="slidenum">
              <a:rPr lang="en-US" altLang="zh-CN" smtClean="0"/>
              <a:pPr>
                <a:defRPr/>
              </a:pPr>
              <a:t>113</a:t>
            </a:fld>
            <a:endParaRPr lang="en-US" altLang="zh-CN"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zh-CN" altLang="en-US" sz="3200" smtClean="0">
                <a:latin typeface="宋体" panose="02010600030101010101" pitchFamily="2" charset="-122"/>
              </a:rPr>
              <a:t>通道种类</a:t>
            </a:r>
            <a:r>
              <a:rPr lang="zh-CN" altLang="en-US" sz="1600" smtClean="0">
                <a:latin typeface="宋体" panose="02010600030101010101" pitchFamily="2" charset="-122"/>
              </a:rPr>
              <a:t>（续）</a:t>
            </a:r>
          </a:p>
        </p:txBody>
      </p:sp>
      <p:sp>
        <p:nvSpPr>
          <p:cNvPr id="125955" name="Rectangle 3"/>
          <p:cNvSpPr>
            <a:spLocks noGrp="1" noChangeArrowheads="1"/>
          </p:cNvSpPr>
          <p:nvPr>
            <p:ph type="body" sz="half" idx="1"/>
          </p:nvPr>
        </p:nvSpPr>
        <p:spPr>
          <a:xfrm>
            <a:off x="457200" y="1235075"/>
            <a:ext cx="8147050" cy="5146675"/>
          </a:xfrm>
        </p:spPr>
        <p:txBody>
          <a:bodyPr/>
          <a:lstStyle/>
          <a:p>
            <a:pPr algn="just" eaLnBrk="1" hangingPunct="1">
              <a:lnSpc>
                <a:spcPct val="120000"/>
              </a:lnSpc>
              <a:spcBef>
                <a:spcPct val="0"/>
              </a:spcBef>
            </a:pPr>
            <a:r>
              <a:rPr lang="en-US" altLang="zh-CN" smtClean="0">
                <a:solidFill>
                  <a:srgbClr val="800000"/>
                </a:solidFill>
                <a:latin typeface="楷体_GB2312" pitchFamily="49" charset="-122"/>
              </a:rPr>
              <a:t>2. </a:t>
            </a:r>
            <a:r>
              <a:rPr lang="zh-CN" altLang="en-US" smtClean="0">
                <a:solidFill>
                  <a:srgbClr val="800000"/>
                </a:solidFill>
                <a:latin typeface="楷体_GB2312" pitchFamily="49" charset="-122"/>
              </a:rPr>
              <a:t>选择通道</a:t>
            </a:r>
          </a:p>
          <a:p>
            <a:pPr lvl="1" algn="just" eaLnBrk="1" hangingPunct="1">
              <a:lnSpc>
                <a:spcPct val="120000"/>
              </a:lnSpc>
              <a:spcBef>
                <a:spcPct val="0"/>
              </a:spcBef>
            </a:pPr>
            <a:r>
              <a:rPr lang="zh-CN" altLang="en-US" smtClean="0">
                <a:solidFill>
                  <a:srgbClr val="FF0000"/>
                </a:solidFill>
                <a:latin typeface="楷体_GB2312" pitchFamily="49" charset="-122"/>
              </a:rPr>
              <a:t>为高速外围设备服务</a:t>
            </a:r>
            <a:endParaRPr lang="zh-CN" altLang="en-US" smtClean="0">
              <a:latin typeface="楷体_GB2312" pitchFamily="49" charset="-122"/>
            </a:endParaRPr>
          </a:p>
          <a:p>
            <a:pPr lvl="1" algn="just" eaLnBrk="1" hangingPunct="1">
              <a:lnSpc>
                <a:spcPct val="120000"/>
              </a:lnSpc>
              <a:spcBef>
                <a:spcPct val="0"/>
              </a:spcBef>
            </a:pPr>
            <a:r>
              <a:rPr lang="zh-CN" altLang="en-US" smtClean="0">
                <a:latin typeface="楷体_GB2312" pitchFamily="49" charset="-122"/>
              </a:rPr>
              <a:t>只有一个以</a:t>
            </a:r>
            <a:r>
              <a:rPr lang="zh-CN" altLang="en-US" smtClean="0">
                <a:solidFill>
                  <a:srgbClr val="339933"/>
                </a:solidFill>
                <a:latin typeface="楷体_GB2312" pitchFamily="49" charset="-122"/>
              </a:rPr>
              <a:t>成组方式</a:t>
            </a:r>
            <a:r>
              <a:rPr lang="zh-CN" altLang="en-US" smtClean="0">
                <a:latin typeface="楷体_GB2312" pitchFamily="49" charset="-122"/>
              </a:rPr>
              <a:t>工作的子通道</a:t>
            </a:r>
          </a:p>
        </p:txBody>
      </p:sp>
      <p:sp>
        <p:nvSpPr>
          <p:cNvPr id="125956" name="Rectangle 428"/>
          <p:cNvSpPr>
            <a:spLocks noChangeArrowheads="1"/>
          </p:cNvSpPr>
          <p:nvPr/>
        </p:nvSpPr>
        <p:spPr bwMode="auto">
          <a:xfrm>
            <a:off x="3419475" y="6092825"/>
            <a:ext cx="17891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000">
                <a:solidFill>
                  <a:schemeClr val="tx2"/>
                </a:solidFill>
                <a:latin typeface="楷体_GB2312" pitchFamily="49" charset="-122"/>
              </a:rPr>
              <a:t>选择通道的结构</a:t>
            </a:r>
          </a:p>
        </p:txBody>
      </p:sp>
      <p:grpSp>
        <p:nvGrpSpPr>
          <p:cNvPr id="125957" name="Group 487"/>
          <p:cNvGrpSpPr>
            <a:grpSpLocks/>
          </p:cNvGrpSpPr>
          <p:nvPr/>
        </p:nvGrpSpPr>
        <p:grpSpPr bwMode="auto">
          <a:xfrm>
            <a:off x="827088" y="2565400"/>
            <a:ext cx="6049962" cy="3402013"/>
            <a:chOff x="1065" y="1469"/>
            <a:chExt cx="3811" cy="2143"/>
          </a:xfrm>
        </p:grpSpPr>
        <p:sp>
          <p:nvSpPr>
            <p:cNvPr id="125959" name="Rectangle 9"/>
            <p:cNvSpPr>
              <a:spLocks noChangeArrowheads="1"/>
            </p:cNvSpPr>
            <p:nvPr/>
          </p:nvSpPr>
          <p:spPr bwMode="auto">
            <a:xfrm>
              <a:off x="2247" y="1477"/>
              <a:ext cx="64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至主存储器</a:t>
              </a:r>
            </a:p>
          </p:txBody>
        </p:sp>
        <p:sp>
          <p:nvSpPr>
            <p:cNvPr id="125960" name="Rectangle 44"/>
            <p:cNvSpPr>
              <a:spLocks noChangeArrowheads="1"/>
            </p:cNvSpPr>
            <p:nvPr/>
          </p:nvSpPr>
          <p:spPr bwMode="auto">
            <a:xfrm>
              <a:off x="1582" y="1752"/>
              <a:ext cx="768"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通道控制部分</a:t>
              </a:r>
            </a:p>
          </p:txBody>
        </p:sp>
        <p:sp>
          <p:nvSpPr>
            <p:cNvPr id="125961" name="Rectangle 45"/>
            <p:cNvSpPr>
              <a:spLocks noChangeArrowheads="1"/>
            </p:cNvSpPr>
            <p:nvPr/>
          </p:nvSpPr>
          <p:spPr bwMode="auto">
            <a:xfrm>
              <a:off x="3018" y="1752"/>
              <a:ext cx="51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数据缓冲</a:t>
              </a:r>
            </a:p>
          </p:txBody>
        </p:sp>
        <p:sp>
          <p:nvSpPr>
            <p:cNvPr id="125962" name="Rectangle 47"/>
            <p:cNvSpPr>
              <a:spLocks noChangeArrowheads="1"/>
            </p:cNvSpPr>
            <p:nvPr/>
          </p:nvSpPr>
          <p:spPr bwMode="auto">
            <a:xfrm>
              <a:off x="1287" y="1726"/>
              <a:ext cx="17"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63" name="Line 48"/>
            <p:cNvSpPr>
              <a:spLocks noChangeShapeType="1"/>
            </p:cNvSpPr>
            <p:nvPr/>
          </p:nvSpPr>
          <p:spPr bwMode="auto">
            <a:xfrm>
              <a:off x="1287" y="1726"/>
              <a:ext cx="0" cy="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4" name="Rectangle 49"/>
            <p:cNvSpPr>
              <a:spLocks noChangeArrowheads="1"/>
            </p:cNvSpPr>
            <p:nvPr/>
          </p:nvSpPr>
          <p:spPr bwMode="auto">
            <a:xfrm>
              <a:off x="1287" y="1726"/>
              <a:ext cx="1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65" name="Line 50"/>
            <p:cNvSpPr>
              <a:spLocks noChangeShapeType="1"/>
            </p:cNvSpPr>
            <p:nvPr/>
          </p:nvSpPr>
          <p:spPr bwMode="auto">
            <a:xfrm>
              <a:off x="1287" y="1726"/>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6" name="Line 51"/>
            <p:cNvSpPr>
              <a:spLocks noChangeShapeType="1"/>
            </p:cNvSpPr>
            <p:nvPr/>
          </p:nvSpPr>
          <p:spPr bwMode="auto">
            <a:xfrm>
              <a:off x="1287" y="1726"/>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7" name="Rectangle 52"/>
            <p:cNvSpPr>
              <a:spLocks noChangeArrowheads="1"/>
            </p:cNvSpPr>
            <p:nvPr/>
          </p:nvSpPr>
          <p:spPr bwMode="auto">
            <a:xfrm>
              <a:off x="1304" y="1726"/>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68" name="Line 53"/>
            <p:cNvSpPr>
              <a:spLocks noChangeShapeType="1"/>
            </p:cNvSpPr>
            <p:nvPr/>
          </p:nvSpPr>
          <p:spPr bwMode="auto">
            <a:xfrm>
              <a:off x="1304" y="1726"/>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9" name="Line 54"/>
            <p:cNvSpPr>
              <a:spLocks noChangeShapeType="1"/>
            </p:cNvSpPr>
            <p:nvPr/>
          </p:nvSpPr>
          <p:spPr bwMode="auto">
            <a:xfrm>
              <a:off x="1304" y="1726"/>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0" name="Rectangle 55"/>
            <p:cNvSpPr>
              <a:spLocks noChangeArrowheads="1"/>
            </p:cNvSpPr>
            <p:nvPr/>
          </p:nvSpPr>
          <p:spPr bwMode="auto">
            <a:xfrm>
              <a:off x="1320" y="1726"/>
              <a:ext cx="60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71" name="Line 56"/>
            <p:cNvSpPr>
              <a:spLocks noChangeShapeType="1"/>
            </p:cNvSpPr>
            <p:nvPr/>
          </p:nvSpPr>
          <p:spPr bwMode="auto">
            <a:xfrm>
              <a:off x="1320" y="1726"/>
              <a:ext cx="60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2" name="Rectangle 57"/>
            <p:cNvSpPr>
              <a:spLocks noChangeArrowheads="1"/>
            </p:cNvSpPr>
            <p:nvPr/>
          </p:nvSpPr>
          <p:spPr bwMode="auto">
            <a:xfrm>
              <a:off x="1927" y="1726"/>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73" name="Line 58"/>
            <p:cNvSpPr>
              <a:spLocks noChangeShapeType="1"/>
            </p:cNvSpPr>
            <p:nvPr/>
          </p:nvSpPr>
          <p:spPr bwMode="auto">
            <a:xfrm>
              <a:off x="1927" y="1726"/>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4" name="Line 59"/>
            <p:cNvSpPr>
              <a:spLocks noChangeShapeType="1"/>
            </p:cNvSpPr>
            <p:nvPr/>
          </p:nvSpPr>
          <p:spPr bwMode="auto">
            <a:xfrm>
              <a:off x="1927" y="1726"/>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5" name="Rectangle 60"/>
            <p:cNvSpPr>
              <a:spLocks noChangeArrowheads="1"/>
            </p:cNvSpPr>
            <p:nvPr/>
          </p:nvSpPr>
          <p:spPr bwMode="auto">
            <a:xfrm>
              <a:off x="1943" y="1726"/>
              <a:ext cx="6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76" name="Line 61"/>
            <p:cNvSpPr>
              <a:spLocks noChangeShapeType="1"/>
            </p:cNvSpPr>
            <p:nvPr/>
          </p:nvSpPr>
          <p:spPr bwMode="auto">
            <a:xfrm>
              <a:off x="1943" y="1726"/>
              <a:ext cx="6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7" name="Rectangle 62"/>
            <p:cNvSpPr>
              <a:spLocks noChangeArrowheads="1"/>
            </p:cNvSpPr>
            <p:nvPr/>
          </p:nvSpPr>
          <p:spPr bwMode="auto">
            <a:xfrm>
              <a:off x="2557" y="1726"/>
              <a:ext cx="17"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78" name="Line 63"/>
            <p:cNvSpPr>
              <a:spLocks noChangeShapeType="1"/>
            </p:cNvSpPr>
            <p:nvPr/>
          </p:nvSpPr>
          <p:spPr bwMode="auto">
            <a:xfrm>
              <a:off x="2557" y="1726"/>
              <a:ext cx="0" cy="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9" name="Rectangle 64"/>
            <p:cNvSpPr>
              <a:spLocks noChangeArrowheads="1"/>
            </p:cNvSpPr>
            <p:nvPr/>
          </p:nvSpPr>
          <p:spPr bwMode="auto">
            <a:xfrm>
              <a:off x="2557" y="1726"/>
              <a:ext cx="1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80" name="Line 65"/>
            <p:cNvSpPr>
              <a:spLocks noChangeShapeType="1"/>
            </p:cNvSpPr>
            <p:nvPr/>
          </p:nvSpPr>
          <p:spPr bwMode="auto">
            <a:xfrm>
              <a:off x="2557" y="1726"/>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1" name="Line 66"/>
            <p:cNvSpPr>
              <a:spLocks noChangeShapeType="1"/>
            </p:cNvSpPr>
            <p:nvPr/>
          </p:nvSpPr>
          <p:spPr bwMode="auto">
            <a:xfrm>
              <a:off x="2557" y="1726"/>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2" name="Rectangle 67"/>
            <p:cNvSpPr>
              <a:spLocks noChangeArrowheads="1"/>
            </p:cNvSpPr>
            <p:nvPr/>
          </p:nvSpPr>
          <p:spPr bwMode="auto">
            <a:xfrm>
              <a:off x="2938" y="1726"/>
              <a:ext cx="16"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83" name="Line 68"/>
            <p:cNvSpPr>
              <a:spLocks noChangeShapeType="1"/>
            </p:cNvSpPr>
            <p:nvPr/>
          </p:nvSpPr>
          <p:spPr bwMode="auto">
            <a:xfrm>
              <a:off x="2938" y="1726"/>
              <a:ext cx="0" cy="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4" name="Rectangle 69"/>
            <p:cNvSpPr>
              <a:spLocks noChangeArrowheads="1"/>
            </p:cNvSpPr>
            <p:nvPr/>
          </p:nvSpPr>
          <p:spPr bwMode="auto">
            <a:xfrm>
              <a:off x="2938" y="1726"/>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85" name="Line 70"/>
            <p:cNvSpPr>
              <a:spLocks noChangeShapeType="1"/>
            </p:cNvSpPr>
            <p:nvPr/>
          </p:nvSpPr>
          <p:spPr bwMode="auto">
            <a:xfrm>
              <a:off x="2938" y="1726"/>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6" name="Line 71"/>
            <p:cNvSpPr>
              <a:spLocks noChangeShapeType="1"/>
            </p:cNvSpPr>
            <p:nvPr/>
          </p:nvSpPr>
          <p:spPr bwMode="auto">
            <a:xfrm>
              <a:off x="2938" y="1726"/>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7" name="Rectangle 72"/>
            <p:cNvSpPr>
              <a:spLocks noChangeArrowheads="1"/>
            </p:cNvSpPr>
            <p:nvPr/>
          </p:nvSpPr>
          <p:spPr bwMode="auto">
            <a:xfrm>
              <a:off x="2954" y="1726"/>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88" name="Line 73"/>
            <p:cNvSpPr>
              <a:spLocks noChangeShapeType="1"/>
            </p:cNvSpPr>
            <p:nvPr/>
          </p:nvSpPr>
          <p:spPr bwMode="auto">
            <a:xfrm>
              <a:off x="2954" y="1726"/>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9" name="Line 74"/>
            <p:cNvSpPr>
              <a:spLocks noChangeShapeType="1"/>
            </p:cNvSpPr>
            <p:nvPr/>
          </p:nvSpPr>
          <p:spPr bwMode="auto">
            <a:xfrm>
              <a:off x="2954" y="1726"/>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0" name="Rectangle 75"/>
            <p:cNvSpPr>
              <a:spLocks noChangeArrowheads="1"/>
            </p:cNvSpPr>
            <p:nvPr/>
          </p:nvSpPr>
          <p:spPr bwMode="auto">
            <a:xfrm>
              <a:off x="2970" y="1726"/>
              <a:ext cx="603"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91" name="Line 76"/>
            <p:cNvSpPr>
              <a:spLocks noChangeShapeType="1"/>
            </p:cNvSpPr>
            <p:nvPr/>
          </p:nvSpPr>
          <p:spPr bwMode="auto">
            <a:xfrm>
              <a:off x="2970" y="1726"/>
              <a:ext cx="60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2" name="Rectangle 77"/>
            <p:cNvSpPr>
              <a:spLocks noChangeArrowheads="1"/>
            </p:cNvSpPr>
            <p:nvPr/>
          </p:nvSpPr>
          <p:spPr bwMode="auto">
            <a:xfrm>
              <a:off x="3573" y="1726"/>
              <a:ext cx="17"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93" name="Line 78"/>
            <p:cNvSpPr>
              <a:spLocks noChangeShapeType="1"/>
            </p:cNvSpPr>
            <p:nvPr/>
          </p:nvSpPr>
          <p:spPr bwMode="auto">
            <a:xfrm>
              <a:off x="3573" y="1726"/>
              <a:ext cx="0" cy="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4" name="Rectangle 79"/>
            <p:cNvSpPr>
              <a:spLocks noChangeArrowheads="1"/>
            </p:cNvSpPr>
            <p:nvPr/>
          </p:nvSpPr>
          <p:spPr bwMode="auto">
            <a:xfrm>
              <a:off x="3573" y="1726"/>
              <a:ext cx="1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95" name="Line 80"/>
            <p:cNvSpPr>
              <a:spLocks noChangeShapeType="1"/>
            </p:cNvSpPr>
            <p:nvPr/>
          </p:nvSpPr>
          <p:spPr bwMode="auto">
            <a:xfrm>
              <a:off x="3573" y="1726"/>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6" name="Line 81"/>
            <p:cNvSpPr>
              <a:spLocks noChangeShapeType="1"/>
            </p:cNvSpPr>
            <p:nvPr/>
          </p:nvSpPr>
          <p:spPr bwMode="auto">
            <a:xfrm>
              <a:off x="3573" y="1726"/>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7" name="Rectangle 85"/>
            <p:cNvSpPr>
              <a:spLocks noChangeArrowheads="1"/>
            </p:cNvSpPr>
            <p:nvPr/>
          </p:nvSpPr>
          <p:spPr bwMode="auto">
            <a:xfrm>
              <a:off x="1287" y="1743"/>
              <a:ext cx="17"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5998" name="Line 86"/>
            <p:cNvSpPr>
              <a:spLocks noChangeShapeType="1"/>
            </p:cNvSpPr>
            <p:nvPr/>
          </p:nvSpPr>
          <p:spPr bwMode="auto">
            <a:xfrm>
              <a:off x="1287" y="1743"/>
              <a:ext cx="0" cy="18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9" name="Rectangle 87"/>
            <p:cNvSpPr>
              <a:spLocks noChangeArrowheads="1"/>
            </p:cNvSpPr>
            <p:nvPr/>
          </p:nvSpPr>
          <p:spPr bwMode="auto">
            <a:xfrm>
              <a:off x="2557" y="1743"/>
              <a:ext cx="17"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00" name="Line 88"/>
            <p:cNvSpPr>
              <a:spLocks noChangeShapeType="1"/>
            </p:cNvSpPr>
            <p:nvPr/>
          </p:nvSpPr>
          <p:spPr bwMode="auto">
            <a:xfrm>
              <a:off x="2557" y="1743"/>
              <a:ext cx="0" cy="18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1" name="Rectangle 89"/>
            <p:cNvSpPr>
              <a:spLocks noChangeArrowheads="1"/>
            </p:cNvSpPr>
            <p:nvPr/>
          </p:nvSpPr>
          <p:spPr bwMode="auto">
            <a:xfrm>
              <a:off x="2938" y="1743"/>
              <a:ext cx="16"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02" name="Line 90"/>
            <p:cNvSpPr>
              <a:spLocks noChangeShapeType="1"/>
            </p:cNvSpPr>
            <p:nvPr/>
          </p:nvSpPr>
          <p:spPr bwMode="auto">
            <a:xfrm>
              <a:off x="2938" y="1743"/>
              <a:ext cx="0" cy="18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3" name="Rectangle 91"/>
            <p:cNvSpPr>
              <a:spLocks noChangeArrowheads="1"/>
            </p:cNvSpPr>
            <p:nvPr/>
          </p:nvSpPr>
          <p:spPr bwMode="auto">
            <a:xfrm>
              <a:off x="3573" y="1743"/>
              <a:ext cx="17"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04" name="Line 92"/>
            <p:cNvSpPr>
              <a:spLocks noChangeShapeType="1"/>
            </p:cNvSpPr>
            <p:nvPr/>
          </p:nvSpPr>
          <p:spPr bwMode="auto">
            <a:xfrm>
              <a:off x="3573" y="1743"/>
              <a:ext cx="0" cy="18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5" name="Rectangle 96"/>
            <p:cNvSpPr>
              <a:spLocks noChangeArrowheads="1"/>
            </p:cNvSpPr>
            <p:nvPr/>
          </p:nvSpPr>
          <p:spPr bwMode="auto">
            <a:xfrm>
              <a:off x="1287" y="1927"/>
              <a:ext cx="1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06" name="Line 97"/>
            <p:cNvSpPr>
              <a:spLocks noChangeShapeType="1"/>
            </p:cNvSpPr>
            <p:nvPr/>
          </p:nvSpPr>
          <p:spPr bwMode="auto">
            <a:xfrm>
              <a:off x="1287" y="1927"/>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7" name="Line 98"/>
            <p:cNvSpPr>
              <a:spLocks noChangeShapeType="1"/>
            </p:cNvSpPr>
            <p:nvPr/>
          </p:nvSpPr>
          <p:spPr bwMode="auto">
            <a:xfrm>
              <a:off x="1287" y="1927"/>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8" name="Rectangle 99"/>
            <p:cNvSpPr>
              <a:spLocks noChangeArrowheads="1"/>
            </p:cNvSpPr>
            <p:nvPr/>
          </p:nvSpPr>
          <p:spPr bwMode="auto">
            <a:xfrm>
              <a:off x="1287" y="1927"/>
              <a:ext cx="1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09" name="Line 100"/>
            <p:cNvSpPr>
              <a:spLocks noChangeShapeType="1"/>
            </p:cNvSpPr>
            <p:nvPr/>
          </p:nvSpPr>
          <p:spPr bwMode="auto">
            <a:xfrm>
              <a:off x="1287" y="1927"/>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0" name="Line 101"/>
            <p:cNvSpPr>
              <a:spLocks noChangeShapeType="1"/>
            </p:cNvSpPr>
            <p:nvPr/>
          </p:nvSpPr>
          <p:spPr bwMode="auto">
            <a:xfrm>
              <a:off x="1287" y="1927"/>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1" name="Rectangle 102"/>
            <p:cNvSpPr>
              <a:spLocks noChangeArrowheads="1"/>
            </p:cNvSpPr>
            <p:nvPr/>
          </p:nvSpPr>
          <p:spPr bwMode="auto">
            <a:xfrm>
              <a:off x="1304" y="1927"/>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12" name="Line 103"/>
            <p:cNvSpPr>
              <a:spLocks noChangeShapeType="1"/>
            </p:cNvSpPr>
            <p:nvPr/>
          </p:nvSpPr>
          <p:spPr bwMode="auto">
            <a:xfrm>
              <a:off x="1304" y="1927"/>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3" name="Line 104"/>
            <p:cNvSpPr>
              <a:spLocks noChangeShapeType="1"/>
            </p:cNvSpPr>
            <p:nvPr/>
          </p:nvSpPr>
          <p:spPr bwMode="auto">
            <a:xfrm>
              <a:off x="1304" y="1927"/>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4" name="Rectangle 105"/>
            <p:cNvSpPr>
              <a:spLocks noChangeArrowheads="1"/>
            </p:cNvSpPr>
            <p:nvPr/>
          </p:nvSpPr>
          <p:spPr bwMode="auto">
            <a:xfrm>
              <a:off x="1320" y="1927"/>
              <a:ext cx="60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15" name="Line 106"/>
            <p:cNvSpPr>
              <a:spLocks noChangeShapeType="1"/>
            </p:cNvSpPr>
            <p:nvPr/>
          </p:nvSpPr>
          <p:spPr bwMode="auto">
            <a:xfrm>
              <a:off x="1320" y="1927"/>
              <a:ext cx="60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6" name="Rectangle 107"/>
            <p:cNvSpPr>
              <a:spLocks noChangeArrowheads="1"/>
            </p:cNvSpPr>
            <p:nvPr/>
          </p:nvSpPr>
          <p:spPr bwMode="auto">
            <a:xfrm>
              <a:off x="1927" y="1927"/>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17" name="Line 108"/>
            <p:cNvSpPr>
              <a:spLocks noChangeShapeType="1"/>
            </p:cNvSpPr>
            <p:nvPr/>
          </p:nvSpPr>
          <p:spPr bwMode="auto">
            <a:xfrm>
              <a:off x="1927" y="1927"/>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8" name="Line 109"/>
            <p:cNvSpPr>
              <a:spLocks noChangeShapeType="1"/>
            </p:cNvSpPr>
            <p:nvPr/>
          </p:nvSpPr>
          <p:spPr bwMode="auto">
            <a:xfrm>
              <a:off x="1927" y="1927"/>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9" name="Rectangle 110"/>
            <p:cNvSpPr>
              <a:spLocks noChangeArrowheads="1"/>
            </p:cNvSpPr>
            <p:nvPr/>
          </p:nvSpPr>
          <p:spPr bwMode="auto">
            <a:xfrm>
              <a:off x="1943" y="1927"/>
              <a:ext cx="61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20" name="Line 111"/>
            <p:cNvSpPr>
              <a:spLocks noChangeShapeType="1"/>
            </p:cNvSpPr>
            <p:nvPr/>
          </p:nvSpPr>
          <p:spPr bwMode="auto">
            <a:xfrm>
              <a:off x="1943" y="1927"/>
              <a:ext cx="6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1" name="Rectangle 112"/>
            <p:cNvSpPr>
              <a:spLocks noChangeArrowheads="1"/>
            </p:cNvSpPr>
            <p:nvPr/>
          </p:nvSpPr>
          <p:spPr bwMode="auto">
            <a:xfrm>
              <a:off x="2557" y="1927"/>
              <a:ext cx="1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22" name="Line 113"/>
            <p:cNvSpPr>
              <a:spLocks noChangeShapeType="1"/>
            </p:cNvSpPr>
            <p:nvPr/>
          </p:nvSpPr>
          <p:spPr bwMode="auto">
            <a:xfrm>
              <a:off x="2557" y="1927"/>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3" name="Line 114"/>
            <p:cNvSpPr>
              <a:spLocks noChangeShapeType="1"/>
            </p:cNvSpPr>
            <p:nvPr/>
          </p:nvSpPr>
          <p:spPr bwMode="auto">
            <a:xfrm>
              <a:off x="2557" y="1927"/>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4" name="Rectangle 115"/>
            <p:cNvSpPr>
              <a:spLocks noChangeArrowheads="1"/>
            </p:cNvSpPr>
            <p:nvPr/>
          </p:nvSpPr>
          <p:spPr bwMode="auto">
            <a:xfrm>
              <a:off x="2557" y="1927"/>
              <a:ext cx="1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25" name="Line 116"/>
            <p:cNvSpPr>
              <a:spLocks noChangeShapeType="1"/>
            </p:cNvSpPr>
            <p:nvPr/>
          </p:nvSpPr>
          <p:spPr bwMode="auto">
            <a:xfrm>
              <a:off x="2557" y="1927"/>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6" name="Line 117"/>
            <p:cNvSpPr>
              <a:spLocks noChangeShapeType="1"/>
            </p:cNvSpPr>
            <p:nvPr/>
          </p:nvSpPr>
          <p:spPr bwMode="auto">
            <a:xfrm>
              <a:off x="2557" y="1927"/>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7" name="Rectangle 118"/>
            <p:cNvSpPr>
              <a:spLocks noChangeArrowheads="1"/>
            </p:cNvSpPr>
            <p:nvPr/>
          </p:nvSpPr>
          <p:spPr bwMode="auto">
            <a:xfrm>
              <a:off x="2938" y="1927"/>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28" name="Line 119"/>
            <p:cNvSpPr>
              <a:spLocks noChangeShapeType="1"/>
            </p:cNvSpPr>
            <p:nvPr/>
          </p:nvSpPr>
          <p:spPr bwMode="auto">
            <a:xfrm>
              <a:off x="2938" y="1927"/>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9" name="Line 120"/>
            <p:cNvSpPr>
              <a:spLocks noChangeShapeType="1"/>
            </p:cNvSpPr>
            <p:nvPr/>
          </p:nvSpPr>
          <p:spPr bwMode="auto">
            <a:xfrm>
              <a:off x="2938" y="1927"/>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0" name="Rectangle 121"/>
            <p:cNvSpPr>
              <a:spLocks noChangeArrowheads="1"/>
            </p:cNvSpPr>
            <p:nvPr/>
          </p:nvSpPr>
          <p:spPr bwMode="auto">
            <a:xfrm>
              <a:off x="2938" y="1927"/>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31" name="Line 122"/>
            <p:cNvSpPr>
              <a:spLocks noChangeShapeType="1"/>
            </p:cNvSpPr>
            <p:nvPr/>
          </p:nvSpPr>
          <p:spPr bwMode="auto">
            <a:xfrm>
              <a:off x="2938" y="1927"/>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2" name="Line 123"/>
            <p:cNvSpPr>
              <a:spLocks noChangeShapeType="1"/>
            </p:cNvSpPr>
            <p:nvPr/>
          </p:nvSpPr>
          <p:spPr bwMode="auto">
            <a:xfrm>
              <a:off x="2938" y="1927"/>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3" name="Rectangle 124"/>
            <p:cNvSpPr>
              <a:spLocks noChangeArrowheads="1"/>
            </p:cNvSpPr>
            <p:nvPr/>
          </p:nvSpPr>
          <p:spPr bwMode="auto">
            <a:xfrm>
              <a:off x="2954" y="1927"/>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34" name="Line 125"/>
            <p:cNvSpPr>
              <a:spLocks noChangeShapeType="1"/>
            </p:cNvSpPr>
            <p:nvPr/>
          </p:nvSpPr>
          <p:spPr bwMode="auto">
            <a:xfrm>
              <a:off x="2954" y="1927"/>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5" name="Line 126"/>
            <p:cNvSpPr>
              <a:spLocks noChangeShapeType="1"/>
            </p:cNvSpPr>
            <p:nvPr/>
          </p:nvSpPr>
          <p:spPr bwMode="auto">
            <a:xfrm>
              <a:off x="2954" y="1927"/>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6" name="Rectangle 127"/>
            <p:cNvSpPr>
              <a:spLocks noChangeArrowheads="1"/>
            </p:cNvSpPr>
            <p:nvPr/>
          </p:nvSpPr>
          <p:spPr bwMode="auto">
            <a:xfrm>
              <a:off x="2970" y="1927"/>
              <a:ext cx="603"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37" name="Line 128"/>
            <p:cNvSpPr>
              <a:spLocks noChangeShapeType="1"/>
            </p:cNvSpPr>
            <p:nvPr/>
          </p:nvSpPr>
          <p:spPr bwMode="auto">
            <a:xfrm>
              <a:off x="2970" y="1927"/>
              <a:ext cx="60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8" name="Rectangle 129"/>
            <p:cNvSpPr>
              <a:spLocks noChangeArrowheads="1"/>
            </p:cNvSpPr>
            <p:nvPr/>
          </p:nvSpPr>
          <p:spPr bwMode="auto">
            <a:xfrm>
              <a:off x="3573" y="1927"/>
              <a:ext cx="1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39" name="Line 130"/>
            <p:cNvSpPr>
              <a:spLocks noChangeShapeType="1"/>
            </p:cNvSpPr>
            <p:nvPr/>
          </p:nvSpPr>
          <p:spPr bwMode="auto">
            <a:xfrm>
              <a:off x="3573" y="1927"/>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40" name="Line 131"/>
            <p:cNvSpPr>
              <a:spLocks noChangeShapeType="1"/>
            </p:cNvSpPr>
            <p:nvPr/>
          </p:nvSpPr>
          <p:spPr bwMode="auto">
            <a:xfrm>
              <a:off x="3573" y="1927"/>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41" name="Rectangle 132"/>
            <p:cNvSpPr>
              <a:spLocks noChangeArrowheads="1"/>
            </p:cNvSpPr>
            <p:nvPr/>
          </p:nvSpPr>
          <p:spPr bwMode="auto">
            <a:xfrm>
              <a:off x="3573" y="1927"/>
              <a:ext cx="1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42" name="Line 133"/>
            <p:cNvSpPr>
              <a:spLocks noChangeShapeType="1"/>
            </p:cNvSpPr>
            <p:nvPr/>
          </p:nvSpPr>
          <p:spPr bwMode="auto">
            <a:xfrm>
              <a:off x="3573" y="1927"/>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43" name="Line 134"/>
            <p:cNvSpPr>
              <a:spLocks noChangeShapeType="1"/>
            </p:cNvSpPr>
            <p:nvPr/>
          </p:nvSpPr>
          <p:spPr bwMode="auto">
            <a:xfrm>
              <a:off x="3573" y="1927"/>
              <a:ext cx="0"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44" name="Rectangle 140"/>
            <p:cNvSpPr>
              <a:spLocks noChangeArrowheads="1"/>
            </p:cNvSpPr>
            <p:nvPr/>
          </p:nvSpPr>
          <p:spPr bwMode="auto">
            <a:xfrm>
              <a:off x="1920" y="2205"/>
              <a:ext cx="594" cy="157"/>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状态</a:t>
              </a:r>
              <a:r>
                <a:rPr lang="en-US" altLang="zh-CN" sz="1600">
                  <a:solidFill>
                    <a:schemeClr val="tx2"/>
                  </a:solidFill>
                  <a:latin typeface="楷体_GB2312" pitchFamily="49" charset="-122"/>
                </a:rPr>
                <a:t>/</a:t>
              </a:r>
              <a:r>
                <a:rPr lang="zh-CN" altLang="en-US" sz="1600">
                  <a:solidFill>
                    <a:schemeClr val="tx2"/>
                  </a:solidFill>
                  <a:latin typeface="楷体_GB2312" pitchFamily="49" charset="-122"/>
                </a:rPr>
                <a:t>控制</a:t>
              </a:r>
            </a:p>
          </p:txBody>
        </p:sp>
        <p:sp>
          <p:nvSpPr>
            <p:cNvPr id="126045" name="Rectangle 144"/>
            <p:cNvSpPr>
              <a:spLocks noChangeArrowheads="1"/>
            </p:cNvSpPr>
            <p:nvPr/>
          </p:nvSpPr>
          <p:spPr bwMode="auto">
            <a:xfrm>
              <a:off x="3368" y="2209"/>
              <a:ext cx="129"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字</a:t>
              </a:r>
            </a:p>
          </p:txBody>
        </p:sp>
        <p:sp>
          <p:nvSpPr>
            <p:cNvPr id="126046" name="Rectangle 170"/>
            <p:cNvSpPr>
              <a:spLocks noChangeArrowheads="1"/>
            </p:cNvSpPr>
            <p:nvPr/>
          </p:nvSpPr>
          <p:spPr bwMode="auto">
            <a:xfrm>
              <a:off x="3085" y="2411"/>
              <a:ext cx="258"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数据</a:t>
              </a:r>
            </a:p>
          </p:txBody>
        </p:sp>
        <p:sp>
          <p:nvSpPr>
            <p:cNvPr id="126047" name="Rectangle 216"/>
            <p:cNvSpPr>
              <a:spLocks noChangeArrowheads="1"/>
            </p:cNvSpPr>
            <p:nvPr/>
          </p:nvSpPr>
          <p:spPr bwMode="auto">
            <a:xfrm>
              <a:off x="1963" y="2568"/>
              <a:ext cx="536" cy="16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主存地址</a:t>
              </a:r>
            </a:p>
          </p:txBody>
        </p:sp>
        <p:sp>
          <p:nvSpPr>
            <p:cNvPr id="126048" name="Rectangle 217"/>
            <p:cNvSpPr>
              <a:spLocks noChangeArrowheads="1"/>
            </p:cNvSpPr>
            <p:nvPr/>
          </p:nvSpPr>
          <p:spPr bwMode="auto">
            <a:xfrm>
              <a:off x="2973" y="2547"/>
              <a:ext cx="51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格式变换</a:t>
              </a:r>
            </a:p>
          </p:txBody>
        </p:sp>
        <p:sp>
          <p:nvSpPr>
            <p:cNvPr id="126049" name="Rectangle 252"/>
            <p:cNvSpPr>
              <a:spLocks noChangeArrowheads="1"/>
            </p:cNvSpPr>
            <p:nvPr/>
          </p:nvSpPr>
          <p:spPr bwMode="auto">
            <a:xfrm>
              <a:off x="3263" y="2883"/>
              <a:ext cx="388"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字节</a:t>
              </a:r>
            </a:p>
          </p:txBody>
        </p:sp>
        <p:sp>
          <p:nvSpPr>
            <p:cNvPr id="126050" name="Rectangle 293"/>
            <p:cNvSpPr>
              <a:spLocks noChangeArrowheads="1"/>
            </p:cNvSpPr>
            <p:nvPr/>
          </p:nvSpPr>
          <p:spPr bwMode="auto">
            <a:xfrm>
              <a:off x="1963" y="2976"/>
              <a:ext cx="536" cy="16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字节计数</a:t>
              </a:r>
            </a:p>
          </p:txBody>
        </p:sp>
        <p:sp>
          <p:nvSpPr>
            <p:cNvPr id="126051" name="Rectangle 323"/>
            <p:cNvSpPr>
              <a:spLocks noChangeArrowheads="1"/>
            </p:cNvSpPr>
            <p:nvPr/>
          </p:nvSpPr>
          <p:spPr bwMode="auto">
            <a:xfrm>
              <a:off x="4108" y="3200"/>
              <a:ext cx="768"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至设备控制器</a:t>
              </a:r>
            </a:p>
          </p:txBody>
        </p:sp>
        <p:sp>
          <p:nvSpPr>
            <p:cNvPr id="126052" name="Rectangle 347"/>
            <p:cNvSpPr>
              <a:spLocks noChangeArrowheads="1"/>
            </p:cNvSpPr>
            <p:nvPr/>
          </p:nvSpPr>
          <p:spPr bwMode="auto">
            <a:xfrm>
              <a:off x="1964" y="3364"/>
              <a:ext cx="598" cy="157"/>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600">
                  <a:solidFill>
                    <a:schemeClr val="tx2"/>
                  </a:solidFill>
                  <a:latin typeface="楷体_GB2312" pitchFamily="49" charset="-122"/>
                </a:rPr>
                <a:t>设备地址</a:t>
              </a:r>
            </a:p>
          </p:txBody>
        </p:sp>
        <p:grpSp>
          <p:nvGrpSpPr>
            <p:cNvPr id="126053" name="Group 431"/>
            <p:cNvGrpSpPr>
              <a:grpSpLocks/>
            </p:cNvGrpSpPr>
            <p:nvPr/>
          </p:nvGrpSpPr>
          <p:grpSpPr bwMode="auto">
            <a:xfrm>
              <a:off x="2599" y="3418"/>
              <a:ext cx="1344" cy="95"/>
              <a:chOff x="2599" y="3418"/>
              <a:chExt cx="1344" cy="95"/>
            </a:xfrm>
          </p:grpSpPr>
          <p:sp>
            <p:nvSpPr>
              <p:cNvPr id="126109" name="Line 429"/>
              <p:cNvSpPr>
                <a:spLocks noChangeShapeType="1"/>
              </p:cNvSpPr>
              <p:nvPr/>
            </p:nvSpPr>
            <p:spPr bwMode="auto">
              <a:xfrm>
                <a:off x="2599" y="3463"/>
                <a:ext cx="1344"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10" name="Freeform 430"/>
              <p:cNvSpPr>
                <a:spLocks/>
              </p:cNvSpPr>
              <p:nvPr/>
            </p:nvSpPr>
            <p:spPr bwMode="auto">
              <a:xfrm>
                <a:off x="3849" y="3418"/>
                <a:ext cx="94" cy="95"/>
              </a:xfrm>
              <a:custGeom>
                <a:avLst/>
                <a:gdLst>
                  <a:gd name="T0" fmla="*/ 0 w 94"/>
                  <a:gd name="T1" fmla="*/ 95 h 95"/>
                  <a:gd name="T2" fmla="*/ 94 w 94"/>
                  <a:gd name="T3" fmla="*/ 47 h 95"/>
                  <a:gd name="T4" fmla="*/ 0 w 94"/>
                  <a:gd name="T5" fmla="*/ 0 h 95"/>
                  <a:gd name="T6" fmla="*/ 0 60000 65536"/>
                  <a:gd name="T7" fmla="*/ 0 60000 65536"/>
                  <a:gd name="T8" fmla="*/ 0 60000 65536"/>
                </a:gdLst>
                <a:ahLst/>
                <a:cxnLst>
                  <a:cxn ang="T6">
                    <a:pos x="T0" y="T1"/>
                  </a:cxn>
                  <a:cxn ang="T7">
                    <a:pos x="T2" y="T3"/>
                  </a:cxn>
                  <a:cxn ang="T8">
                    <a:pos x="T4" y="T5"/>
                  </a:cxn>
                </a:cxnLst>
                <a:rect l="0" t="0" r="r" b="b"/>
                <a:pathLst>
                  <a:path w="94" h="95">
                    <a:moveTo>
                      <a:pt x="0" y="95"/>
                    </a:moveTo>
                    <a:lnTo>
                      <a:pt x="94" y="47"/>
                    </a:lnTo>
                    <a:lnTo>
                      <a:pt x="0"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54" name="Group 434"/>
            <p:cNvGrpSpPr>
              <a:grpSpLocks/>
            </p:cNvGrpSpPr>
            <p:nvPr/>
          </p:nvGrpSpPr>
          <p:grpSpPr bwMode="auto">
            <a:xfrm>
              <a:off x="3271" y="2994"/>
              <a:ext cx="672" cy="96"/>
              <a:chOff x="3271" y="2994"/>
              <a:chExt cx="672" cy="96"/>
            </a:xfrm>
          </p:grpSpPr>
          <p:sp>
            <p:nvSpPr>
              <p:cNvPr id="126107" name="Line 432"/>
              <p:cNvSpPr>
                <a:spLocks noChangeShapeType="1"/>
              </p:cNvSpPr>
              <p:nvPr/>
            </p:nvSpPr>
            <p:spPr bwMode="auto">
              <a:xfrm>
                <a:off x="3271" y="3040"/>
                <a:ext cx="67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08" name="Freeform 433"/>
              <p:cNvSpPr>
                <a:spLocks/>
              </p:cNvSpPr>
              <p:nvPr/>
            </p:nvSpPr>
            <p:spPr bwMode="auto">
              <a:xfrm>
                <a:off x="3849" y="2994"/>
                <a:ext cx="94" cy="96"/>
              </a:xfrm>
              <a:custGeom>
                <a:avLst/>
                <a:gdLst>
                  <a:gd name="T0" fmla="*/ 0 w 94"/>
                  <a:gd name="T1" fmla="*/ 96 h 96"/>
                  <a:gd name="T2" fmla="*/ 94 w 94"/>
                  <a:gd name="T3" fmla="*/ 47 h 96"/>
                  <a:gd name="T4" fmla="*/ 0 w 94"/>
                  <a:gd name="T5" fmla="*/ 0 h 96"/>
                  <a:gd name="T6" fmla="*/ 0 60000 65536"/>
                  <a:gd name="T7" fmla="*/ 0 60000 65536"/>
                  <a:gd name="T8" fmla="*/ 0 60000 65536"/>
                </a:gdLst>
                <a:ahLst/>
                <a:cxnLst>
                  <a:cxn ang="T6">
                    <a:pos x="T0" y="T1"/>
                  </a:cxn>
                  <a:cxn ang="T7">
                    <a:pos x="T2" y="T3"/>
                  </a:cxn>
                  <a:cxn ang="T8">
                    <a:pos x="T4" y="T5"/>
                  </a:cxn>
                </a:cxnLst>
                <a:rect l="0" t="0" r="r" b="b"/>
                <a:pathLst>
                  <a:path w="94" h="96">
                    <a:moveTo>
                      <a:pt x="0" y="96"/>
                    </a:moveTo>
                    <a:lnTo>
                      <a:pt x="94" y="47"/>
                    </a:lnTo>
                    <a:lnTo>
                      <a:pt x="0"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55" name="Group 437"/>
            <p:cNvGrpSpPr>
              <a:grpSpLocks/>
            </p:cNvGrpSpPr>
            <p:nvPr/>
          </p:nvGrpSpPr>
          <p:grpSpPr bwMode="auto">
            <a:xfrm>
              <a:off x="3224" y="2750"/>
              <a:ext cx="95" cy="291"/>
              <a:chOff x="3224" y="2750"/>
              <a:chExt cx="95" cy="291"/>
            </a:xfrm>
          </p:grpSpPr>
          <p:sp>
            <p:nvSpPr>
              <p:cNvPr id="126105" name="Line 435"/>
              <p:cNvSpPr>
                <a:spLocks noChangeShapeType="1"/>
              </p:cNvSpPr>
              <p:nvPr/>
            </p:nvSpPr>
            <p:spPr bwMode="auto">
              <a:xfrm flipV="1">
                <a:off x="3271" y="2750"/>
                <a:ext cx="0" cy="29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06" name="Freeform 436"/>
              <p:cNvSpPr>
                <a:spLocks/>
              </p:cNvSpPr>
              <p:nvPr/>
            </p:nvSpPr>
            <p:spPr bwMode="auto">
              <a:xfrm>
                <a:off x="3224" y="2750"/>
                <a:ext cx="95" cy="94"/>
              </a:xfrm>
              <a:custGeom>
                <a:avLst/>
                <a:gdLst>
                  <a:gd name="T0" fmla="*/ 95 w 95"/>
                  <a:gd name="T1" fmla="*/ 94 h 94"/>
                  <a:gd name="T2" fmla="*/ 47 w 95"/>
                  <a:gd name="T3" fmla="*/ 0 h 94"/>
                  <a:gd name="T4" fmla="*/ 0 w 95"/>
                  <a:gd name="T5" fmla="*/ 94 h 94"/>
                  <a:gd name="T6" fmla="*/ 0 60000 65536"/>
                  <a:gd name="T7" fmla="*/ 0 60000 65536"/>
                  <a:gd name="T8" fmla="*/ 0 60000 65536"/>
                </a:gdLst>
                <a:ahLst/>
                <a:cxnLst>
                  <a:cxn ang="T6">
                    <a:pos x="T0" y="T1"/>
                  </a:cxn>
                  <a:cxn ang="T7">
                    <a:pos x="T2" y="T3"/>
                  </a:cxn>
                  <a:cxn ang="T8">
                    <a:pos x="T4" y="T5"/>
                  </a:cxn>
                </a:cxnLst>
                <a:rect l="0" t="0" r="r" b="b"/>
                <a:pathLst>
                  <a:path w="95" h="94">
                    <a:moveTo>
                      <a:pt x="95" y="94"/>
                    </a:moveTo>
                    <a:lnTo>
                      <a:pt x="47" y="0"/>
                    </a:lnTo>
                    <a:lnTo>
                      <a:pt x="0" y="94"/>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56" name="Group 440"/>
            <p:cNvGrpSpPr>
              <a:grpSpLocks/>
            </p:cNvGrpSpPr>
            <p:nvPr/>
          </p:nvGrpSpPr>
          <p:grpSpPr bwMode="auto">
            <a:xfrm>
              <a:off x="2149" y="1939"/>
              <a:ext cx="95" cy="117"/>
              <a:chOff x="2149" y="1939"/>
              <a:chExt cx="95" cy="117"/>
            </a:xfrm>
          </p:grpSpPr>
          <p:sp>
            <p:nvSpPr>
              <p:cNvPr id="126103" name="Line 438"/>
              <p:cNvSpPr>
                <a:spLocks noChangeShapeType="1"/>
              </p:cNvSpPr>
              <p:nvPr/>
            </p:nvSpPr>
            <p:spPr bwMode="auto">
              <a:xfrm flipV="1">
                <a:off x="2196" y="1939"/>
                <a:ext cx="0" cy="1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04" name="Freeform 439"/>
              <p:cNvSpPr>
                <a:spLocks/>
              </p:cNvSpPr>
              <p:nvPr/>
            </p:nvSpPr>
            <p:spPr bwMode="auto">
              <a:xfrm>
                <a:off x="2149" y="1939"/>
                <a:ext cx="95" cy="94"/>
              </a:xfrm>
              <a:custGeom>
                <a:avLst/>
                <a:gdLst>
                  <a:gd name="T0" fmla="*/ 95 w 95"/>
                  <a:gd name="T1" fmla="*/ 94 h 94"/>
                  <a:gd name="T2" fmla="*/ 47 w 95"/>
                  <a:gd name="T3" fmla="*/ 0 h 94"/>
                  <a:gd name="T4" fmla="*/ 0 w 95"/>
                  <a:gd name="T5" fmla="*/ 94 h 94"/>
                  <a:gd name="T6" fmla="*/ 0 60000 65536"/>
                  <a:gd name="T7" fmla="*/ 0 60000 65536"/>
                  <a:gd name="T8" fmla="*/ 0 60000 65536"/>
                </a:gdLst>
                <a:ahLst/>
                <a:cxnLst>
                  <a:cxn ang="T6">
                    <a:pos x="T0" y="T1"/>
                  </a:cxn>
                  <a:cxn ang="T7">
                    <a:pos x="T2" y="T3"/>
                  </a:cxn>
                  <a:cxn ang="T8">
                    <a:pos x="T4" y="T5"/>
                  </a:cxn>
                </a:cxnLst>
                <a:rect l="0" t="0" r="r" b="b"/>
                <a:pathLst>
                  <a:path w="95" h="94">
                    <a:moveTo>
                      <a:pt x="95" y="94"/>
                    </a:moveTo>
                    <a:lnTo>
                      <a:pt x="47" y="0"/>
                    </a:lnTo>
                    <a:lnTo>
                      <a:pt x="0" y="94"/>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57" name="Group 443"/>
            <p:cNvGrpSpPr>
              <a:grpSpLocks/>
            </p:cNvGrpSpPr>
            <p:nvPr/>
          </p:nvGrpSpPr>
          <p:grpSpPr bwMode="auto">
            <a:xfrm>
              <a:off x="2148" y="2055"/>
              <a:ext cx="95" cy="118"/>
              <a:chOff x="2148" y="2055"/>
              <a:chExt cx="95" cy="118"/>
            </a:xfrm>
          </p:grpSpPr>
          <p:sp>
            <p:nvSpPr>
              <p:cNvPr id="126101" name="Line 441"/>
              <p:cNvSpPr>
                <a:spLocks noChangeShapeType="1"/>
              </p:cNvSpPr>
              <p:nvPr/>
            </p:nvSpPr>
            <p:spPr bwMode="auto">
              <a:xfrm>
                <a:off x="2196" y="2055"/>
                <a:ext cx="0" cy="11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02" name="Freeform 442"/>
              <p:cNvSpPr>
                <a:spLocks/>
              </p:cNvSpPr>
              <p:nvPr/>
            </p:nvSpPr>
            <p:spPr bwMode="auto">
              <a:xfrm>
                <a:off x="2148" y="2079"/>
                <a:ext cx="95" cy="94"/>
              </a:xfrm>
              <a:custGeom>
                <a:avLst/>
                <a:gdLst>
                  <a:gd name="T0" fmla="*/ 0 w 95"/>
                  <a:gd name="T1" fmla="*/ 0 h 94"/>
                  <a:gd name="T2" fmla="*/ 48 w 95"/>
                  <a:gd name="T3" fmla="*/ 94 h 94"/>
                  <a:gd name="T4" fmla="*/ 95 w 95"/>
                  <a:gd name="T5" fmla="*/ 0 h 94"/>
                  <a:gd name="T6" fmla="*/ 0 60000 65536"/>
                  <a:gd name="T7" fmla="*/ 0 60000 65536"/>
                  <a:gd name="T8" fmla="*/ 0 60000 65536"/>
                </a:gdLst>
                <a:ahLst/>
                <a:cxnLst>
                  <a:cxn ang="T6">
                    <a:pos x="T0" y="T1"/>
                  </a:cxn>
                  <a:cxn ang="T7">
                    <a:pos x="T2" y="T3"/>
                  </a:cxn>
                  <a:cxn ang="T8">
                    <a:pos x="T4" y="T5"/>
                  </a:cxn>
                </a:cxnLst>
                <a:rect l="0" t="0" r="r" b="b"/>
                <a:pathLst>
                  <a:path w="95" h="94">
                    <a:moveTo>
                      <a:pt x="0" y="0"/>
                    </a:moveTo>
                    <a:lnTo>
                      <a:pt x="48" y="94"/>
                    </a:lnTo>
                    <a:lnTo>
                      <a:pt x="95"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58" name="Group 446"/>
            <p:cNvGrpSpPr>
              <a:grpSpLocks/>
            </p:cNvGrpSpPr>
            <p:nvPr/>
          </p:nvGrpSpPr>
          <p:grpSpPr bwMode="auto">
            <a:xfrm>
              <a:off x="1746" y="1934"/>
              <a:ext cx="95" cy="699"/>
              <a:chOff x="1746" y="1934"/>
              <a:chExt cx="95" cy="699"/>
            </a:xfrm>
          </p:grpSpPr>
          <p:sp>
            <p:nvSpPr>
              <p:cNvPr id="126099" name="Line 444"/>
              <p:cNvSpPr>
                <a:spLocks noChangeShapeType="1"/>
              </p:cNvSpPr>
              <p:nvPr/>
            </p:nvSpPr>
            <p:spPr bwMode="auto">
              <a:xfrm flipV="1">
                <a:off x="1793" y="1934"/>
                <a:ext cx="0" cy="69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100" name="Freeform 445"/>
              <p:cNvSpPr>
                <a:spLocks/>
              </p:cNvSpPr>
              <p:nvPr/>
            </p:nvSpPr>
            <p:spPr bwMode="auto">
              <a:xfrm>
                <a:off x="1746" y="1934"/>
                <a:ext cx="95" cy="94"/>
              </a:xfrm>
              <a:custGeom>
                <a:avLst/>
                <a:gdLst>
                  <a:gd name="T0" fmla="*/ 95 w 95"/>
                  <a:gd name="T1" fmla="*/ 94 h 94"/>
                  <a:gd name="T2" fmla="*/ 47 w 95"/>
                  <a:gd name="T3" fmla="*/ 0 h 94"/>
                  <a:gd name="T4" fmla="*/ 0 w 95"/>
                  <a:gd name="T5" fmla="*/ 94 h 94"/>
                  <a:gd name="T6" fmla="*/ 0 60000 65536"/>
                  <a:gd name="T7" fmla="*/ 0 60000 65536"/>
                  <a:gd name="T8" fmla="*/ 0 60000 65536"/>
                </a:gdLst>
                <a:ahLst/>
                <a:cxnLst>
                  <a:cxn ang="T6">
                    <a:pos x="T0" y="T1"/>
                  </a:cxn>
                  <a:cxn ang="T7">
                    <a:pos x="T2" y="T3"/>
                  </a:cxn>
                  <a:cxn ang="T8">
                    <a:pos x="T4" y="T5"/>
                  </a:cxn>
                </a:cxnLst>
                <a:rect l="0" t="0" r="r" b="b"/>
                <a:pathLst>
                  <a:path w="95" h="94">
                    <a:moveTo>
                      <a:pt x="95" y="94"/>
                    </a:moveTo>
                    <a:lnTo>
                      <a:pt x="47" y="0"/>
                    </a:lnTo>
                    <a:lnTo>
                      <a:pt x="0" y="94"/>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59" name="Group 449"/>
            <p:cNvGrpSpPr>
              <a:grpSpLocks/>
            </p:cNvGrpSpPr>
            <p:nvPr/>
          </p:nvGrpSpPr>
          <p:grpSpPr bwMode="auto">
            <a:xfrm>
              <a:off x="1793" y="2586"/>
              <a:ext cx="134" cy="95"/>
              <a:chOff x="1793" y="2586"/>
              <a:chExt cx="134" cy="95"/>
            </a:xfrm>
          </p:grpSpPr>
          <p:sp>
            <p:nvSpPr>
              <p:cNvPr id="126097" name="Line 447"/>
              <p:cNvSpPr>
                <a:spLocks noChangeShapeType="1"/>
              </p:cNvSpPr>
              <p:nvPr/>
            </p:nvSpPr>
            <p:spPr bwMode="auto">
              <a:xfrm>
                <a:off x="1793" y="2633"/>
                <a:ext cx="134" cy="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98" name="Freeform 448"/>
              <p:cNvSpPr>
                <a:spLocks/>
              </p:cNvSpPr>
              <p:nvPr/>
            </p:nvSpPr>
            <p:spPr bwMode="auto">
              <a:xfrm>
                <a:off x="1833" y="2586"/>
                <a:ext cx="94" cy="95"/>
              </a:xfrm>
              <a:custGeom>
                <a:avLst/>
                <a:gdLst>
                  <a:gd name="T0" fmla="*/ 0 w 94"/>
                  <a:gd name="T1" fmla="*/ 95 h 95"/>
                  <a:gd name="T2" fmla="*/ 94 w 94"/>
                  <a:gd name="T3" fmla="*/ 47 h 95"/>
                  <a:gd name="T4" fmla="*/ 0 w 94"/>
                  <a:gd name="T5" fmla="*/ 0 h 95"/>
                  <a:gd name="T6" fmla="*/ 0 60000 65536"/>
                  <a:gd name="T7" fmla="*/ 0 60000 65536"/>
                  <a:gd name="T8" fmla="*/ 0 60000 65536"/>
                </a:gdLst>
                <a:ahLst/>
                <a:cxnLst>
                  <a:cxn ang="T6">
                    <a:pos x="T0" y="T1"/>
                  </a:cxn>
                  <a:cxn ang="T7">
                    <a:pos x="T2" y="T3"/>
                  </a:cxn>
                  <a:cxn ang="T8">
                    <a:pos x="T4" y="T5"/>
                  </a:cxn>
                </a:cxnLst>
                <a:rect l="0" t="0" r="r" b="b"/>
                <a:pathLst>
                  <a:path w="94" h="95">
                    <a:moveTo>
                      <a:pt x="0" y="95"/>
                    </a:moveTo>
                    <a:lnTo>
                      <a:pt x="94" y="47"/>
                    </a:lnTo>
                    <a:lnTo>
                      <a:pt x="0"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60" name="Group 452"/>
            <p:cNvGrpSpPr>
              <a:grpSpLocks/>
            </p:cNvGrpSpPr>
            <p:nvPr/>
          </p:nvGrpSpPr>
          <p:grpSpPr bwMode="auto">
            <a:xfrm>
              <a:off x="1611" y="1934"/>
              <a:ext cx="96" cy="1107"/>
              <a:chOff x="1611" y="1934"/>
              <a:chExt cx="96" cy="1107"/>
            </a:xfrm>
          </p:grpSpPr>
          <p:sp>
            <p:nvSpPr>
              <p:cNvPr id="126095" name="Line 450"/>
              <p:cNvSpPr>
                <a:spLocks noChangeShapeType="1"/>
              </p:cNvSpPr>
              <p:nvPr/>
            </p:nvSpPr>
            <p:spPr bwMode="auto">
              <a:xfrm flipV="1">
                <a:off x="1658" y="1934"/>
                <a:ext cx="0" cy="110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96" name="Freeform 451"/>
              <p:cNvSpPr>
                <a:spLocks/>
              </p:cNvSpPr>
              <p:nvPr/>
            </p:nvSpPr>
            <p:spPr bwMode="auto">
              <a:xfrm>
                <a:off x="1611" y="1934"/>
                <a:ext cx="96" cy="94"/>
              </a:xfrm>
              <a:custGeom>
                <a:avLst/>
                <a:gdLst>
                  <a:gd name="T0" fmla="*/ 96 w 96"/>
                  <a:gd name="T1" fmla="*/ 94 h 94"/>
                  <a:gd name="T2" fmla="*/ 47 w 96"/>
                  <a:gd name="T3" fmla="*/ 0 h 94"/>
                  <a:gd name="T4" fmla="*/ 0 w 96"/>
                  <a:gd name="T5" fmla="*/ 94 h 94"/>
                  <a:gd name="T6" fmla="*/ 0 60000 65536"/>
                  <a:gd name="T7" fmla="*/ 0 60000 65536"/>
                  <a:gd name="T8" fmla="*/ 0 60000 65536"/>
                </a:gdLst>
                <a:ahLst/>
                <a:cxnLst>
                  <a:cxn ang="T6">
                    <a:pos x="T0" y="T1"/>
                  </a:cxn>
                  <a:cxn ang="T7">
                    <a:pos x="T2" y="T3"/>
                  </a:cxn>
                  <a:cxn ang="T8">
                    <a:pos x="T4" y="T5"/>
                  </a:cxn>
                </a:cxnLst>
                <a:rect l="0" t="0" r="r" b="b"/>
                <a:pathLst>
                  <a:path w="96" h="94">
                    <a:moveTo>
                      <a:pt x="96" y="94"/>
                    </a:moveTo>
                    <a:lnTo>
                      <a:pt x="47" y="0"/>
                    </a:lnTo>
                    <a:lnTo>
                      <a:pt x="0" y="94"/>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61" name="Group 455"/>
            <p:cNvGrpSpPr>
              <a:grpSpLocks/>
            </p:cNvGrpSpPr>
            <p:nvPr/>
          </p:nvGrpSpPr>
          <p:grpSpPr bwMode="auto">
            <a:xfrm>
              <a:off x="1658" y="2994"/>
              <a:ext cx="269" cy="96"/>
              <a:chOff x="1658" y="2994"/>
              <a:chExt cx="269" cy="96"/>
            </a:xfrm>
          </p:grpSpPr>
          <p:sp>
            <p:nvSpPr>
              <p:cNvPr id="126093" name="Line 453"/>
              <p:cNvSpPr>
                <a:spLocks noChangeShapeType="1"/>
              </p:cNvSpPr>
              <p:nvPr/>
            </p:nvSpPr>
            <p:spPr bwMode="auto">
              <a:xfrm>
                <a:off x="1658" y="3040"/>
                <a:ext cx="26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94" name="Freeform 454"/>
              <p:cNvSpPr>
                <a:spLocks/>
              </p:cNvSpPr>
              <p:nvPr/>
            </p:nvSpPr>
            <p:spPr bwMode="auto">
              <a:xfrm>
                <a:off x="1833" y="2994"/>
                <a:ext cx="94" cy="96"/>
              </a:xfrm>
              <a:custGeom>
                <a:avLst/>
                <a:gdLst>
                  <a:gd name="T0" fmla="*/ 0 w 94"/>
                  <a:gd name="T1" fmla="*/ 96 h 96"/>
                  <a:gd name="T2" fmla="*/ 94 w 94"/>
                  <a:gd name="T3" fmla="*/ 47 h 96"/>
                  <a:gd name="T4" fmla="*/ 0 w 94"/>
                  <a:gd name="T5" fmla="*/ 0 h 96"/>
                  <a:gd name="T6" fmla="*/ 0 60000 65536"/>
                  <a:gd name="T7" fmla="*/ 0 60000 65536"/>
                  <a:gd name="T8" fmla="*/ 0 60000 65536"/>
                </a:gdLst>
                <a:ahLst/>
                <a:cxnLst>
                  <a:cxn ang="T6">
                    <a:pos x="T0" y="T1"/>
                  </a:cxn>
                  <a:cxn ang="T7">
                    <a:pos x="T2" y="T3"/>
                  </a:cxn>
                  <a:cxn ang="T8">
                    <a:pos x="T4" y="T5"/>
                  </a:cxn>
                </a:cxnLst>
                <a:rect l="0" t="0" r="r" b="b"/>
                <a:pathLst>
                  <a:path w="94" h="96">
                    <a:moveTo>
                      <a:pt x="0" y="96"/>
                    </a:moveTo>
                    <a:lnTo>
                      <a:pt x="94" y="47"/>
                    </a:lnTo>
                    <a:lnTo>
                      <a:pt x="0"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62" name="Group 458"/>
            <p:cNvGrpSpPr>
              <a:grpSpLocks/>
            </p:cNvGrpSpPr>
            <p:nvPr/>
          </p:nvGrpSpPr>
          <p:grpSpPr bwMode="auto">
            <a:xfrm>
              <a:off x="1457" y="3403"/>
              <a:ext cx="470" cy="95"/>
              <a:chOff x="1457" y="3403"/>
              <a:chExt cx="470" cy="95"/>
            </a:xfrm>
          </p:grpSpPr>
          <p:sp>
            <p:nvSpPr>
              <p:cNvPr id="126091" name="Line 456"/>
              <p:cNvSpPr>
                <a:spLocks noChangeShapeType="1"/>
              </p:cNvSpPr>
              <p:nvPr/>
            </p:nvSpPr>
            <p:spPr bwMode="auto">
              <a:xfrm flipV="1">
                <a:off x="1457" y="3449"/>
                <a:ext cx="470" cy="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92" name="Freeform 457"/>
              <p:cNvSpPr>
                <a:spLocks/>
              </p:cNvSpPr>
              <p:nvPr/>
            </p:nvSpPr>
            <p:spPr bwMode="auto">
              <a:xfrm>
                <a:off x="1833" y="3403"/>
                <a:ext cx="94" cy="95"/>
              </a:xfrm>
              <a:custGeom>
                <a:avLst/>
                <a:gdLst>
                  <a:gd name="T0" fmla="*/ 1 w 94"/>
                  <a:gd name="T1" fmla="*/ 95 h 95"/>
                  <a:gd name="T2" fmla="*/ 94 w 94"/>
                  <a:gd name="T3" fmla="*/ 46 h 95"/>
                  <a:gd name="T4" fmla="*/ 0 w 94"/>
                  <a:gd name="T5" fmla="*/ 0 h 95"/>
                  <a:gd name="T6" fmla="*/ 0 60000 65536"/>
                  <a:gd name="T7" fmla="*/ 0 60000 65536"/>
                  <a:gd name="T8" fmla="*/ 0 60000 65536"/>
                </a:gdLst>
                <a:ahLst/>
                <a:cxnLst>
                  <a:cxn ang="T6">
                    <a:pos x="T0" y="T1"/>
                  </a:cxn>
                  <a:cxn ang="T7">
                    <a:pos x="T2" y="T3"/>
                  </a:cxn>
                  <a:cxn ang="T8">
                    <a:pos x="T4" y="T5"/>
                  </a:cxn>
                </a:cxnLst>
                <a:rect l="0" t="0" r="r" b="b"/>
                <a:pathLst>
                  <a:path w="94" h="95">
                    <a:moveTo>
                      <a:pt x="1" y="95"/>
                    </a:moveTo>
                    <a:lnTo>
                      <a:pt x="94" y="46"/>
                    </a:lnTo>
                    <a:lnTo>
                      <a:pt x="0"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6063" name="Line 459"/>
            <p:cNvSpPr>
              <a:spLocks noChangeShapeType="1"/>
            </p:cNvSpPr>
            <p:nvPr/>
          </p:nvSpPr>
          <p:spPr bwMode="auto">
            <a:xfrm flipV="1">
              <a:off x="1457" y="1939"/>
              <a:ext cx="0" cy="151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6064" name="Group 462"/>
            <p:cNvGrpSpPr>
              <a:grpSpLocks/>
            </p:cNvGrpSpPr>
            <p:nvPr/>
          </p:nvGrpSpPr>
          <p:grpSpPr bwMode="auto">
            <a:xfrm>
              <a:off x="3224" y="1934"/>
              <a:ext cx="95" cy="175"/>
              <a:chOff x="3224" y="1934"/>
              <a:chExt cx="95" cy="175"/>
            </a:xfrm>
          </p:grpSpPr>
          <p:sp>
            <p:nvSpPr>
              <p:cNvPr id="126089" name="Line 460"/>
              <p:cNvSpPr>
                <a:spLocks noChangeShapeType="1"/>
              </p:cNvSpPr>
              <p:nvPr/>
            </p:nvSpPr>
            <p:spPr bwMode="auto">
              <a:xfrm flipV="1">
                <a:off x="3271" y="1934"/>
                <a:ext cx="0" cy="1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90" name="Freeform 461"/>
              <p:cNvSpPr>
                <a:spLocks/>
              </p:cNvSpPr>
              <p:nvPr/>
            </p:nvSpPr>
            <p:spPr bwMode="auto">
              <a:xfrm>
                <a:off x="3224" y="1934"/>
                <a:ext cx="95" cy="94"/>
              </a:xfrm>
              <a:custGeom>
                <a:avLst/>
                <a:gdLst>
                  <a:gd name="T0" fmla="*/ 95 w 95"/>
                  <a:gd name="T1" fmla="*/ 94 h 94"/>
                  <a:gd name="T2" fmla="*/ 47 w 95"/>
                  <a:gd name="T3" fmla="*/ 0 h 94"/>
                  <a:gd name="T4" fmla="*/ 0 w 95"/>
                  <a:gd name="T5" fmla="*/ 94 h 94"/>
                  <a:gd name="T6" fmla="*/ 0 60000 65536"/>
                  <a:gd name="T7" fmla="*/ 0 60000 65536"/>
                  <a:gd name="T8" fmla="*/ 0 60000 65536"/>
                </a:gdLst>
                <a:ahLst/>
                <a:cxnLst>
                  <a:cxn ang="T6">
                    <a:pos x="T0" y="T1"/>
                  </a:cxn>
                  <a:cxn ang="T7">
                    <a:pos x="T2" y="T3"/>
                  </a:cxn>
                  <a:cxn ang="T8">
                    <a:pos x="T4" y="T5"/>
                  </a:cxn>
                </a:cxnLst>
                <a:rect l="0" t="0" r="r" b="b"/>
                <a:pathLst>
                  <a:path w="95" h="94">
                    <a:moveTo>
                      <a:pt x="95" y="94"/>
                    </a:moveTo>
                    <a:lnTo>
                      <a:pt x="47" y="0"/>
                    </a:lnTo>
                    <a:lnTo>
                      <a:pt x="0" y="94"/>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65" name="Group 465"/>
            <p:cNvGrpSpPr>
              <a:grpSpLocks/>
            </p:cNvGrpSpPr>
            <p:nvPr/>
          </p:nvGrpSpPr>
          <p:grpSpPr bwMode="auto">
            <a:xfrm>
              <a:off x="3223" y="2109"/>
              <a:ext cx="95" cy="234"/>
              <a:chOff x="3223" y="2109"/>
              <a:chExt cx="95" cy="234"/>
            </a:xfrm>
          </p:grpSpPr>
          <p:sp>
            <p:nvSpPr>
              <p:cNvPr id="126087" name="Line 463"/>
              <p:cNvSpPr>
                <a:spLocks noChangeShapeType="1"/>
              </p:cNvSpPr>
              <p:nvPr/>
            </p:nvSpPr>
            <p:spPr bwMode="auto">
              <a:xfrm>
                <a:off x="3271" y="2109"/>
                <a:ext cx="0" cy="23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88" name="Freeform 464"/>
              <p:cNvSpPr>
                <a:spLocks/>
              </p:cNvSpPr>
              <p:nvPr/>
            </p:nvSpPr>
            <p:spPr bwMode="auto">
              <a:xfrm>
                <a:off x="3223" y="2248"/>
                <a:ext cx="95" cy="95"/>
              </a:xfrm>
              <a:custGeom>
                <a:avLst/>
                <a:gdLst>
                  <a:gd name="T0" fmla="*/ 0 w 95"/>
                  <a:gd name="T1" fmla="*/ 0 h 95"/>
                  <a:gd name="T2" fmla="*/ 48 w 95"/>
                  <a:gd name="T3" fmla="*/ 95 h 95"/>
                  <a:gd name="T4" fmla="*/ 95 w 95"/>
                  <a:gd name="T5" fmla="*/ 0 h 95"/>
                  <a:gd name="T6" fmla="*/ 0 60000 65536"/>
                  <a:gd name="T7" fmla="*/ 0 60000 65536"/>
                  <a:gd name="T8" fmla="*/ 0 60000 65536"/>
                </a:gdLst>
                <a:ahLst/>
                <a:cxnLst>
                  <a:cxn ang="T6">
                    <a:pos x="T0" y="T1"/>
                  </a:cxn>
                  <a:cxn ang="T7">
                    <a:pos x="T2" y="T3"/>
                  </a:cxn>
                  <a:cxn ang="T8">
                    <a:pos x="T4" y="T5"/>
                  </a:cxn>
                </a:cxnLst>
                <a:rect l="0" t="0" r="r" b="b"/>
                <a:pathLst>
                  <a:path w="95" h="95">
                    <a:moveTo>
                      <a:pt x="0" y="0"/>
                    </a:moveTo>
                    <a:lnTo>
                      <a:pt x="48" y="95"/>
                    </a:lnTo>
                    <a:lnTo>
                      <a:pt x="95"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66" name="Group 468"/>
            <p:cNvGrpSpPr>
              <a:grpSpLocks/>
            </p:cNvGrpSpPr>
            <p:nvPr/>
          </p:nvGrpSpPr>
          <p:grpSpPr bwMode="auto">
            <a:xfrm>
              <a:off x="2801" y="1770"/>
              <a:ext cx="134" cy="95"/>
              <a:chOff x="2801" y="1770"/>
              <a:chExt cx="134" cy="95"/>
            </a:xfrm>
          </p:grpSpPr>
          <p:sp>
            <p:nvSpPr>
              <p:cNvPr id="126085" name="Line 466"/>
              <p:cNvSpPr>
                <a:spLocks noChangeShapeType="1"/>
              </p:cNvSpPr>
              <p:nvPr/>
            </p:nvSpPr>
            <p:spPr bwMode="auto">
              <a:xfrm>
                <a:off x="2801" y="1817"/>
                <a:ext cx="13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86" name="Freeform 467"/>
              <p:cNvSpPr>
                <a:spLocks/>
              </p:cNvSpPr>
              <p:nvPr/>
            </p:nvSpPr>
            <p:spPr bwMode="auto">
              <a:xfrm>
                <a:off x="2840" y="1770"/>
                <a:ext cx="95" cy="95"/>
              </a:xfrm>
              <a:custGeom>
                <a:avLst/>
                <a:gdLst>
                  <a:gd name="T0" fmla="*/ 0 w 95"/>
                  <a:gd name="T1" fmla="*/ 95 h 95"/>
                  <a:gd name="T2" fmla="*/ 95 w 95"/>
                  <a:gd name="T3" fmla="*/ 48 h 95"/>
                  <a:gd name="T4" fmla="*/ 2 w 95"/>
                  <a:gd name="T5" fmla="*/ 0 h 95"/>
                  <a:gd name="T6" fmla="*/ 0 60000 65536"/>
                  <a:gd name="T7" fmla="*/ 0 60000 65536"/>
                  <a:gd name="T8" fmla="*/ 0 60000 65536"/>
                </a:gdLst>
                <a:ahLst/>
                <a:cxnLst>
                  <a:cxn ang="T6">
                    <a:pos x="T0" y="T1"/>
                  </a:cxn>
                  <a:cxn ang="T7">
                    <a:pos x="T2" y="T3"/>
                  </a:cxn>
                  <a:cxn ang="T8">
                    <a:pos x="T4" y="T5"/>
                  </a:cxn>
                </a:cxnLst>
                <a:rect l="0" t="0" r="r" b="b"/>
                <a:pathLst>
                  <a:path w="95" h="95">
                    <a:moveTo>
                      <a:pt x="0" y="95"/>
                    </a:moveTo>
                    <a:lnTo>
                      <a:pt x="95" y="48"/>
                    </a:lnTo>
                    <a:lnTo>
                      <a:pt x="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67" name="Group 471"/>
            <p:cNvGrpSpPr>
              <a:grpSpLocks/>
            </p:cNvGrpSpPr>
            <p:nvPr/>
          </p:nvGrpSpPr>
          <p:grpSpPr bwMode="auto">
            <a:xfrm>
              <a:off x="2599" y="1770"/>
              <a:ext cx="202" cy="95"/>
              <a:chOff x="2599" y="1770"/>
              <a:chExt cx="202" cy="95"/>
            </a:xfrm>
          </p:grpSpPr>
          <p:sp>
            <p:nvSpPr>
              <p:cNvPr id="126083" name="Line 469"/>
              <p:cNvSpPr>
                <a:spLocks noChangeShapeType="1"/>
              </p:cNvSpPr>
              <p:nvPr/>
            </p:nvSpPr>
            <p:spPr bwMode="auto">
              <a:xfrm flipH="1">
                <a:off x="2599" y="1817"/>
                <a:ext cx="20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84" name="Freeform 470"/>
              <p:cNvSpPr>
                <a:spLocks/>
              </p:cNvSpPr>
              <p:nvPr/>
            </p:nvSpPr>
            <p:spPr bwMode="auto">
              <a:xfrm>
                <a:off x="2599" y="1770"/>
                <a:ext cx="94" cy="95"/>
              </a:xfrm>
              <a:custGeom>
                <a:avLst/>
                <a:gdLst>
                  <a:gd name="T0" fmla="*/ 94 w 94"/>
                  <a:gd name="T1" fmla="*/ 0 h 95"/>
                  <a:gd name="T2" fmla="*/ 0 w 94"/>
                  <a:gd name="T3" fmla="*/ 48 h 95"/>
                  <a:gd name="T4" fmla="*/ 94 w 94"/>
                  <a:gd name="T5" fmla="*/ 95 h 95"/>
                  <a:gd name="T6" fmla="*/ 0 60000 65536"/>
                  <a:gd name="T7" fmla="*/ 0 60000 65536"/>
                  <a:gd name="T8" fmla="*/ 0 60000 65536"/>
                </a:gdLst>
                <a:ahLst/>
                <a:cxnLst>
                  <a:cxn ang="T6">
                    <a:pos x="T0" y="T1"/>
                  </a:cxn>
                  <a:cxn ang="T7">
                    <a:pos x="T2" y="T3"/>
                  </a:cxn>
                  <a:cxn ang="T8">
                    <a:pos x="T4" y="T5"/>
                  </a:cxn>
                </a:cxnLst>
                <a:rect l="0" t="0" r="r" b="b"/>
                <a:pathLst>
                  <a:path w="94" h="95">
                    <a:moveTo>
                      <a:pt x="94" y="0"/>
                    </a:moveTo>
                    <a:lnTo>
                      <a:pt x="0" y="48"/>
                    </a:lnTo>
                    <a:lnTo>
                      <a:pt x="94" y="9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6068" name="Group 475"/>
            <p:cNvGrpSpPr>
              <a:grpSpLocks/>
            </p:cNvGrpSpPr>
            <p:nvPr/>
          </p:nvGrpSpPr>
          <p:grpSpPr bwMode="auto">
            <a:xfrm>
              <a:off x="1949" y="1497"/>
              <a:ext cx="88" cy="234"/>
              <a:chOff x="1949" y="1497"/>
              <a:chExt cx="88" cy="234"/>
            </a:xfrm>
          </p:grpSpPr>
          <p:sp>
            <p:nvSpPr>
              <p:cNvPr id="126080" name="Line 472"/>
              <p:cNvSpPr>
                <a:spLocks noChangeShapeType="1"/>
              </p:cNvSpPr>
              <p:nvPr/>
            </p:nvSpPr>
            <p:spPr bwMode="auto">
              <a:xfrm flipV="1">
                <a:off x="1993" y="1554"/>
                <a:ext cx="0" cy="12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81" name="Freeform 473"/>
              <p:cNvSpPr>
                <a:spLocks/>
              </p:cNvSpPr>
              <p:nvPr/>
            </p:nvSpPr>
            <p:spPr bwMode="auto">
              <a:xfrm>
                <a:off x="1949" y="1644"/>
                <a:ext cx="87" cy="87"/>
              </a:xfrm>
              <a:custGeom>
                <a:avLst/>
                <a:gdLst>
                  <a:gd name="T0" fmla="*/ 0 w 87"/>
                  <a:gd name="T1" fmla="*/ 0 h 87"/>
                  <a:gd name="T2" fmla="*/ 44 w 87"/>
                  <a:gd name="T3" fmla="*/ 87 h 87"/>
                  <a:gd name="T4" fmla="*/ 87 w 87"/>
                  <a:gd name="T5" fmla="*/ 0 h 87"/>
                  <a:gd name="T6" fmla="*/ 44 w 87"/>
                  <a:gd name="T7" fmla="*/ 28 h 87"/>
                  <a:gd name="T8" fmla="*/ 0 w 87"/>
                  <a:gd name="T9" fmla="*/ 0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87">
                    <a:moveTo>
                      <a:pt x="0" y="0"/>
                    </a:moveTo>
                    <a:lnTo>
                      <a:pt x="44" y="87"/>
                    </a:lnTo>
                    <a:lnTo>
                      <a:pt x="87" y="0"/>
                    </a:lnTo>
                    <a:lnTo>
                      <a:pt x="44"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082" name="Freeform 474"/>
              <p:cNvSpPr>
                <a:spLocks/>
              </p:cNvSpPr>
              <p:nvPr/>
            </p:nvSpPr>
            <p:spPr bwMode="auto">
              <a:xfrm>
                <a:off x="1950" y="1497"/>
                <a:ext cx="87" cy="88"/>
              </a:xfrm>
              <a:custGeom>
                <a:avLst/>
                <a:gdLst>
                  <a:gd name="T0" fmla="*/ 87 w 87"/>
                  <a:gd name="T1" fmla="*/ 88 h 88"/>
                  <a:gd name="T2" fmla="*/ 43 w 87"/>
                  <a:gd name="T3" fmla="*/ 0 h 88"/>
                  <a:gd name="T4" fmla="*/ 0 w 87"/>
                  <a:gd name="T5" fmla="*/ 88 h 88"/>
                  <a:gd name="T6" fmla="*/ 43 w 87"/>
                  <a:gd name="T7" fmla="*/ 59 h 88"/>
                  <a:gd name="T8" fmla="*/ 87 w 87"/>
                  <a:gd name="T9" fmla="*/ 88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88">
                    <a:moveTo>
                      <a:pt x="87" y="88"/>
                    </a:moveTo>
                    <a:lnTo>
                      <a:pt x="43" y="0"/>
                    </a:lnTo>
                    <a:lnTo>
                      <a:pt x="0" y="88"/>
                    </a:lnTo>
                    <a:lnTo>
                      <a:pt x="43" y="59"/>
                    </a:lnTo>
                    <a:lnTo>
                      <a:pt x="87"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6069" name="Group 479"/>
            <p:cNvGrpSpPr>
              <a:grpSpLocks/>
            </p:cNvGrpSpPr>
            <p:nvPr/>
          </p:nvGrpSpPr>
          <p:grpSpPr bwMode="auto">
            <a:xfrm>
              <a:off x="3227" y="1497"/>
              <a:ext cx="88" cy="234"/>
              <a:chOff x="3227" y="1497"/>
              <a:chExt cx="88" cy="234"/>
            </a:xfrm>
          </p:grpSpPr>
          <p:sp>
            <p:nvSpPr>
              <p:cNvPr id="126077" name="Line 476"/>
              <p:cNvSpPr>
                <a:spLocks noChangeShapeType="1"/>
              </p:cNvSpPr>
              <p:nvPr/>
            </p:nvSpPr>
            <p:spPr bwMode="auto">
              <a:xfrm flipV="1">
                <a:off x="3271" y="1554"/>
                <a:ext cx="0" cy="12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78" name="Freeform 477"/>
              <p:cNvSpPr>
                <a:spLocks/>
              </p:cNvSpPr>
              <p:nvPr/>
            </p:nvSpPr>
            <p:spPr bwMode="auto">
              <a:xfrm>
                <a:off x="3227" y="1644"/>
                <a:ext cx="87" cy="87"/>
              </a:xfrm>
              <a:custGeom>
                <a:avLst/>
                <a:gdLst>
                  <a:gd name="T0" fmla="*/ 0 w 87"/>
                  <a:gd name="T1" fmla="*/ 0 h 87"/>
                  <a:gd name="T2" fmla="*/ 44 w 87"/>
                  <a:gd name="T3" fmla="*/ 87 h 87"/>
                  <a:gd name="T4" fmla="*/ 87 w 87"/>
                  <a:gd name="T5" fmla="*/ 0 h 87"/>
                  <a:gd name="T6" fmla="*/ 44 w 87"/>
                  <a:gd name="T7" fmla="*/ 28 h 87"/>
                  <a:gd name="T8" fmla="*/ 0 w 87"/>
                  <a:gd name="T9" fmla="*/ 0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87">
                    <a:moveTo>
                      <a:pt x="0" y="0"/>
                    </a:moveTo>
                    <a:lnTo>
                      <a:pt x="44" y="87"/>
                    </a:lnTo>
                    <a:lnTo>
                      <a:pt x="87" y="0"/>
                    </a:lnTo>
                    <a:lnTo>
                      <a:pt x="44"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079" name="Freeform 478"/>
              <p:cNvSpPr>
                <a:spLocks/>
              </p:cNvSpPr>
              <p:nvPr/>
            </p:nvSpPr>
            <p:spPr bwMode="auto">
              <a:xfrm>
                <a:off x="3228" y="1497"/>
                <a:ext cx="87" cy="88"/>
              </a:xfrm>
              <a:custGeom>
                <a:avLst/>
                <a:gdLst>
                  <a:gd name="T0" fmla="*/ 87 w 87"/>
                  <a:gd name="T1" fmla="*/ 88 h 88"/>
                  <a:gd name="T2" fmla="*/ 43 w 87"/>
                  <a:gd name="T3" fmla="*/ 0 h 88"/>
                  <a:gd name="T4" fmla="*/ 0 w 87"/>
                  <a:gd name="T5" fmla="*/ 88 h 88"/>
                  <a:gd name="T6" fmla="*/ 43 w 87"/>
                  <a:gd name="T7" fmla="*/ 59 h 88"/>
                  <a:gd name="T8" fmla="*/ 87 w 87"/>
                  <a:gd name="T9" fmla="*/ 88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88">
                    <a:moveTo>
                      <a:pt x="87" y="88"/>
                    </a:moveTo>
                    <a:lnTo>
                      <a:pt x="43" y="0"/>
                    </a:lnTo>
                    <a:lnTo>
                      <a:pt x="0" y="88"/>
                    </a:lnTo>
                    <a:lnTo>
                      <a:pt x="43" y="59"/>
                    </a:lnTo>
                    <a:lnTo>
                      <a:pt x="87"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26070" name="Line 480"/>
            <p:cNvSpPr>
              <a:spLocks noChangeShapeType="1"/>
            </p:cNvSpPr>
            <p:nvPr/>
          </p:nvSpPr>
          <p:spPr bwMode="auto">
            <a:xfrm>
              <a:off x="2062" y="1469"/>
              <a:ext cx="268" cy="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71" name="Line 481"/>
            <p:cNvSpPr>
              <a:spLocks noChangeShapeType="1"/>
            </p:cNvSpPr>
            <p:nvPr/>
          </p:nvSpPr>
          <p:spPr bwMode="auto">
            <a:xfrm flipH="1">
              <a:off x="1994" y="1469"/>
              <a:ext cx="68" cy="5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72" name="Line 482"/>
            <p:cNvSpPr>
              <a:spLocks noChangeShapeType="1"/>
            </p:cNvSpPr>
            <p:nvPr/>
          </p:nvSpPr>
          <p:spPr bwMode="auto">
            <a:xfrm>
              <a:off x="2868" y="1469"/>
              <a:ext cx="336" cy="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73" name="Line 483"/>
            <p:cNvSpPr>
              <a:spLocks noChangeShapeType="1"/>
            </p:cNvSpPr>
            <p:nvPr/>
          </p:nvSpPr>
          <p:spPr bwMode="auto">
            <a:xfrm>
              <a:off x="3204" y="1469"/>
              <a:ext cx="67" cy="5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74" name="AutoShape 484"/>
            <p:cNvSpPr>
              <a:spLocks/>
            </p:cNvSpPr>
            <p:nvPr/>
          </p:nvSpPr>
          <p:spPr bwMode="auto">
            <a:xfrm>
              <a:off x="3923" y="3022"/>
              <a:ext cx="182" cy="453"/>
            </a:xfrm>
            <a:prstGeom prst="rightBrace">
              <a:avLst>
                <a:gd name="adj1" fmla="val 20742"/>
                <a:gd name="adj2" fmla="val 54083"/>
              </a:avLst>
            </a:prstGeom>
            <a:noFill/>
            <a:ln w="28575">
              <a:solidFill>
                <a:srgbClr val="FF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75" name="Rectangle 485"/>
            <p:cNvSpPr>
              <a:spLocks noChangeArrowheads="1"/>
            </p:cNvSpPr>
            <p:nvPr/>
          </p:nvSpPr>
          <p:spPr bwMode="auto">
            <a:xfrm>
              <a:off x="2926" y="2375"/>
              <a:ext cx="680" cy="363"/>
            </a:xfrm>
            <a:prstGeom prst="rect">
              <a:avLst/>
            </a:prstGeom>
            <a:noFill/>
            <a:ln w="3810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26076" name="Rectangle 486"/>
            <p:cNvSpPr>
              <a:spLocks noChangeArrowheads="1"/>
            </p:cNvSpPr>
            <p:nvPr/>
          </p:nvSpPr>
          <p:spPr bwMode="auto">
            <a:xfrm>
              <a:off x="1065" y="1616"/>
              <a:ext cx="2722" cy="1996"/>
            </a:xfrm>
            <a:prstGeom prst="rect">
              <a:avLst/>
            </a:prstGeom>
            <a:noFill/>
            <a:ln w="38100" algn="ctr">
              <a:solidFill>
                <a:srgbClr val="FF00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grpSp>
      <p:sp>
        <p:nvSpPr>
          <p:cNvPr id="125958" name="Text Box 488"/>
          <p:cNvSpPr txBox="1">
            <a:spLocks noChangeArrowheads="1"/>
          </p:cNvSpPr>
          <p:nvPr/>
        </p:nvSpPr>
        <p:spPr bwMode="auto">
          <a:xfrm>
            <a:off x="5795963" y="2492375"/>
            <a:ext cx="2951162" cy="200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r>
              <a:rPr lang="zh-CN" altLang="en-US" sz="1600">
                <a:solidFill>
                  <a:schemeClr val="tx2"/>
                </a:solidFill>
                <a:latin typeface="楷体_GB2312" pitchFamily="49" charset="-122"/>
              </a:rPr>
              <a:t>高速外围设备必须设置专门通道在一段时间单独为一台外围设备服务，不同时间可以选择不同设备。一旦选中，通道进入忙状态。直至数据传输结束。</a:t>
            </a:r>
          </a:p>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a:p>
            <a:pPr eaLnBrk="1" hangingPunct="1">
              <a:lnSpc>
                <a:spcPct val="90000"/>
              </a:lnSpc>
              <a:spcBef>
                <a:spcPct val="50000"/>
              </a:spcBef>
              <a:buSzTx/>
              <a:buFontTx/>
              <a:buChar char="•"/>
            </a:pPr>
            <a:r>
              <a:rPr lang="zh-CN" altLang="en-US" sz="1600">
                <a:solidFill>
                  <a:schemeClr val="tx2"/>
                </a:solidFill>
                <a:latin typeface="楷体_GB2312" pitchFamily="49" charset="-122"/>
              </a:rPr>
              <a:t>只有一套完整硬件，逐个为物理连接的几台高速设备服务。</a:t>
            </a:r>
          </a:p>
        </p:txBody>
      </p:sp>
      <p:sp>
        <p:nvSpPr>
          <p:cNvPr id="2" name="日期占位符 1"/>
          <p:cNvSpPr>
            <a:spLocks noGrp="1"/>
          </p:cNvSpPr>
          <p:nvPr>
            <p:ph type="dt" sz="half" idx="10"/>
          </p:nvPr>
        </p:nvSpPr>
        <p:spPr/>
        <p:txBody>
          <a:bodyPr/>
          <a:lstStyle/>
          <a:p>
            <a:pPr>
              <a:defRPr/>
            </a:pPr>
            <a:fld id="{03B275C0-EE35-4904-8A6D-713FD690E689}"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 </a:t>
            </a:r>
            <a:fld id="{956CDBDB-24EF-420A-8330-F65E00949292}" type="slidenum">
              <a:rPr lang="en-US" altLang="zh-CN" smtClean="0"/>
              <a:pPr>
                <a:defRPr/>
              </a:pPr>
              <a:t>114</a:t>
            </a:fld>
            <a:endParaRPr lang="en-US" altLang="zh-CN"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body" idx="1"/>
          </p:nvPr>
        </p:nvSpPr>
        <p:spPr>
          <a:xfrm>
            <a:off x="304800" y="1341438"/>
            <a:ext cx="8610600" cy="5059362"/>
          </a:xfrm>
        </p:spPr>
        <p:txBody>
          <a:bodyPr/>
          <a:lstStyle/>
          <a:p>
            <a:pPr eaLnBrk="1" hangingPunct="1">
              <a:lnSpc>
                <a:spcPct val="115000"/>
              </a:lnSpc>
              <a:spcBef>
                <a:spcPct val="0"/>
              </a:spcBef>
            </a:pPr>
            <a:r>
              <a:rPr lang="en-US" altLang="zh-CN" b="0" dirty="0" smtClean="0">
                <a:solidFill>
                  <a:srgbClr val="800000"/>
                </a:solidFill>
                <a:latin typeface="微软雅黑" panose="020B0503020204020204" pitchFamily="34" charset="-122"/>
                <a:ea typeface="微软雅黑" panose="020B0503020204020204" pitchFamily="34" charset="-122"/>
              </a:rPr>
              <a:t>3. </a:t>
            </a:r>
            <a:r>
              <a:rPr lang="zh-CN" altLang="en-US" b="0" dirty="0" smtClean="0">
                <a:solidFill>
                  <a:srgbClr val="800000"/>
                </a:solidFill>
                <a:latin typeface="微软雅黑" panose="020B0503020204020204" pitchFamily="34" charset="-122"/>
                <a:ea typeface="微软雅黑" panose="020B0503020204020204" pitchFamily="34" charset="-122"/>
              </a:rPr>
              <a:t>数组多路通道</a:t>
            </a:r>
          </a:p>
          <a:p>
            <a:pPr lvl="1" eaLnBrk="1" hangingPunct="1">
              <a:lnSpc>
                <a:spcPct val="115000"/>
              </a:lnSpc>
              <a:spcBef>
                <a:spcPct val="0"/>
              </a:spcBef>
            </a:pPr>
            <a:r>
              <a:rPr lang="zh-CN" altLang="en-US" b="0" dirty="0" smtClean="0">
                <a:solidFill>
                  <a:srgbClr val="FF0000"/>
                </a:solidFill>
                <a:latin typeface="微软雅黑" panose="020B0503020204020204" pitchFamily="34" charset="-122"/>
                <a:ea typeface="微软雅黑" panose="020B0503020204020204" pitchFamily="34" charset="-122"/>
              </a:rPr>
              <a:t>字节多路通道</a:t>
            </a:r>
            <a:r>
              <a:rPr lang="zh-CN" altLang="en-US" b="0" dirty="0" smtClean="0">
                <a:latin typeface="微软雅黑" panose="020B0503020204020204" pitchFamily="34" charset="-122"/>
                <a:ea typeface="微软雅黑" panose="020B0503020204020204" pitchFamily="34" charset="-122"/>
              </a:rPr>
              <a:t>和</a:t>
            </a:r>
            <a:r>
              <a:rPr lang="zh-CN" altLang="en-US" b="0" dirty="0" smtClean="0">
                <a:solidFill>
                  <a:srgbClr val="FF0000"/>
                </a:solidFill>
                <a:latin typeface="微软雅黑" panose="020B0503020204020204" pitchFamily="34" charset="-122"/>
                <a:ea typeface="微软雅黑" panose="020B0503020204020204" pitchFamily="34" charset="-122"/>
              </a:rPr>
              <a:t>选择通道</a:t>
            </a:r>
            <a:r>
              <a:rPr lang="zh-CN" altLang="en-US" b="0" dirty="0" smtClean="0">
                <a:latin typeface="微软雅黑" panose="020B0503020204020204" pitchFamily="34" charset="-122"/>
                <a:ea typeface="微软雅黑" panose="020B0503020204020204" pitchFamily="34" charset="-122"/>
              </a:rPr>
              <a:t>的结合。</a:t>
            </a:r>
          </a:p>
          <a:p>
            <a:pPr lvl="1" eaLnBrk="1" hangingPunct="1">
              <a:lnSpc>
                <a:spcPct val="115000"/>
              </a:lnSpc>
              <a:spcBef>
                <a:spcPct val="0"/>
              </a:spcBef>
            </a:pPr>
            <a:endParaRPr lang="zh-CN" altLang="en-US" b="0" dirty="0" smtClean="0">
              <a:latin typeface="微软雅黑" panose="020B0503020204020204" pitchFamily="34" charset="-122"/>
              <a:ea typeface="微软雅黑" panose="020B0503020204020204" pitchFamily="34" charset="-122"/>
            </a:endParaRPr>
          </a:p>
          <a:p>
            <a:pPr lvl="1" eaLnBrk="1" hangingPunct="1">
              <a:lnSpc>
                <a:spcPct val="115000"/>
              </a:lnSpc>
              <a:spcBef>
                <a:spcPct val="0"/>
              </a:spcBef>
            </a:pPr>
            <a:r>
              <a:rPr lang="zh-CN" altLang="en-US" b="0" dirty="0" smtClean="0">
                <a:latin typeface="微软雅黑" panose="020B0503020204020204" pitchFamily="34" charset="-122"/>
                <a:ea typeface="微软雅黑" panose="020B0503020204020204" pitchFamily="34" charset="-122"/>
              </a:rPr>
              <a:t>每次为一台高速设备传送一个数据块，并</a:t>
            </a:r>
            <a:r>
              <a:rPr lang="zh-CN" altLang="en-US" b="0" dirty="0" smtClean="0">
                <a:solidFill>
                  <a:srgbClr val="FF0000"/>
                </a:solidFill>
                <a:latin typeface="微软雅黑" panose="020B0503020204020204" pitchFamily="34" charset="-122"/>
                <a:ea typeface="微软雅黑" panose="020B0503020204020204" pitchFamily="34" charset="-122"/>
              </a:rPr>
              <a:t>轮流为多台外围设备服务</a:t>
            </a:r>
            <a:r>
              <a:rPr lang="zh-CN" altLang="en-US" b="0" dirty="0" smtClean="0">
                <a:latin typeface="微软雅黑" panose="020B0503020204020204" pitchFamily="34" charset="-122"/>
                <a:ea typeface="微软雅黑" panose="020B0503020204020204" pitchFamily="34" charset="-122"/>
              </a:rPr>
              <a:t>。</a:t>
            </a:r>
          </a:p>
          <a:p>
            <a:pPr lvl="1" eaLnBrk="1" hangingPunct="1">
              <a:lnSpc>
                <a:spcPct val="115000"/>
              </a:lnSpc>
              <a:spcBef>
                <a:spcPct val="0"/>
              </a:spcBef>
            </a:pPr>
            <a:endParaRPr lang="zh-CN" altLang="en-US" b="0" dirty="0" smtClean="0">
              <a:latin typeface="微软雅黑" panose="020B0503020204020204" pitchFamily="34" charset="-122"/>
              <a:ea typeface="微软雅黑" panose="020B0503020204020204" pitchFamily="34" charset="-122"/>
            </a:endParaRPr>
          </a:p>
          <a:p>
            <a:pPr lvl="1" eaLnBrk="1" hangingPunct="1">
              <a:lnSpc>
                <a:spcPct val="115000"/>
              </a:lnSpc>
              <a:spcBef>
                <a:spcPct val="0"/>
              </a:spcBef>
            </a:pPr>
            <a:r>
              <a:rPr lang="zh-CN" altLang="en-US" b="0" dirty="0" smtClean="0">
                <a:latin typeface="微软雅黑" panose="020B0503020204020204" pitchFamily="34" charset="-122"/>
                <a:ea typeface="微软雅黑" panose="020B0503020204020204" pitchFamily="34" charset="-122"/>
              </a:rPr>
              <a:t>从磁盘存储器读出文件的的过程分为三步：</a:t>
            </a:r>
          </a:p>
          <a:p>
            <a:pPr lvl="1" eaLnBrk="1" hangingPunct="1">
              <a:lnSpc>
                <a:spcPct val="115000"/>
              </a:lnSpc>
              <a:spcBef>
                <a:spcPct val="0"/>
              </a:spcBef>
              <a:buFontTx/>
              <a:buNone/>
            </a:pPr>
            <a:r>
              <a:rPr lang="zh-CN" altLang="en-US" b="0" dirty="0" smtClean="0">
                <a:latin typeface="微软雅黑" panose="020B0503020204020204" pitchFamily="34" charset="-122"/>
                <a:ea typeface="微软雅黑" panose="020B0503020204020204" pitchFamily="34" charset="-122"/>
              </a:rPr>
              <a:t>	 定位、找扇区、读出数据</a:t>
            </a:r>
          </a:p>
          <a:p>
            <a:pPr lvl="1" eaLnBrk="1" hangingPunct="1">
              <a:lnSpc>
                <a:spcPct val="115000"/>
              </a:lnSpc>
              <a:spcBef>
                <a:spcPct val="0"/>
              </a:spcBef>
              <a:buFontTx/>
              <a:buNone/>
            </a:pPr>
            <a:endParaRPr lang="zh-CN" altLang="en-US" b="0" dirty="0" smtClean="0">
              <a:latin typeface="微软雅黑" panose="020B0503020204020204" pitchFamily="34" charset="-122"/>
              <a:ea typeface="微软雅黑" panose="020B0503020204020204" pitchFamily="34" charset="-122"/>
            </a:endParaRPr>
          </a:p>
          <a:p>
            <a:pPr lvl="1" eaLnBrk="1" hangingPunct="1">
              <a:lnSpc>
                <a:spcPct val="115000"/>
              </a:lnSpc>
              <a:spcBef>
                <a:spcPct val="0"/>
              </a:spcBef>
            </a:pPr>
            <a:r>
              <a:rPr lang="zh-CN" altLang="en-US" b="0" dirty="0" smtClean="0">
                <a:solidFill>
                  <a:srgbClr val="0000FF"/>
                </a:solidFill>
                <a:latin typeface="微软雅黑" panose="020B0503020204020204" pitchFamily="34" charset="-122"/>
                <a:ea typeface="微软雅黑" panose="020B0503020204020204" pitchFamily="34" charset="-122"/>
              </a:rPr>
              <a:t>数组多路通道的实际工作方式：</a:t>
            </a:r>
          </a:p>
          <a:p>
            <a:pPr lvl="1" eaLnBrk="1" hangingPunct="1">
              <a:lnSpc>
                <a:spcPct val="115000"/>
              </a:lnSpc>
              <a:spcBef>
                <a:spcPct val="0"/>
              </a:spcBef>
              <a:buFontTx/>
              <a:buNone/>
            </a:pPr>
            <a:r>
              <a:rPr lang="zh-CN" altLang="en-US" b="0" dirty="0" smtClean="0">
                <a:latin typeface="微软雅黑" panose="020B0503020204020204" pitchFamily="34" charset="-122"/>
                <a:ea typeface="微软雅黑" panose="020B0503020204020204" pitchFamily="34" charset="-122"/>
              </a:rPr>
              <a:t>	在为一台高速设备传送数据的同时，有多台高速设备可以在定位或者在找扇区。</a:t>
            </a:r>
          </a:p>
          <a:p>
            <a:pPr lvl="1" eaLnBrk="1" hangingPunct="1">
              <a:lnSpc>
                <a:spcPct val="115000"/>
              </a:lnSpc>
              <a:spcBef>
                <a:spcPct val="0"/>
              </a:spcBef>
              <a:buFontTx/>
              <a:buNone/>
            </a:pPr>
            <a:endParaRPr lang="zh-CN" altLang="en-US" b="0" dirty="0" smtClean="0">
              <a:latin typeface="微软雅黑" panose="020B0503020204020204" pitchFamily="34" charset="-122"/>
              <a:ea typeface="微软雅黑" panose="020B0503020204020204" pitchFamily="34" charset="-122"/>
            </a:endParaRPr>
          </a:p>
          <a:p>
            <a:pPr lvl="1" eaLnBrk="1" hangingPunct="1">
              <a:lnSpc>
                <a:spcPct val="115000"/>
              </a:lnSpc>
              <a:spcBef>
                <a:spcPct val="0"/>
              </a:spcBef>
            </a:pPr>
            <a:r>
              <a:rPr lang="zh-CN" altLang="en-US" b="0" dirty="0" smtClean="0">
                <a:latin typeface="微软雅黑" panose="020B0503020204020204" pitchFamily="34" charset="-122"/>
                <a:ea typeface="微软雅黑" panose="020B0503020204020204" pitchFamily="34" charset="-122"/>
              </a:rPr>
              <a:t>与选择通道相比，数组多路通道的数据传输率和通道的硬件利用都很高，控制硬件的复杂度也高。</a:t>
            </a:r>
          </a:p>
        </p:txBody>
      </p:sp>
      <p:sp>
        <p:nvSpPr>
          <p:cNvPr id="126979" name="Rectangle 3"/>
          <p:cNvSpPr>
            <a:spLocks noGrp="1" noChangeArrowheads="1"/>
          </p:cNvSpPr>
          <p:nvPr>
            <p:ph type="title"/>
          </p:nvPr>
        </p:nvSpPr>
        <p:spPr>
          <a:noFill/>
        </p:spPr>
        <p:txBody>
          <a:bodyPr/>
          <a:lstStyle/>
          <a:p>
            <a:pPr eaLnBrk="1" hangingPunct="1"/>
            <a:r>
              <a:rPr lang="zh-CN" altLang="en-US" sz="3200" smtClean="0"/>
              <a:t>通道种类</a:t>
            </a:r>
            <a:r>
              <a:rPr lang="zh-CN" altLang="en-US" sz="1400" smtClean="0"/>
              <a:t>（续）</a:t>
            </a:r>
          </a:p>
        </p:txBody>
      </p:sp>
      <p:sp>
        <p:nvSpPr>
          <p:cNvPr id="2" name="日期占位符 1"/>
          <p:cNvSpPr>
            <a:spLocks noGrp="1"/>
          </p:cNvSpPr>
          <p:nvPr>
            <p:ph type="dt" sz="half" idx="10"/>
          </p:nvPr>
        </p:nvSpPr>
        <p:spPr/>
        <p:txBody>
          <a:bodyPr/>
          <a:lstStyle/>
          <a:p>
            <a:pPr>
              <a:defRPr/>
            </a:pPr>
            <a:fld id="{0E1692BA-10BC-48E3-8357-D1C2268D39FA}"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115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nodeType="clickEffect">
                                  <p:stCondLst>
                                    <p:cond delay="0"/>
                                  </p:stCondLst>
                                  <p:childTnLst>
                                    <p:set>
                                      <p:cBhvr>
                                        <p:cTn id="6" dur="1" fill="hold">
                                          <p:stCondLst>
                                            <p:cond delay="0"/>
                                          </p:stCondLst>
                                        </p:cTn>
                                        <p:tgtEl>
                                          <p:spTgt spid="720898">
                                            <p:txEl>
                                              <p:pRg st="1" end="1"/>
                                            </p:txEl>
                                          </p:spTgt>
                                        </p:tgtEl>
                                        <p:attrNameLst>
                                          <p:attrName>style.visibility</p:attrName>
                                        </p:attrNameLst>
                                      </p:cBhvr>
                                      <p:to>
                                        <p:strVal val="visible"/>
                                      </p:to>
                                    </p:set>
                                    <p:animEffect transition="in" filter="plus(in)">
                                      <p:cBhvr>
                                        <p:cTn id="7" dur="500"/>
                                        <p:tgtEl>
                                          <p:spTgt spid="72089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3" presetClass="entr" presetSubtype="16" fill="hold" nodeType="clickEffect">
                                  <p:stCondLst>
                                    <p:cond delay="0"/>
                                  </p:stCondLst>
                                  <p:childTnLst>
                                    <p:set>
                                      <p:cBhvr>
                                        <p:cTn id="11" dur="1" fill="hold">
                                          <p:stCondLst>
                                            <p:cond delay="0"/>
                                          </p:stCondLst>
                                        </p:cTn>
                                        <p:tgtEl>
                                          <p:spTgt spid="720898">
                                            <p:txEl>
                                              <p:pRg st="3" end="3"/>
                                            </p:txEl>
                                          </p:spTgt>
                                        </p:tgtEl>
                                        <p:attrNameLst>
                                          <p:attrName>style.visibility</p:attrName>
                                        </p:attrNameLst>
                                      </p:cBhvr>
                                      <p:to>
                                        <p:strVal val="visible"/>
                                      </p:to>
                                    </p:set>
                                    <p:animEffect transition="in" filter="plus(in)">
                                      <p:cBhvr>
                                        <p:cTn id="12" dur="500"/>
                                        <p:tgtEl>
                                          <p:spTgt spid="720898">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3" presetClass="entr" presetSubtype="16" fill="hold" nodeType="clickEffect">
                                  <p:stCondLst>
                                    <p:cond delay="0"/>
                                  </p:stCondLst>
                                  <p:childTnLst>
                                    <p:set>
                                      <p:cBhvr>
                                        <p:cTn id="16" dur="1" fill="hold">
                                          <p:stCondLst>
                                            <p:cond delay="0"/>
                                          </p:stCondLst>
                                        </p:cTn>
                                        <p:tgtEl>
                                          <p:spTgt spid="720898">
                                            <p:txEl>
                                              <p:pRg st="5" end="5"/>
                                            </p:txEl>
                                          </p:spTgt>
                                        </p:tgtEl>
                                        <p:attrNameLst>
                                          <p:attrName>style.visibility</p:attrName>
                                        </p:attrNameLst>
                                      </p:cBhvr>
                                      <p:to>
                                        <p:strVal val="visible"/>
                                      </p:to>
                                    </p:set>
                                    <p:animEffect transition="in" filter="plus(in)">
                                      <p:cBhvr>
                                        <p:cTn id="17" dur="500"/>
                                        <p:tgtEl>
                                          <p:spTgt spid="720898">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3" presetClass="entr" presetSubtype="16" fill="hold" nodeType="clickEffect">
                                  <p:stCondLst>
                                    <p:cond delay="0"/>
                                  </p:stCondLst>
                                  <p:childTnLst>
                                    <p:set>
                                      <p:cBhvr>
                                        <p:cTn id="21" dur="1" fill="hold">
                                          <p:stCondLst>
                                            <p:cond delay="0"/>
                                          </p:stCondLst>
                                        </p:cTn>
                                        <p:tgtEl>
                                          <p:spTgt spid="720898">
                                            <p:txEl>
                                              <p:pRg st="6" end="6"/>
                                            </p:txEl>
                                          </p:spTgt>
                                        </p:tgtEl>
                                        <p:attrNameLst>
                                          <p:attrName>style.visibility</p:attrName>
                                        </p:attrNameLst>
                                      </p:cBhvr>
                                      <p:to>
                                        <p:strVal val="visible"/>
                                      </p:to>
                                    </p:set>
                                    <p:animEffect transition="in" filter="plus(in)">
                                      <p:cBhvr>
                                        <p:cTn id="22" dur="500"/>
                                        <p:tgtEl>
                                          <p:spTgt spid="720898">
                                            <p:txEl>
                                              <p:pRg st="6" end="6"/>
                                            </p:txEl>
                                          </p:spTgt>
                                        </p:tgtEl>
                                      </p:cBhvr>
                                    </p:animEffect>
                                  </p:childTnLst>
                                </p:cTn>
                              </p:par>
                              <p:par>
                                <p:cTn id="23" presetID="13" presetClass="entr" presetSubtype="16" fill="hold" nodeType="withEffect">
                                  <p:stCondLst>
                                    <p:cond delay="0"/>
                                  </p:stCondLst>
                                  <p:childTnLst>
                                    <p:set>
                                      <p:cBhvr>
                                        <p:cTn id="24" dur="1" fill="hold">
                                          <p:stCondLst>
                                            <p:cond delay="0"/>
                                          </p:stCondLst>
                                        </p:cTn>
                                        <p:tgtEl>
                                          <p:spTgt spid="720898">
                                            <p:txEl>
                                              <p:pRg st="8" end="8"/>
                                            </p:txEl>
                                          </p:spTgt>
                                        </p:tgtEl>
                                        <p:attrNameLst>
                                          <p:attrName>style.visibility</p:attrName>
                                        </p:attrNameLst>
                                      </p:cBhvr>
                                      <p:to>
                                        <p:strVal val="visible"/>
                                      </p:to>
                                    </p:set>
                                    <p:animEffect transition="in" filter="plus(in)">
                                      <p:cBhvr>
                                        <p:cTn id="25" dur="500"/>
                                        <p:tgtEl>
                                          <p:spTgt spid="720898">
                                            <p:txEl>
                                              <p:pRg st="8" end="8"/>
                                            </p:txEl>
                                          </p:spTgt>
                                        </p:tgtEl>
                                      </p:cBhvr>
                                    </p:animEffect>
                                  </p:childTnLst>
                                </p:cTn>
                              </p:par>
                              <p:par>
                                <p:cTn id="26" presetID="13" presetClass="entr" presetSubtype="16" fill="hold" nodeType="withEffect">
                                  <p:stCondLst>
                                    <p:cond delay="0"/>
                                  </p:stCondLst>
                                  <p:childTnLst>
                                    <p:set>
                                      <p:cBhvr>
                                        <p:cTn id="27" dur="1" fill="hold">
                                          <p:stCondLst>
                                            <p:cond delay="0"/>
                                          </p:stCondLst>
                                        </p:cTn>
                                        <p:tgtEl>
                                          <p:spTgt spid="720898">
                                            <p:txEl>
                                              <p:pRg st="9" end="9"/>
                                            </p:txEl>
                                          </p:spTgt>
                                        </p:tgtEl>
                                        <p:attrNameLst>
                                          <p:attrName>style.visibility</p:attrName>
                                        </p:attrNameLst>
                                      </p:cBhvr>
                                      <p:to>
                                        <p:strVal val="visible"/>
                                      </p:to>
                                    </p:set>
                                    <p:animEffect transition="in" filter="plus(in)">
                                      <p:cBhvr>
                                        <p:cTn id="28" dur="500"/>
                                        <p:tgtEl>
                                          <p:spTgt spid="720898">
                                            <p:txEl>
                                              <p:pRg st="9" end="9"/>
                                            </p:txEl>
                                          </p:spTgt>
                                        </p:tgtEl>
                                      </p:cBhvr>
                                    </p:animEffect>
                                  </p:childTnLst>
                                </p:cTn>
                              </p:par>
                              <p:par>
                                <p:cTn id="29" presetID="13" presetClass="entr" presetSubtype="16" fill="hold" nodeType="withEffect">
                                  <p:stCondLst>
                                    <p:cond delay="0"/>
                                  </p:stCondLst>
                                  <p:childTnLst>
                                    <p:set>
                                      <p:cBhvr>
                                        <p:cTn id="30" dur="1" fill="hold">
                                          <p:stCondLst>
                                            <p:cond delay="0"/>
                                          </p:stCondLst>
                                        </p:cTn>
                                        <p:tgtEl>
                                          <p:spTgt spid="720898">
                                            <p:txEl>
                                              <p:pRg st="11" end="11"/>
                                            </p:txEl>
                                          </p:spTgt>
                                        </p:tgtEl>
                                        <p:attrNameLst>
                                          <p:attrName>style.visibility</p:attrName>
                                        </p:attrNameLst>
                                      </p:cBhvr>
                                      <p:to>
                                        <p:strVal val="visible"/>
                                      </p:to>
                                    </p:set>
                                    <p:animEffect transition="in" filter="plus(in)">
                                      <p:cBhvr>
                                        <p:cTn id="31" dur="500"/>
                                        <p:tgtEl>
                                          <p:spTgt spid="72089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228600" y="404813"/>
            <a:ext cx="8610600" cy="576262"/>
          </a:xfrm>
        </p:spPr>
        <p:txBody>
          <a:bodyPr/>
          <a:lstStyle/>
          <a:p>
            <a:pPr eaLnBrk="1" hangingPunct="1"/>
            <a:r>
              <a:rPr lang="zh-CN" altLang="en-US" sz="3200" smtClean="0">
                <a:latin typeface="楷体_GB2312" pitchFamily="49" charset="-122"/>
              </a:rPr>
              <a:t>通道中的数据传送过程</a:t>
            </a:r>
          </a:p>
        </p:txBody>
      </p:sp>
      <p:graphicFrame>
        <p:nvGraphicFramePr>
          <p:cNvPr id="128003" name="Object 3"/>
          <p:cNvGraphicFramePr>
            <a:graphicFrameLocks noChangeAspect="1"/>
          </p:cNvGraphicFramePr>
          <p:nvPr/>
        </p:nvGraphicFramePr>
        <p:xfrm>
          <a:off x="323850" y="2060575"/>
          <a:ext cx="8497888" cy="3529013"/>
        </p:xfrm>
        <a:graphic>
          <a:graphicData uri="http://schemas.openxmlformats.org/presentationml/2006/ole">
            <mc:AlternateContent xmlns:mc="http://schemas.openxmlformats.org/markup-compatibility/2006">
              <mc:Choice xmlns:v="urn:schemas-microsoft-com:vml" Requires="v">
                <p:oleObj spid="_x0000_s128049" name="文档" r:id="rId3" imgW="4838690" imgH="1762126" progId="Word.Document.8">
                  <p:embed/>
                </p:oleObj>
              </mc:Choice>
              <mc:Fallback>
                <p:oleObj name="文档" r:id="rId3" imgW="4838690" imgH="1762126"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060575"/>
                        <a:ext cx="8497888" cy="35290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04" name="Rectangle 4"/>
          <p:cNvSpPr>
            <a:spLocks noGrp="1" noChangeArrowheads="1"/>
          </p:cNvSpPr>
          <p:nvPr>
            <p:ph type="body" idx="1"/>
          </p:nvPr>
        </p:nvSpPr>
        <p:spPr>
          <a:xfrm>
            <a:off x="323850" y="1196975"/>
            <a:ext cx="7010400" cy="431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lnSpc>
                <a:spcPct val="90000"/>
              </a:lnSpc>
              <a:spcBef>
                <a:spcPct val="0"/>
              </a:spcBef>
            </a:pPr>
            <a:r>
              <a:rPr lang="zh-CN" altLang="en-US" smtClean="0">
                <a:solidFill>
                  <a:srgbClr val="0000FF"/>
                </a:solidFill>
                <a:latin typeface="Garamond" panose="02020404030301010803" pitchFamily="18" charset="0"/>
              </a:rPr>
              <a:t>字节多路通道的数据传送过程</a:t>
            </a:r>
          </a:p>
        </p:txBody>
      </p:sp>
      <p:sp>
        <p:nvSpPr>
          <p:cNvPr id="2" name="日期占位符 1"/>
          <p:cNvSpPr>
            <a:spLocks noGrp="1"/>
          </p:cNvSpPr>
          <p:nvPr>
            <p:ph type="dt" sz="half" idx="10"/>
          </p:nvPr>
        </p:nvSpPr>
        <p:spPr/>
        <p:txBody>
          <a:bodyPr/>
          <a:lstStyle/>
          <a:p>
            <a:pPr>
              <a:defRPr/>
            </a:pPr>
            <a:fld id="{36D9B5F7-D5BA-49EB-B469-D14E7B7CD8A1}"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116</a:t>
            </a:fld>
            <a:endParaRPr lang="en-US" altLang="zh-CN"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026" name="Object 2"/>
          <p:cNvGraphicFramePr>
            <a:graphicFrameLocks noChangeAspect="1"/>
          </p:cNvGraphicFramePr>
          <p:nvPr/>
        </p:nvGraphicFramePr>
        <p:xfrm>
          <a:off x="395288" y="1557338"/>
          <a:ext cx="8351837" cy="4157662"/>
        </p:xfrm>
        <a:graphic>
          <a:graphicData uri="http://schemas.openxmlformats.org/presentationml/2006/ole">
            <mc:AlternateContent xmlns:mc="http://schemas.openxmlformats.org/markup-compatibility/2006">
              <mc:Choice xmlns:v="urn:schemas-microsoft-com:vml" Requires="v">
                <p:oleObj spid="_x0000_s129073" name="文档" r:id="rId3" imgW="4648112" imgH="2286067" progId="Word.Document.8">
                  <p:embed/>
                </p:oleObj>
              </mc:Choice>
              <mc:Fallback>
                <p:oleObj name="文档" r:id="rId3" imgW="4648112" imgH="2286067"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557338"/>
                        <a:ext cx="8351837" cy="41576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27" name="Rectangle 3"/>
          <p:cNvSpPr>
            <a:spLocks noGrp="1" noChangeArrowheads="1"/>
          </p:cNvSpPr>
          <p:nvPr>
            <p:ph type="body" idx="1"/>
          </p:nvPr>
        </p:nvSpPr>
        <p:spPr>
          <a:xfrm>
            <a:off x="468313" y="1196975"/>
            <a:ext cx="5410200" cy="609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spcBef>
                <a:spcPct val="0"/>
              </a:spcBef>
            </a:pPr>
            <a:r>
              <a:rPr lang="zh-CN" altLang="en-US" smtClean="0">
                <a:solidFill>
                  <a:srgbClr val="0000FF"/>
                </a:solidFill>
                <a:latin typeface="Garamond" panose="02020404030301010803" pitchFamily="18" charset="0"/>
              </a:rPr>
              <a:t>选择通道的数据传送过程</a:t>
            </a:r>
          </a:p>
        </p:txBody>
      </p:sp>
      <p:sp>
        <p:nvSpPr>
          <p:cNvPr id="129028" name="Rectangle 4"/>
          <p:cNvSpPr>
            <a:spLocks noGrp="1" noChangeArrowheads="1"/>
          </p:cNvSpPr>
          <p:nvPr>
            <p:ph type="title"/>
          </p:nvPr>
        </p:nvSpPr>
        <p:spPr>
          <a:xfrm>
            <a:off x="228600" y="404813"/>
            <a:ext cx="8610600" cy="576262"/>
          </a:xfrm>
          <a:noFill/>
        </p:spPr>
        <p:txBody>
          <a:bodyPr/>
          <a:lstStyle/>
          <a:p>
            <a:pPr eaLnBrk="1" hangingPunct="1"/>
            <a:r>
              <a:rPr lang="zh-CN" altLang="en-US" smtClean="0"/>
              <a:t>通道中的数据传送过程</a:t>
            </a:r>
            <a:r>
              <a:rPr lang="zh-CN" altLang="en-US" sz="1600" smtClean="0"/>
              <a:t>（续）</a:t>
            </a:r>
          </a:p>
        </p:txBody>
      </p:sp>
      <p:sp>
        <p:nvSpPr>
          <p:cNvPr id="2" name="日期占位符 1"/>
          <p:cNvSpPr>
            <a:spLocks noGrp="1"/>
          </p:cNvSpPr>
          <p:nvPr>
            <p:ph type="dt" sz="half" idx="10"/>
          </p:nvPr>
        </p:nvSpPr>
        <p:spPr/>
        <p:txBody>
          <a:bodyPr/>
          <a:lstStyle/>
          <a:p>
            <a:pPr>
              <a:defRPr/>
            </a:pPr>
            <a:fld id="{583D3ED6-3506-478E-8406-D44B458C1A66}"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117</a:t>
            </a:fld>
            <a:endParaRPr lang="en-US" altLang="zh-CN"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50" name="Object 2"/>
          <p:cNvGraphicFramePr>
            <a:graphicFrameLocks noChangeAspect="1"/>
          </p:cNvGraphicFramePr>
          <p:nvPr/>
        </p:nvGraphicFramePr>
        <p:xfrm>
          <a:off x="395288" y="2060575"/>
          <a:ext cx="8531225" cy="3427413"/>
        </p:xfrm>
        <a:graphic>
          <a:graphicData uri="http://schemas.openxmlformats.org/presentationml/2006/ole">
            <mc:AlternateContent xmlns:mc="http://schemas.openxmlformats.org/markup-compatibility/2006">
              <mc:Choice xmlns:v="urn:schemas-microsoft-com:vml" Requires="v">
                <p:oleObj spid="_x0000_s130098" name="文档" r:id="rId3" imgW="5172067" imgH="1952700" progId="Word.Document.8">
                  <p:embed/>
                </p:oleObj>
              </mc:Choice>
              <mc:Fallback>
                <p:oleObj name="文档" r:id="rId3" imgW="5172067" imgH="1952700"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060575"/>
                        <a:ext cx="8531225" cy="34274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51" name="Rectangle 3"/>
          <p:cNvSpPr>
            <a:spLocks noChangeArrowheads="1"/>
          </p:cNvSpPr>
          <p:nvPr/>
        </p:nvSpPr>
        <p:spPr bwMode="auto">
          <a:xfrm>
            <a:off x="395288" y="1268413"/>
            <a:ext cx="6477000"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SzPct val="90000"/>
              <a:buBlip>
                <a:blip r:embed="rId5"/>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6"/>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7"/>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just" eaLnBrk="1" hangingPunct="1">
              <a:spcBef>
                <a:spcPct val="0"/>
              </a:spcBef>
              <a:buSzTx/>
            </a:pPr>
            <a:r>
              <a:rPr kumimoji="1" lang="zh-CN" altLang="en-US" sz="3200">
                <a:solidFill>
                  <a:srgbClr val="0000FF"/>
                </a:solidFill>
                <a:latin typeface="Garamond" panose="02020404030301010803" pitchFamily="18" charset="0"/>
              </a:rPr>
              <a:t>数组多路通道的数据传送过程</a:t>
            </a:r>
          </a:p>
        </p:txBody>
      </p:sp>
      <p:sp>
        <p:nvSpPr>
          <p:cNvPr id="130052" name="Rectangle 4"/>
          <p:cNvSpPr>
            <a:spLocks noChangeArrowheads="1"/>
          </p:cNvSpPr>
          <p:nvPr/>
        </p:nvSpPr>
        <p:spPr bwMode="auto">
          <a:xfrm>
            <a:off x="228600" y="404813"/>
            <a:ext cx="8610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SzPct val="90000"/>
              <a:buBlip>
                <a:blip r:embed="rId5"/>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6"/>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7"/>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3200">
                <a:solidFill>
                  <a:schemeClr val="tx2"/>
                </a:solidFill>
                <a:latin typeface="楷体_GB2312" pitchFamily="49" charset="-122"/>
              </a:rPr>
              <a:t>通道中的数据传送过程</a:t>
            </a:r>
            <a:r>
              <a:rPr lang="zh-CN" altLang="en-US" sz="1600">
                <a:solidFill>
                  <a:schemeClr val="tx2"/>
                </a:solidFill>
                <a:latin typeface="楷体_GB2312" pitchFamily="49" charset="-122"/>
              </a:rPr>
              <a:t>（续）</a:t>
            </a:r>
            <a:endParaRPr lang="zh-CN" altLang="en-US" sz="1600">
              <a:solidFill>
                <a:schemeClr val="tx2"/>
              </a:solidFill>
            </a:endParaRPr>
          </a:p>
        </p:txBody>
      </p:sp>
      <p:sp>
        <p:nvSpPr>
          <p:cNvPr id="3" name="日期占位符 2"/>
          <p:cNvSpPr>
            <a:spLocks noGrp="1"/>
          </p:cNvSpPr>
          <p:nvPr>
            <p:ph type="dt" sz="half" idx="10"/>
          </p:nvPr>
        </p:nvSpPr>
        <p:spPr/>
        <p:txBody>
          <a:bodyPr/>
          <a:lstStyle/>
          <a:p>
            <a:pPr>
              <a:defRPr/>
            </a:pPr>
            <a:fld id="{2AD97877-0629-4B13-A5BD-AB41A8D9154B}" type="datetime1">
              <a:rPr lang="zh-CN" altLang="en-US" smtClean="0"/>
              <a:t>2021/10/31</a:t>
            </a:fld>
            <a:endParaRPr lang="en-US" altLang="zh-CN"/>
          </a:p>
        </p:txBody>
      </p:sp>
      <p:sp>
        <p:nvSpPr>
          <p:cNvPr id="2" name="灯片编号占位符 1"/>
          <p:cNvSpPr>
            <a:spLocks noGrp="1"/>
          </p:cNvSpPr>
          <p:nvPr>
            <p:ph type="sldNum" sz="quarter" idx="11"/>
          </p:nvPr>
        </p:nvSpPr>
        <p:spPr/>
        <p:txBody>
          <a:bodyPr/>
          <a:lstStyle/>
          <a:p>
            <a:pPr>
              <a:defRPr/>
            </a:pPr>
            <a:r>
              <a:rPr lang="en-US" altLang="zh-CN" smtClean="0"/>
              <a:t>Lecture 4- </a:t>
            </a:r>
            <a:fld id="{9488ABF3-07F9-4DBE-B889-B1009893B52E}" type="slidenum">
              <a:rPr lang="zh-CN" altLang="en-US" smtClean="0"/>
              <a:pPr>
                <a:defRPr/>
              </a:pPr>
              <a:t>118</a:t>
            </a:fld>
            <a:endParaRPr lang="zh-CN" alt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42913" y="476250"/>
            <a:ext cx="8243887" cy="538163"/>
          </a:xfrm>
        </p:spPr>
        <p:txBody>
          <a:bodyPr/>
          <a:lstStyle/>
          <a:p>
            <a:pPr eaLnBrk="1" hangingPunct="1"/>
            <a:r>
              <a:rPr lang="zh-CN" altLang="en-US" sz="3200" smtClean="0">
                <a:latin typeface="楷体_GB2312" pitchFamily="49" charset="-122"/>
              </a:rPr>
              <a:t>通道流量分析</a:t>
            </a:r>
          </a:p>
        </p:txBody>
      </p:sp>
      <p:sp>
        <p:nvSpPr>
          <p:cNvPr id="131075" name="Rectangle 3"/>
          <p:cNvSpPr>
            <a:spLocks noGrp="1" noChangeArrowheads="1"/>
          </p:cNvSpPr>
          <p:nvPr>
            <p:ph type="body" idx="1"/>
          </p:nvPr>
        </p:nvSpPr>
        <p:spPr>
          <a:xfrm>
            <a:off x="381000" y="1295400"/>
            <a:ext cx="8382000" cy="2854325"/>
          </a:xfrm>
        </p:spPr>
        <p:txBody>
          <a:bodyPr/>
          <a:lstStyle/>
          <a:p>
            <a:pPr eaLnBrk="1" hangingPunct="1">
              <a:lnSpc>
                <a:spcPct val="120000"/>
              </a:lnSpc>
              <a:spcBef>
                <a:spcPct val="10000"/>
              </a:spcBef>
            </a:pPr>
            <a:r>
              <a:rPr lang="zh-CN" altLang="en-US" dirty="0" smtClean="0">
                <a:solidFill>
                  <a:srgbClr val="0000FF"/>
                </a:solidFill>
              </a:rPr>
              <a:t>通道流量</a:t>
            </a:r>
            <a:r>
              <a:rPr lang="zh-CN" altLang="en-US" dirty="0" smtClean="0"/>
              <a:t>：</a:t>
            </a:r>
          </a:p>
          <a:p>
            <a:pPr lvl="1" eaLnBrk="1" hangingPunct="1">
              <a:lnSpc>
                <a:spcPct val="120000"/>
              </a:lnSpc>
              <a:spcBef>
                <a:spcPct val="10000"/>
              </a:spcBef>
            </a:pPr>
            <a:r>
              <a:rPr lang="zh-CN" altLang="en-US" dirty="0" smtClean="0"/>
              <a:t>单位时间内能够传送的最大数据量。又称</a:t>
            </a:r>
            <a:r>
              <a:rPr lang="zh-CN" altLang="en-US" dirty="0" smtClean="0">
                <a:solidFill>
                  <a:srgbClr val="0000FF"/>
                </a:solidFill>
              </a:rPr>
              <a:t>通道吞吐率</a:t>
            </a:r>
            <a:r>
              <a:rPr lang="zh-CN" altLang="en-US" dirty="0" smtClean="0"/>
              <a:t>，</a:t>
            </a:r>
            <a:r>
              <a:rPr lang="zh-CN" altLang="en-US" dirty="0" smtClean="0">
                <a:solidFill>
                  <a:srgbClr val="0000FF"/>
                </a:solidFill>
              </a:rPr>
              <a:t>通道数据传输率</a:t>
            </a:r>
            <a:r>
              <a:rPr lang="zh-CN" altLang="en-US" dirty="0" smtClean="0"/>
              <a:t>等。</a:t>
            </a:r>
          </a:p>
          <a:p>
            <a:pPr eaLnBrk="1" hangingPunct="1">
              <a:lnSpc>
                <a:spcPct val="120000"/>
              </a:lnSpc>
              <a:spcBef>
                <a:spcPct val="10000"/>
              </a:spcBef>
            </a:pPr>
            <a:r>
              <a:rPr lang="zh-CN" altLang="en-US" dirty="0" smtClean="0">
                <a:solidFill>
                  <a:srgbClr val="0000FF"/>
                </a:solidFill>
              </a:rPr>
              <a:t>通道最大流量：</a:t>
            </a:r>
            <a:r>
              <a:rPr lang="zh-CN" altLang="en-US" dirty="0" smtClean="0"/>
              <a:t>通道在满负荷工作状态下的流量。</a:t>
            </a:r>
          </a:p>
          <a:p>
            <a:pPr eaLnBrk="1" hangingPunct="1">
              <a:lnSpc>
                <a:spcPct val="120000"/>
              </a:lnSpc>
              <a:spcBef>
                <a:spcPct val="10000"/>
              </a:spcBef>
            </a:pPr>
            <a:endParaRPr lang="zh-CN" altLang="en-US" dirty="0" smtClean="0"/>
          </a:p>
          <a:p>
            <a:pPr eaLnBrk="1" hangingPunct="1">
              <a:lnSpc>
                <a:spcPct val="120000"/>
              </a:lnSpc>
              <a:spcBef>
                <a:spcPct val="10000"/>
              </a:spcBef>
            </a:pPr>
            <a:r>
              <a:rPr lang="zh-CN" altLang="en-US" dirty="0" smtClean="0"/>
              <a:t>通道流量与连接在通道上的设备的数据传输率的关系如下：</a:t>
            </a:r>
          </a:p>
        </p:txBody>
      </p:sp>
      <p:graphicFrame>
        <p:nvGraphicFramePr>
          <p:cNvPr id="131076" name="Object 4"/>
          <p:cNvGraphicFramePr>
            <a:graphicFrameLocks noChangeAspect="1"/>
          </p:cNvGraphicFramePr>
          <p:nvPr/>
        </p:nvGraphicFramePr>
        <p:xfrm>
          <a:off x="365125" y="4292600"/>
          <a:ext cx="8126413" cy="1254125"/>
        </p:xfrm>
        <a:graphic>
          <a:graphicData uri="http://schemas.openxmlformats.org/presentationml/2006/ole">
            <mc:AlternateContent xmlns:mc="http://schemas.openxmlformats.org/markup-compatibility/2006">
              <mc:Choice xmlns:v="urn:schemas-microsoft-com:vml" Requires="v">
                <p:oleObj spid="_x0000_s131121" name="公式" r:id="rId3" imgW="2924269" imgH="390594" progId="Equation.3">
                  <p:embed/>
                </p:oleObj>
              </mc:Choice>
              <mc:Fallback>
                <p:oleObj name="公式" r:id="rId3" imgW="2924269" imgH="39059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 y="4292600"/>
                        <a:ext cx="8126413" cy="125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A26DDE09-E236-4EB9-8FB8-BC6C41DED1D7}"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119</a:t>
            </a:fld>
            <a:endParaRPr lang="en-US" altLang="zh-C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矩形 2"/>
          <p:cNvSpPr>
            <a:spLocks noChangeArrowheads="1"/>
          </p:cNvSpPr>
          <p:nvPr/>
        </p:nvSpPr>
        <p:spPr bwMode="auto">
          <a:xfrm>
            <a:off x="352103" y="3362672"/>
            <a:ext cx="28813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600">
                <a:latin typeface="Tahoma" panose="020B0604030504040204" pitchFamily="34" charset="0"/>
              </a:rPr>
              <a:t>秦朝古道</a:t>
            </a:r>
          </a:p>
        </p:txBody>
      </p:sp>
      <p:pic>
        <p:nvPicPr>
          <p:cNvPr id="14950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68760"/>
            <a:ext cx="2447925"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4490" y="1268760"/>
            <a:ext cx="25209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9"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3115" y="3518247"/>
            <a:ext cx="2855913"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文本框 7"/>
          <p:cNvSpPr txBox="1">
            <a:spLocks noChangeArrowheads="1"/>
          </p:cNvSpPr>
          <p:nvPr/>
        </p:nvSpPr>
        <p:spPr bwMode="auto">
          <a:xfrm>
            <a:off x="6411913" y="4366096"/>
            <a:ext cx="203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4800">
                <a:solidFill>
                  <a:srgbClr val="090E21"/>
                </a:solidFill>
                <a:latin typeface="华文隶书" panose="02010800040101010101" pitchFamily="2" charset="-122"/>
                <a:ea typeface="华文隶书" panose="02010800040101010101" pitchFamily="2" charset="-122"/>
              </a:rPr>
              <a:t>书同文</a:t>
            </a:r>
          </a:p>
        </p:txBody>
      </p:sp>
      <p:pic>
        <p:nvPicPr>
          <p:cNvPr id="149511" name="图片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528" y="3149947"/>
            <a:ext cx="1630362"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2" name="矩形 9"/>
          <p:cNvSpPr>
            <a:spLocks noChangeArrowheads="1"/>
          </p:cNvSpPr>
          <p:nvPr/>
        </p:nvSpPr>
        <p:spPr bwMode="auto">
          <a:xfrm>
            <a:off x="1957065" y="3532535"/>
            <a:ext cx="14160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Tahoma" panose="020B0604030504040204" pitchFamily="34" charset="0"/>
              </a:rPr>
              <a:t>河南南阳</a:t>
            </a:r>
            <a:endParaRPr lang="en-US" altLang="zh-CN" sz="2400">
              <a:latin typeface="Tahoma" panose="020B0604030504040204" pitchFamily="34" charset="0"/>
            </a:endParaRPr>
          </a:p>
          <a:p>
            <a:pPr>
              <a:spcBef>
                <a:spcPct val="0"/>
              </a:spcBef>
              <a:buClrTx/>
              <a:buSzTx/>
              <a:buFontTx/>
              <a:buNone/>
            </a:pPr>
            <a:r>
              <a:rPr lang="zh-CN" altLang="en-US" sz="2400">
                <a:latin typeface="Tahoma" panose="020B0604030504040204" pitchFamily="34" charset="0"/>
              </a:rPr>
              <a:t>伏牛山</a:t>
            </a:r>
            <a:endParaRPr lang="en-US" altLang="zh-CN" sz="2400">
              <a:latin typeface="Tahoma" panose="020B0604030504040204" pitchFamily="34" charset="0"/>
            </a:endParaRPr>
          </a:p>
          <a:p>
            <a:pPr>
              <a:spcBef>
                <a:spcPct val="0"/>
              </a:spcBef>
              <a:buClrTx/>
              <a:buSzTx/>
              <a:buFontTx/>
              <a:buNone/>
            </a:pPr>
            <a:r>
              <a:rPr lang="zh-CN" altLang="en-US" sz="2400">
                <a:latin typeface="Tahoma" panose="020B0604030504040204" pitchFamily="34" charset="0"/>
              </a:rPr>
              <a:t>木制驰道</a:t>
            </a:r>
            <a:endParaRPr lang="en-US" altLang="zh-CN" sz="2400">
              <a:latin typeface="Tahoma" panose="020B0604030504040204" pitchFamily="34" charset="0"/>
            </a:endParaRPr>
          </a:p>
          <a:p>
            <a:pPr>
              <a:spcBef>
                <a:spcPct val="0"/>
              </a:spcBef>
              <a:buClrTx/>
              <a:buSzTx/>
              <a:buFontTx/>
              <a:buNone/>
            </a:pPr>
            <a:r>
              <a:rPr lang="zh-CN" altLang="en-US" sz="2400">
                <a:latin typeface="Tahoma" panose="020B0604030504040204" pitchFamily="34" charset="0"/>
              </a:rPr>
              <a:t>秦代</a:t>
            </a:r>
          </a:p>
        </p:txBody>
      </p:sp>
      <p:sp>
        <p:nvSpPr>
          <p:cNvPr id="149513" name="文本框 10"/>
          <p:cNvSpPr txBox="1">
            <a:spLocks noChangeArrowheads="1"/>
          </p:cNvSpPr>
          <p:nvPr/>
        </p:nvSpPr>
        <p:spPr bwMode="auto">
          <a:xfrm>
            <a:off x="630709" y="5556597"/>
            <a:ext cx="60483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dirty="0">
                <a:solidFill>
                  <a:srgbClr val="FF0000"/>
                </a:solidFill>
                <a:latin typeface="华文隶书" panose="02010800040101010101" pitchFamily="2" charset="-122"/>
                <a:ea typeface="华文隶书" panose="02010800040101010101" pitchFamily="2" charset="-122"/>
              </a:rPr>
              <a:t>历史的启示：</a:t>
            </a:r>
            <a:endParaRPr lang="en-US" altLang="zh-CN" dirty="0">
              <a:solidFill>
                <a:srgbClr val="FF0000"/>
              </a:solidFill>
              <a:latin typeface="华文隶书" panose="02010800040101010101" pitchFamily="2" charset="-122"/>
              <a:ea typeface="华文隶书" panose="02010800040101010101" pitchFamily="2" charset="-122"/>
            </a:endParaRPr>
          </a:p>
          <a:p>
            <a:pPr>
              <a:spcBef>
                <a:spcPct val="0"/>
              </a:spcBef>
              <a:buClrTx/>
              <a:buSzTx/>
              <a:buFontTx/>
              <a:buNone/>
            </a:pPr>
            <a:r>
              <a:rPr lang="zh-CN" altLang="en-US" dirty="0">
                <a:solidFill>
                  <a:srgbClr val="FF0000"/>
                </a:solidFill>
                <a:latin typeface="华文隶书" panose="02010800040101010101" pitchFamily="2" charset="-122"/>
                <a:ea typeface="华文隶书" panose="02010800040101010101" pitchFamily="2" charset="-122"/>
              </a:rPr>
              <a:t>数据传输的两个关键点</a:t>
            </a:r>
          </a:p>
        </p:txBody>
      </p:sp>
      <p:sp>
        <p:nvSpPr>
          <p:cNvPr id="149514" name="文本框 11"/>
          <p:cNvSpPr txBox="1">
            <a:spLocks noChangeArrowheads="1"/>
          </p:cNvSpPr>
          <p:nvPr/>
        </p:nvSpPr>
        <p:spPr bwMode="auto">
          <a:xfrm>
            <a:off x="5740078" y="1795810"/>
            <a:ext cx="18780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4400">
                <a:solidFill>
                  <a:srgbClr val="090E21"/>
                </a:solidFill>
                <a:latin typeface="华文隶书" panose="02010800040101010101" pitchFamily="2" charset="-122"/>
                <a:ea typeface="华文隶书" panose="02010800040101010101" pitchFamily="2" charset="-122"/>
              </a:rPr>
              <a:t>车同轨</a:t>
            </a:r>
          </a:p>
        </p:txBody>
      </p:sp>
      <p:sp>
        <p:nvSpPr>
          <p:cNvPr id="13" name="Rectangle 2"/>
          <p:cNvSpPr txBox="1">
            <a:spLocks noChangeArrowheads="1"/>
          </p:cNvSpPr>
          <p:nvPr/>
        </p:nvSpPr>
        <p:spPr>
          <a:xfrm>
            <a:off x="457200" y="200349"/>
            <a:ext cx="8229600" cy="863600"/>
          </a:xfrm>
          <a:prstGeom prst="rect">
            <a:avLst/>
          </a:prstGeom>
        </p:spPr>
        <p:txBody>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lang="en-US" altLang="zh-CN" sz="4400" b="1" dirty="0" smtClean="0">
                <a:solidFill>
                  <a:srgbClr val="CC0000"/>
                </a:solidFill>
                <a:effectLst>
                  <a:outerShdw blurRad="38100" dist="38100" dir="2700000" algn="tl">
                    <a:srgbClr val="C0C0C0"/>
                  </a:outerShdw>
                </a:effectLst>
                <a:latin typeface="黑体" panose="02010609060101010101" pitchFamily="49" charset="-122"/>
              </a:rPr>
              <a:t>IO</a:t>
            </a:r>
            <a:r>
              <a:rPr lang="zh-CN" altLang="en-US" sz="4400" b="1" dirty="0" smtClean="0">
                <a:solidFill>
                  <a:srgbClr val="CC0000"/>
                </a:solidFill>
                <a:effectLst>
                  <a:outerShdw blurRad="38100" dist="38100" dir="2700000" algn="tl">
                    <a:srgbClr val="C0C0C0"/>
                  </a:outerShdw>
                </a:effectLst>
                <a:latin typeface="黑体" panose="02010609060101010101" pitchFamily="49" charset="-122"/>
              </a:rPr>
              <a:t>总线和接口、协议</a:t>
            </a:r>
            <a:endParaRPr lang="en-US" altLang="zh-CN" sz="4400" b="1" dirty="0" smtClean="0">
              <a:solidFill>
                <a:srgbClr val="CC0000"/>
              </a:solidFill>
              <a:effectLst>
                <a:outerShdw blurRad="38100" dist="38100" dir="2700000" algn="tl">
                  <a:srgbClr val="C0C0C0"/>
                </a:outerShdw>
              </a:effectLst>
              <a:latin typeface="黑体" panose="02010609060101010101" pitchFamily="49" charset="-122"/>
            </a:endParaRPr>
          </a:p>
        </p:txBody>
      </p:sp>
      <p:sp>
        <p:nvSpPr>
          <p:cNvPr id="2" name="矩形 1"/>
          <p:cNvSpPr/>
          <p:nvPr/>
        </p:nvSpPr>
        <p:spPr>
          <a:xfrm>
            <a:off x="5621015" y="5301208"/>
            <a:ext cx="3613795" cy="1569660"/>
          </a:xfrm>
          <a:prstGeom prst="rect">
            <a:avLst/>
          </a:prstGeom>
        </p:spPr>
        <p:txBody>
          <a:bodyPr wrap="square">
            <a:spAutoFit/>
          </a:bodyPr>
          <a:lstStyle/>
          <a:p>
            <a:r>
              <a:rPr lang="zh-CN" altLang="en-US" dirty="0" smtClean="0">
                <a:solidFill>
                  <a:srgbClr val="FF00FF"/>
                </a:solidFill>
                <a:latin typeface="Tahoma" panose="020B0604030504040204" pitchFamily="34" charset="0"/>
              </a:rPr>
              <a:t>物理上的规定和标准只要是需要互联的，必须各方面一致，否则无法连接</a:t>
            </a:r>
            <a:endParaRPr lang="en-US" altLang="zh-CN" dirty="0" smtClean="0">
              <a:solidFill>
                <a:srgbClr val="FF00FF"/>
              </a:solidFill>
              <a:latin typeface="Tahoma" panose="020B0604030504040204" pitchFamily="34" charset="0"/>
            </a:endParaRPr>
          </a:p>
          <a:p>
            <a:endParaRPr lang="en-US" altLang="zh-CN" dirty="0">
              <a:solidFill>
                <a:srgbClr val="FF00FF"/>
              </a:solidFill>
              <a:latin typeface="Tahoma" panose="020B0604030504040204" pitchFamily="34" charset="0"/>
            </a:endParaRPr>
          </a:p>
          <a:p>
            <a:r>
              <a:rPr lang="zh-CN" altLang="en-US" dirty="0" smtClean="0">
                <a:solidFill>
                  <a:srgbClr val="00B050"/>
                </a:solidFill>
                <a:latin typeface="Tahoma" panose="020B0604030504040204" pitchFamily="34" charset="0"/>
              </a:rPr>
              <a:t>接口尺寸，接口形式，协议的一致性</a:t>
            </a:r>
            <a:endParaRPr lang="en-US" altLang="zh-CN" dirty="0" smtClean="0">
              <a:solidFill>
                <a:srgbClr val="00B050"/>
              </a:solidFill>
              <a:latin typeface="Tahoma" panose="020B0604030504040204" pitchFamily="34" charset="0"/>
            </a:endParaRPr>
          </a:p>
          <a:p>
            <a:r>
              <a:rPr lang="zh-CN" altLang="en-US" dirty="0" smtClean="0">
                <a:solidFill>
                  <a:srgbClr val="00B050"/>
                </a:solidFill>
                <a:latin typeface="Tahoma" panose="020B0604030504040204" pitchFamily="34" charset="0"/>
              </a:rPr>
              <a:t>每根线的定义，电压，电流，频率等</a:t>
            </a:r>
          </a:p>
          <a:p>
            <a:endParaRPr lang="en-US" altLang="zh-CN" dirty="0">
              <a:solidFill>
                <a:srgbClr val="FF00FF"/>
              </a:solidFill>
              <a:latin typeface="Tahoma" panose="020B0604030504040204" pitchFamily="34" charset="0"/>
            </a:endParaRPr>
          </a:p>
        </p:txBody>
      </p:sp>
      <p:sp>
        <p:nvSpPr>
          <p:cNvPr id="3" name="日期占位符 2"/>
          <p:cNvSpPr>
            <a:spLocks noGrp="1"/>
          </p:cNvSpPr>
          <p:nvPr>
            <p:ph type="dt" sz="half" idx="10"/>
          </p:nvPr>
        </p:nvSpPr>
        <p:spPr/>
        <p:txBody>
          <a:bodyPr/>
          <a:lstStyle/>
          <a:p>
            <a:pPr>
              <a:defRPr/>
            </a:pPr>
            <a:fld id="{334D3F58-0B43-4A5B-BADA-D7D97CF599A5}" type="datetime1">
              <a:rPr lang="zh-CN" altLang="en-US" smtClean="0"/>
              <a:t>2021/10/31</a:t>
            </a:fld>
            <a:endParaRPr lang="en-US" altLang="zh-CN"/>
          </a:p>
        </p:txBody>
      </p:sp>
      <p:sp>
        <p:nvSpPr>
          <p:cNvPr id="5" name="灯片编号占位符 4"/>
          <p:cNvSpPr>
            <a:spLocks noGrp="1"/>
          </p:cNvSpPr>
          <p:nvPr>
            <p:ph type="sldNum" sz="quarter" idx="11"/>
          </p:nvPr>
        </p:nvSpPr>
        <p:spPr/>
        <p:txBody>
          <a:bodyPr/>
          <a:lstStyle/>
          <a:p>
            <a:pPr>
              <a:defRPr/>
            </a:pPr>
            <a:r>
              <a:rPr lang="en-US" altLang="zh-CN" smtClean="0"/>
              <a:t>Lecture 4- </a:t>
            </a:r>
            <a:fld id="{9488ABF3-07F9-4DBE-B889-B1009893B52E}" type="slidenum">
              <a:rPr lang="zh-CN" altLang="en-US" smtClean="0"/>
              <a:pPr>
                <a:defRPr/>
              </a:pPr>
              <a:t>12</a:t>
            </a:fld>
            <a:endParaRPr lang="zh-CN" altLang="en-US" dirty="0"/>
          </a:p>
        </p:txBody>
      </p:sp>
    </p:spTree>
    <p:extLst>
      <p:ext uri="{BB962C8B-B14F-4D97-AF65-F5344CB8AC3E}">
        <p14:creationId xmlns:p14="http://schemas.microsoft.com/office/powerpoint/2010/main" val="2189178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body" idx="1"/>
          </p:nvPr>
        </p:nvSpPr>
        <p:spPr>
          <a:xfrm>
            <a:off x="395288" y="1196975"/>
            <a:ext cx="6553200" cy="504825"/>
          </a:xfrm>
        </p:spPr>
        <p:txBody>
          <a:bodyPr/>
          <a:lstStyle/>
          <a:p>
            <a:pPr eaLnBrk="1" hangingPunct="1">
              <a:lnSpc>
                <a:spcPct val="120000"/>
              </a:lnSpc>
              <a:spcBef>
                <a:spcPct val="0"/>
              </a:spcBef>
            </a:pPr>
            <a:r>
              <a:rPr lang="zh-CN" altLang="en-US" smtClean="0">
                <a:solidFill>
                  <a:srgbClr val="0000FF"/>
                </a:solidFill>
                <a:latin typeface="Garamond" panose="02020404030301010803" pitchFamily="18" charset="0"/>
              </a:rPr>
              <a:t>三种通道的最大流量计算公式：</a:t>
            </a:r>
            <a:endParaRPr lang="zh-CN" altLang="en-US" smtClean="0">
              <a:latin typeface="Garamond" panose="02020404030301010803" pitchFamily="18" charset="0"/>
            </a:endParaRPr>
          </a:p>
        </p:txBody>
      </p:sp>
      <p:graphicFrame>
        <p:nvGraphicFramePr>
          <p:cNvPr id="132099" name="Object 3"/>
          <p:cNvGraphicFramePr>
            <a:graphicFrameLocks noChangeAspect="1"/>
          </p:cNvGraphicFramePr>
          <p:nvPr/>
        </p:nvGraphicFramePr>
        <p:xfrm>
          <a:off x="684213" y="1844675"/>
          <a:ext cx="7200900" cy="2879725"/>
        </p:xfrm>
        <a:graphic>
          <a:graphicData uri="http://schemas.openxmlformats.org/presentationml/2006/ole">
            <mc:AlternateContent xmlns:mc="http://schemas.openxmlformats.org/markup-compatibility/2006">
              <mc:Choice xmlns:v="urn:schemas-microsoft-com:vml" Requires="v">
                <p:oleObj spid="_x0000_s132146" name="公式" r:id="rId3" imgW="3133744" imgH="1247903" progId="Equation.3">
                  <p:embed/>
                </p:oleObj>
              </mc:Choice>
              <mc:Fallback>
                <p:oleObj name="公式" r:id="rId3" imgW="3133744" imgH="1247903"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844675"/>
                        <a:ext cx="7200900" cy="28797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00" name="Rectangle 4"/>
          <p:cNvSpPr>
            <a:spLocks noChangeArrowheads="1"/>
          </p:cNvSpPr>
          <p:nvPr/>
        </p:nvSpPr>
        <p:spPr bwMode="auto">
          <a:xfrm>
            <a:off x="468313" y="5013325"/>
            <a:ext cx="8305800"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90000"/>
              <a:buBlip>
                <a:blip r:embed="rId5"/>
              </a:buBlip>
              <a:defRPr sz="2400" b="1">
                <a:solidFill>
                  <a:schemeClr val="tx1"/>
                </a:solidFill>
                <a:latin typeface="Verdana" panose="020B0604030504040204" pitchFamily="34" charset="0"/>
                <a:ea typeface="楷体_GB2312" pitchFamily="49" charset="-122"/>
              </a:defRPr>
            </a:lvl1pPr>
            <a:lvl2pPr>
              <a:spcBef>
                <a:spcPct val="20000"/>
              </a:spcBef>
              <a:buBlip>
                <a:blip r:embed="rId6"/>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7"/>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120000"/>
              </a:lnSpc>
              <a:spcBef>
                <a:spcPct val="50000"/>
              </a:spcBef>
              <a:buSzTx/>
              <a:buFontTx/>
              <a:buChar char="•"/>
            </a:pPr>
            <a:r>
              <a:rPr kumimoji="1" lang="en-US" altLang="zh-CN" sz="2000">
                <a:latin typeface="楷体_GB2312" pitchFamily="49" charset="-122"/>
              </a:rPr>
              <a:t> </a:t>
            </a:r>
            <a:r>
              <a:rPr kumimoji="1" lang="zh-CN" altLang="en-US" sz="2000">
                <a:latin typeface="楷体_GB2312" pitchFamily="49" charset="-122"/>
              </a:rPr>
              <a:t>为保证通道不丢失数据，</a:t>
            </a:r>
            <a:r>
              <a:rPr kumimoji="1" lang="zh-CN" altLang="en-US" sz="2000">
                <a:solidFill>
                  <a:srgbClr val="FF0000"/>
                </a:solidFill>
                <a:latin typeface="楷体_GB2312" pitchFamily="49" charset="-122"/>
              </a:rPr>
              <a:t>通道的实际流量应不大于通道最大流量</a:t>
            </a:r>
            <a:r>
              <a:rPr kumimoji="1" lang="zh-CN" altLang="en-US" sz="2000" b="0">
                <a:latin typeface="楷体_GB2312" pitchFamily="49" charset="-122"/>
              </a:rPr>
              <a:t>：</a:t>
            </a:r>
          </a:p>
          <a:p>
            <a:pPr lvl="1" eaLnBrk="1" hangingPunct="1">
              <a:lnSpc>
                <a:spcPct val="120000"/>
              </a:lnSpc>
              <a:spcBef>
                <a:spcPct val="50000"/>
              </a:spcBef>
              <a:buFontTx/>
              <a:buNone/>
            </a:pPr>
            <a:r>
              <a:rPr kumimoji="1" lang="en-US" altLang="zh-CN" i="1">
                <a:latin typeface="Times New Roman" panose="02020603050405020304" pitchFamily="18" charset="0"/>
              </a:rPr>
              <a:t>f</a:t>
            </a:r>
            <a:r>
              <a:rPr kumimoji="1" lang="en-US" altLang="zh-CN" baseline="-25000">
                <a:latin typeface="Times New Roman" panose="02020603050405020304" pitchFamily="18" charset="0"/>
              </a:rPr>
              <a:t>BYTE</a:t>
            </a:r>
            <a:r>
              <a:rPr kumimoji="1" lang="zh-CN" altLang="en-US" baseline="-25000">
                <a:latin typeface="Times New Roman" panose="02020603050405020304" pitchFamily="18" charset="0"/>
              </a:rPr>
              <a:t>　</a:t>
            </a:r>
            <a:r>
              <a:rPr kumimoji="1" lang="zh-CN" altLang="en-US">
                <a:latin typeface="Times New Roman" panose="02020603050405020304" pitchFamily="18" charset="0"/>
              </a:rPr>
              <a:t>≤</a:t>
            </a:r>
            <a:r>
              <a:rPr kumimoji="1" lang="en-US" altLang="zh-CN" i="1">
                <a:latin typeface="Times New Roman" panose="02020603050405020304" pitchFamily="18" charset="0"/>
              </a:rPr>
              <a:t>f</a:t>
            </a:r>
            <a:r>
              <a:rPr kumimoji="1" lang="en-US" altLang="zh-CN" baseline="-25000">
                <a:latin typeface="Times New Roman" panose="02020603050405020304" pitchFamily="18" charset="0"/>
              </a:rPr>
              <a:t>MAX·BYTE</a:t>
            </a:r>
            <a:r>
              <a:rPr kumimoji="1" lang="zh-CN" altLang="en-US">
                <a:latin typeface="Times New Roman" panose="02020603050405020304" pitchFamily="18" charset="0"/>
              </a:rPr>
              <a:t>　</a:t>
            </a:r>
            <a:r>
              <a:rPr kumimoji="1" lang="en-US" altLang="zh-CN" i="1">
                <a:latin typeface="Times New Roman" panose="02020603050405020304" pitchFamily="18" charset="0"/>
              </a:rPr>
              <a:t>f</a:t>
            </a:r>
            <a:r>
              <a:rPr kumimoji="1" lang="en-US" altLang="zh-CN" baseline="-25000">
                <a:latin typeface="Times New Roman" panose="02020603050405020304" pitchFamily="18" charset="0"/>
              </a:rPr>
              <a:t>SELETE</a:t>
            </a:r>
            <a:r>
              <a:rPr kumimoji="1" lang="en-US" altLang="zh-CN">
                <a:latin typeface="Times New Roman" panose="02020603050405020304" pitchFamily="18" charset="0"/>
              </a:rPr>
              <a:t>≤</a:t>
            </a:r>
            <a:r>
              <a:rPr kumimoji="1" lang="en-US" altLang="zh-CN" i="1">
                <a:latin typeface="Times New Roman" panose="02020603050405020304" pitchFamily="18" charset="0"/>
              </a:rPr>
              <a:t>f</a:t>
            </a:r>
            <a:r>
              <a:rPr kumimoji="1" lang="en-US" altLang="zh-CN" baseline="-25000">
                <a:latin typeface="Times New Roman" panose="02020603050405020304" pitchFamily="18" charset="0"/>
              </a:rPr>
              <a:t>MAX·SELETE</a:t>
            </a:r>
            <a:r>
              <a:rPr kumimoji="1" lang="zh-CN" altLang="en-US">
                <a:latin typeface="Times New Roman" panose="02020603050405020304" pitchFamily="18" charset="0"/>
              </a:rPr>
              <a:t>　</a:t>
            </a:r>
            <a:r>
              <a:rPr kumimoji="1" lang="en-US" altLang="zh-CN" i="1">
                <a:latin typeface="Times New Roman" panose="02020603050405020304" pitchFamily="18" charset="0"/>
              </a:rPr>
              <a:t>f</a:t>
            </a:r>
            <a:r>
              <a:rPr kumimoji="1" lang="en-US" altLang="zh-CN" baseline="-25000">
                <a:latin typeface="Times New Roman" panose="02020603050405020304" pitchFamily="18" charset="0"/>
              </a:rPr>
              <a:t>BLOCK</a:t>
            </a:r>
            <a:r>
              <a:rPr kumimoji="1" lang="en-US" altLang="zh-CN">
                <a:latin typeface="Times New Roman" panose="02020603050405020304" pitchFamily="18" charset="0"/>
              </a:rPr>
              <a:t>≤</a:t>
            </a:r>
            <a:r>
              <a:rPr kumimoji="1" lang="en-US" altLang="zh-CN" i="1">
                <a:latin typeface="Times New Roman" panose="02020603050405020304" pitchFamily="18" charset="0"/>
              </a:rPr>
              <a:t>f</a:t>
            </a:r>
            <a:r>
              <a:rPr kumimoji="1" lang="en-US" altLang="zh-CN" baseline="-25000">
                <a:latin typeface="Times New Roman" panose="02020603050405020304" pitchFamily="18" charset="0"/>
              </a:rPr>
              <a:t>MAX·BLOCK</a:t>
            </a:r>
          </a:p>
        </p:txBody>
      </p:sp>
      <p:sp>
        <p:nvSpPr>
          <p:cNvPr id="132101" name="Rectangle 5"/>
          <p:cNvSpPr>
            <a:spLocks noGrp="1" noChangeArrowheads="1"/>
          </p:cNvSpPr>
          <p:nvPr>
            <p:ph type="title"/>
          </p:nvPr>
        </p:nvSpPr>
        <p:spPr>
          <a:xfrm>
            <a:off x="442913" y="476250"/>
            <a:ext cx="8243887" cy="538163"/>
          </a:xfrm>
          <a:noFill/>
        </p:spPr>
        <p:txBody>
          <a:bodyPr/>
          <a:lstStyle/>
          <a:p>
            <a:pPr eaLnBrk="1" hangingPunct="1"/>
            <a:r>
              <a:rPr lang="zh-CN" altLang="en-US" smtClean="0"/>
              <a:t>通道流量分析</a:t>
            </a:r>
            <a:r>
              <a:rPr lang="zh-CN" altLang="en-US" sz="1600" smtClean="0"/>
              <a:t>（续）</a:t>
            </a:r>
          </a:p>
        </p:txBody>
      </p:sp>
      <p:sp>
        <p:nvSpPr>
          <p:cNvPr id="2" name="日期占位符 1"/>
          <p:cNvSpPr>
            <a:spLocks noGrp="1"/>
          </p:cNvSpPr>
          <p:nvPr>
            <p:ph type="dt" sz="half" idx="10"/>
          </p:nvPr>
        </p:nvSpPr>
        <p:spPr/>
        <p:txBody>
          <a:bodyPr/>
          <a:lstStyle/>
          <a:p>
            <a:pPr>
              <a:defRPr/>
            </a:pPr>
            <a:fld id="{0C4F81DF-63CE-468A-B272-0D3094CA74ED}"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120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2099"/>
                                        </p:tgtEl>
                                        <p:attrNameLst>
                                          <p:attrName>style.visibility</p:attrName>
                                        </p:attrNameLst>
                                      </p:cBhvr>
                                      <p:to>
                                        <p:strVal val="visible"/>
                                      </p:to>
                                    </p:set>
                                    <p:anim calcmode="lin" valueType="num">
                                      <p:cBhvr additive="base">
                                        <p:cTn id="7" dur="500" fill="hold"/>
                                        <p:tgtEl>
                                          <p:spTgt spid="132099"/>
                                        </p:tgtEl>
                                        <p:attrNameLst>
                                          <p:attrName>ppt_x</p:attrName>
                                        </p:attrNameLst>
                                      </p:cBhvr>
                                      <p:tavLst>
                                        <p:tav tm="0">
                                          <p:val>
                                            <p:strVal val="#ppt_x"/>
                                          </p:val>
                                        </p:tav>
                                        <p:tav tm="100000">
                                          <p:val>
                                            <p:strVal val="#ppt_x"/>
                                          </p:val>
                                        </p:tav>
                                      </p:tavLst>
                                    </p:anim>
                                    <p:anim calcmode="lin" valueType="num">
                                      <p:cBhvr additive="base">
                                        <p:cTn id="8" dur="500" fill="hold"/>
                                        <p:tgtEl>
                                          <p:spTgt spid="13209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2100">
                                            <p:txEl>
                                              <p:pRg st="0" end="0"/>
                                            </p:txEl>
                                          </p:spTgt>
                                        </p:tgtEl>
                                        <p:attrNameLst>
                                          <p:attrName>style.visibility</p:attrName>
                                        </p:attrNameLst>
                                      </p:cBhvr>
                                      <p:to>
                                        <p:strVal val="visible"/>
                                      </p:to>
                                    </p:set>
                                    <p:anim calcmode="lin" valueType="num">
                                      <p:cBhvr additive="base">
                                        <p:cTn id="13" dur="500" fill="hold"/>
                                        <p:tgtEl>
                                          <p:spTgt spid="13210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100">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2100">
                                            <p:txEl>
                                              <p:pRg st="1" end="1"/>
                                            </p:txEl>
                                          </p:spTgt>
                                        </p:tgtEl>
                                        <p:attrNameLst>
                                          <p:attrName>style.visibility</p:attrName>
                                        </p:attrNameLst>
                                      </p:cBhvr>
                                      <p:to>
                                        <p:strVal val="visible"/>
                                      </p:to>
                                    </p:set>
                                    <p:anim calcmode="lin" valueType="num">
                                      <p:cBhvr additive="base">
                                        <p:cTn id="17" dur="500" fill="hold"/>
                                        <p:tgtEl>
                                          <p:spTgt spid="13210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210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body" idx="1"/>
          </p:nvPr>
        </p:nvSpPr>
        <p:spPr>
          <a:xfrm>
            <a:off x="304800" y="1196975"/>
            <a:ext cx="8534400" cy="5280025"/>
          </a:xfrm>
        </p:spPr>
        <p:txBody>
          <a:bodyPr/>
          <a:lstStyle/>
          <a:p>
            <a:pPr eaLnBrk="1" hangingPunct="1">
              <a:lnSpc>
                <a:spcPct val="150000"/>
              </a:lnSpc>
              <a:spcBef>
                <a:spcPct val="5000"/>
              </a:spcBef>
            </a:pPr>
            <a:r>
              <a:rPr lang="zh-CN" altLang="en-US" dirty="0" smtClean="0">
                <a:latin typeface="楷体_GB2312" pitchFamily="49" charset="-122"/>
              </a:rPr>
              <a:t>例：一个字节多路通道连接</a:t>
            </a:r>
            <a:r>
              <a:rPr lang="en-US" altLang="zh-CN" dirty="0" smtClean="0">
                <a:latin typeface="楷体_GB2312" pitchFamily="49" charset="-122"/>
              </a:rPr>
              <a:t>D</a:t>
            </a:r>
            <a:r>
              <a:rPr lang="en-US" altLang="zh-CN" baseline="-25000" dirty="0" smtClean="0">
                <a:latin typeface="楷体_GB2312" pitchFamily="49" charset="-122"/>
              </a:rPr>
              <a:t>1</a:t>
            </a:r>
            <a:r>
              <a:rPr lang="zh-CN" altLang="en-US" dirty="0" smtClean="0">
                <a:latin typeface="楷体_GB2312" pitchFamily="49" charset="-122"/>
              </a:rPr>
              <a:t>、</a:t>
            </a:r>
            <a:r>
              <a:rPr lang="en-US" altLang="zh-CN" dirty="0" smtClean="0">
                <a:latin typeface="楷体_GB2312" pitchFamily="49" charset="-122"/>
              </a:rPr>
              <a:t>D</a:t>
            </a:r>
            <a:r>
              <a:rPr lang="en-US" altLang="zh-CN" baseline="-25000" dirty="0" smtClean="0">
                <a:latin typeface="楷体_GB2312" pitchFamily="49" charset="-122"/>
              </a:rPr>
              <a:t>2</a:t>
            </a:r>
            <a:r>
              <a:rPr lang="zh-CN" altLang="en-US" dirty="0" smtClean="0">
                <a:latin typeface="楷体_GB2312" pitchFamily="49" charset="-122"/>
              </a:rPr>
              <a:t>、</a:t>
            </a:r>
            <a:r>
              <a:rPr lang="en-US" altLang="zh-CN" dirty="0" smtClean="0">
                <a:latin typeface="楷体_GB2312" pitchFamily="49" charset="-122"/>
              </a:rPr>
              <a:t>D</a:t>
            </a:r>
            <a:r>
              <a:rPr lang="en-US" altLang="zh-CN" baseline="-25000" dirty="0" smtClean="0">
                <a:latin typeface="楷体_GB2312" pitchFamily="49" charset="-122"/>
              </a:rPr>
              <a:t>3</a:t>
            </a:r>
            <a:r>
              <a:rPr lang="zh-CN" altLang="en-US" dirty="0" smtClean="0">
                <a:latin typeface="楷体_GB2312" pitchFamily="49" charset="-122"/>
              </a:rPr>
              <a:t>、</a:t>
            </a:r>
            <a:r>
              <a:rPr lang="en-US" altLang="zh-CN" dirty="0" smtClean="0">
                <a:latin typeface="楷体_GB2312" pitchFamily="49" charset="-122"/>
              </a:rPr>
              <a:t>D</a:t>
            </a:r>
            <a:r>
              <a:rPr lang="en-US" altLang="zh-CN" baseline="-25000" dirty="0" smtClean="0">
                <a:latin typeface="楷体_GB2312" pitchFamily="49" charset="-122"/>
              </a:rPr>
              <a:t>4</a:t>
            </a:r>
            <a:r>
              <a:rPr lang="zh-CN" altLang="en-US" dirty="0" smtClean="0">
                <a:latin typeface="楷体_GB2312" pitchFamily="49" charset="-122"/>
              </a:rPr>
              <a:t>、</a:t>
            </a:r>
            <a:r>
              <a:rPr lang="en-US" altLang="zh-CN" dirty="0" smtClean="0">
                <a:latin typeface="楷体_GB2312" pitchFamily="49" charset="-122"/>
              </a:rPr>
              <a:t>D</a:t>
            </a:r>
            <a:r>
              <a:rPr lang="en-US" altLang="zh-CN" baseline="-25000" dirty="0" smtClean="0">
                <a:latin typeface="楷体_GB2312" pitchFamily="49" charset="-122"/>
              </a:rPr>
              <a:t>5</a:t>
            </a:r>
            <a:r>
              <a:rPr lang="zh-CN" altLang="en-US" dirty="0" smtClean="0">
                <a:latin typeface="楷体_GB2312" pitchFamily="49" charset="-122"/>
              </a:rPr>
              <a:t>共</a:t>
            </a:r>
            <a:r>
              <a:rPr lang="en-US" altLang="zh-CN" dirty="0" smtClean="0">
                <a:latin typeface="楷体_GB2312" pitchFamily="49" charset="-122"/>
              </a:rPr>
              <a:t>5</a:t>
            </a:r>
            <a:r>
              <a:rPr lang="zh-CN" altLang="en-US" dirty="0" smtClean="0">
                <a:latin typeface="楷体_GB2312" pitchFamily="49" charset="-122"/>
              </a:rPr>
              <a:t>台设备，这些设备分别每</a:t>
            </a:r>
            <a:r>
              <a:rPr lang="en-US" altLang="zh-CN" dirty="0" smtClean="0">
                <a:latin typeface="楷体_GB2312" pitchFamily="49" charset="-122"/>
              </a:rPr>
              <a:t>10us</a:t>
            </a:r>
            <a:r>
              <a:rPr lang="zh-CN" altLang="en-US" dirty="0" smtClean="0">
                <a:latin typeface="楷体_GB2312" pitchFamily="49" charset="-122"/>
              </a:rPr>
              <a:t>、</a:t>
            </a:r>
            <a:r>
              <a:rPr lang="en-US" altLang="zh-CN" dirty="0" smtClean="0">
                <a:latin typeface="楷体_GB2312" pitchFamily="49" charset="-122"/>
              </a:rPr>
              <a:t>30us</a:t>
            </a:r>
            <a:r>
              <a:rPr lang="zh-CN" altLang="en-US" dirty="0" smtClean="0">
                <a:latin typeface="楷体_GB2312" pitchFamily="49" charset="-122"/>
              </a:rPr>
              <a:t>、</a:t>
            </a:r>
            <a:r>
              <a:rPr lang="en-US" altLang="zh-CN" dirty="0" smtClean="0">
                <a:latin typeface="楷体_GB2312" pitchFamily="49" charset="-122"/>
              </a:rPr>
              <a:t>30us</a:t>
            </a:r>
            <a:r>
              <a:rPr lang="zh-CN" altLang="en-US" dirty="0" smtClean="0">
                <a:latin typeface="楷体_GB2312" pitchFamily="49" charset="-122"/>
              </a:rPr>
              <a:t>、</a:t>
            </a:r>
            <a:r>
              <a:rPr lang="en-US" altLang="zh-CN" dirty="0" smtClean="0">
                <a:latin typeface="楷体_GB2312" pitchFamily="49" charset="-122"/>
              </a:rPr>
              <a:t>50us</a:t>
            </a:r>
            <a:r>
              <a:rPr lang="zh-CN" altLang="en-US" dirty="0" smtClean="0">
                <a:latin typeface="楷体_GB2312" pitchFamily="49" charset="-122"/>
              </a:rPr>
              <a:t>和</a:t>
            </a:r>
            <a:r>
              <a:rPr lang="en-US" altLang="zh-CN" dirty="0" smtClean="0">
                <a:latin typeface="楷体_GB2312" pitchFamily="49" charset="-122"/>
              </a:rPr>
              <a:t>75us</a:t>
            </a:r>
            <a:r>
              <a:rPr lang="zh-CN" altLang="en-US" dirty="0" smtClean="0">
                <a:latin typeface="楷体_GB2312" pitchFamily="49" charset="-122"/>
              </a:rPr>
              <a:t>发出一次数据传送请求。</a:t>
            </a:r>
          </a:p>
          <a:p>
            <a:pPr lvl="1" algn="just" eaLnBrk="1" hangingPunct="1">
              <a:lnSpc>
                <a:spcPct val="150000"/>
              </a:lnSpc>
              <a:spcBef>
                <a:spcPct val="5000"/>
              </a:spcBef>
              <a:buFontTx/>
              <a:buNone/>
            </a:pPr>
            <a:r>
              <a:rPr lang="zh-CN" altLang="en-US" dirty="0" smtClean="0">
                <a:latin typeface="楷体_GB2312" pitchFamily="49" charset="-122"/>
              </a:rPr>
              <a:t>	</a:t>
            </a:r>
            <a:r>
              <a:rPr lang="en-US" altLang="zh-CN" dirty="0" smtClean="0">
                <a:latin typeface="楷体_GB2312" pitchFamily="49" charset="-122"/>
              </a:rPr>
              <a:t>(1)</a:t>
            </a:r>
            <a:r>
              <a:rPr lang="zh-CN" altLang="en-US" dirty="0" smtClean="0">
                <a:latin typeface="楷体_GB2312" pitchFamily="49" charset="-122"/>
              </a:rPr>
              <a:t>计算这个通道的实际流量和工作周期。</a:t>
            </a:r>
          </a:p>
          <a:p>
            <a:pPr lvl="1" algn="just" eaLnBrk="1" hangingPunct="1">
              <a:lnSpc>
                <a:spcPct val="150000"/>
              </a:lnSpc>
              <a:spcBef>
                <a:spcPct val="5000"/>
              </a:spcBef>
              <a:buNone/>
            </a:pPr>
            <a:r>
              <a:rPr lang="zh-CN" altLang="en-US" dirty="0" smtClean="0">
                <a:latin typeface="楷体_GB2312" pitchFamily="49" charset="-122"/>
              </a:rPr>
              <a:t>	</a:t>
            </a:r>
            <a:r>
              <a:rPr lang="en-US" altLang="zh-CN" dirty="0" smtClean="0">
                <a:latin typeface="楷体_GB2312" pitchFamily="49" charset="-122"/>
              </a:rPr>
              <a:t>(2)</a:t>
            </a:r>
            <a:r>
              <a:rPr lang="zh-CN" altLang="en-US" dirty="0" smtClean="0">
                <a:latin typeface="楷体_GB2312" pitchFamily="49" charset="-122"/>
              </a:rPr>
              <a:t>如果这个字节多路通道的</a:t>
            </a:r>
            <a:r>
              <a:rPr lang="zh-CN" altLang="en-US" dirty="0" smtClean="0">
                <a:solidFill>
                  <a:srgbClr val="FF0000"/>
                </a:solidFill>
                <a:latin typeface="楷体_GB2312" pitchFamily="49" charset="-122"/>
              </a:rPr>
              <a:t>最大流量正好等于通道实际流量</a:t>
            </a:r>
            <a:r>
              <a:rPr lang="zh-CN" altLang="en-US" dirty="0" smtClean="0">
                <a:latin typeface="楷体_GB2312" pitchFamily="49" charset="-122"/>
              </a:rPr>
              <a:t>，并假设数据传输率高的设备，其优先级也高。</a:t>
            </a:r>
            <a:r>
              <a:rPr lang="en-US" altLang="zh-CN" dirty="0" smtClean="0">
                <a:latin typeface="楷体_GB2312" pitchFamily="49" charset="-122"/>
              </a:rPr>
              <a:t>5</a:t>
            </a:r>
            <a:r>
              <a:rPr lang="zh-CN" altLang="en-US" dirty="0" smtClean="0">
                <a:latin typeface="楷体_GB2312" pitchFamily="49" charset="-122"/>
              </a:rPr>
              <a:t>台设备在</a:t>
            </a:r>
            <a:r>
              <a:rPr lang="en-US" altLang="zh-CN" dirty="0" smtClean="0">
                <a:latin typeface="楷体_GB2312" pitchFamily="49" charset="-122"/>
              </a:rPr>
              <a:t>0</a:t>
            </a:r>
            <a:r>
              <a:rPr lang="zh-CN" altLang="en-US" dirty="0" smtClean="0">
                <a:latin typeface="楷体_GB2312" pitchFamily="49" charset="-122"/>
              </a:rPr>
              <a:t>时刻同时向通道</a:t>
            </a:r>
            <a:r>
              <a:rPr lang="zh-CN" altLang="en-US" dirty="0">
                <a:latin typeface="楷体_GB2312" pitchFamily="49" charset="-122"/>
              </a:rPr>
              <a:t>发出第一次传送数据的请求，并在以后的时间里按照各自的数据传输率连续工作。画出通道分时为各台设备服务的时间图，并计算处理完各设备的第一次请求的时刻。</a:t>
            </a:r>
            <a:endParaRPr lang="en-US" altLang="zh-CN" dirty="0">
              <a:latin typeface="楷体_GB2312" pitchFamily="49" charset="-122"/>
            </a:endParaRPr>
          </a:p>
          <a:p>
            <a:pPr lvl="1" algn="just" eaLnBrk="1" hangingPunct="1">
              <a:lnSpc>
                <a:spcPct val="150000"/>
              </a:lnSpc>
              <a:spcBef>
                <a:spcPct val="5000"/>
              </a:spcBef>
              <a:buNone/>
            </a:pPr>
            <a:r>
              <a:rPr lang="en-US" altLang="zh-CN" dirty="0" smtClean="0">
                <a:latin typeface="楷体_GB2312" pitchFamily="49" charset="-122"/>
              </a:rPr>
              <a:t>  (</a:t>
            </a:r>
            <a:r>
              <a:rPr lang="en-US" altLang="zh-CN" dirty="0">
                <a:latin typeface="楷体_GB2312" pitchFamily="49" charset="-122"/>
              </a:rPr>
              <a:t>3)</a:t>
            </a:r>
            <a:r>
              <a:rPr lang="zh-CN" altLang="en-US" dirty="0">
                <a:latin typeface="楷体_GB2312" pitchFamily="49" charset="-122"/>
              </a:rPr>
              <a:t>从时间图中发现</a:t>
            </a:r>
            <a:r>
              <a:rPr lang="zh-CN" altLang="en-US" dirty="0"/>
              <a:t>什么问题？如何解决？</a:t>
            </a:r>
            <a:endParaRPr lang="zh-CN" altLang="en-US" dirty="0" smtClean="0">
              <a:latin typeface="楷体_GB2312" pitchFamily="49" charset="-122"/>
            </a:endParaRPr>
          </a:p>
        </p:txBody>
      </p:sp>
      <p:sp>
        <p:nvSpPr>
          <p:cNvPr id="133123" name="Rectangle 3"/>
          <p:cNvSpPr>
            <a:spLocks noGrp="1" noChangeArrowheads="1"/>
          </p:cNvSpPr>
          <p:nvPr>
            <p:ph type="title"/>
          </p:nvPr>
        </p:nvSpPr>
        <p:spPr>
          <a:xfrm>
            <a:off x="442913" y="476250"/>
            <a:ext cx="8243887" cy="538163"/>
          </a:xfrm>
          <a:noFill/>
        </p:spPr>
        <p:txBody>
          <a:bodyPr/>
          <a:lstStyle/>
          <a:p>
            <a:pPr eaLnBrk="1" hangingPunct="1"/>
            <a:r>
              <a:rPr lang="zh-CN" altLang="en-US" smtClean="0"/>
              <a:t>通道流量分析</a:t>
            </a:r>
            <a:r>
              <a:rPr lang="zh-CN" altLang="en-US" sz="1600" smtClean="0"/>
              <a:t>（续）</a:t>
            </a:r>
          </a:p>
        </p:txBody>
      </p:sp>
      <p:sp>
        <p:nvSpPr>
          <p:cNvPr id="2" name="日期占位符 1"/>
          <p:cNvSpPr>
            <a:spLocks noGrp="1"/>
          </p:cNvSpPr>
          <p:nvPr>
            <p:ph type="dt" sz="half" idx="10"/>
          </p:nvPr>
        </p:nvSpPr>
        <p:spPr/>
        <p:txBody>
          <a:bodyPr/>
          <a:lstStyle/>
          <a:p>
            <a:pPr>
              <a:defRPr/>
            </a:pPr>
            <a:fld id="{E9046E6C-CDBA-4D40-BEE7-EC38EAFA8AF5}"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121</a:t>
            </a:fld>
            <a:endParaRPr lang="en-US" altLang="zh-CN"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body" idx="1"/>
          </p:nvPr>
        </p:nvSpPr>
        <p:spPr>
          <a:xfrm>
            <a:off x="304800" y="1196975"/>
            <a:ext cx="8534400" cy="4899025"/>
          </a:xfrm>
        </p:spPr>
        <p:txBody>
          <a:bodyPr/>
          <a:lstStyle/>
          <a:p>
            <a:pPr lvl="1" algn="just" eaLnBrk="1" hangingPunct="1">
              <a:lnSpc>
                <a:spcPct val="155000"/>
              </a:lnSpc>
              <a:spcBef>
                <a:spcPct val="0"/>
              </a:spcBef>
              <a:buFontTx/>
              <a:buNone/>
            </a:pPr>
            <a:r>
              <a:rPr lang="en-US" altLang="zh-CN" sz="1800" dirty="0" smtClean="0"/>
              <a:t>	</a:t>
            </a:r>
            <a:endParaRPr lang="zh-CN" altLang="en-US" sz="1800" dirty="0" smtClean="0"/>
          </a:p>
          <a:p>
            <a:pPr lvl="1" algn="just" eaLnBrk="1" hangingPunct="1">
              <a:lnSpc>
                <a:spcPct val="155000"/>
              </a:lnSpc>
              <a:spcBef>
                <a:spcPct val="0"/>
              </a:spcBef>
            </a:pPr>
            <a:r>
              <a:rPr lang="zh-CN" altLang="en-US" sz="2400" dirty="0" smtClean="0">
                <a:solidFill>
                  <a:srgbClr val="FF0000"/>
                </a:solidFill>
              </a:rPr>
              <a:t>解：</a:t>
            </a:r>
          </a:p>
          <a:p>
            <a:pPr lvl="1" algn="just" eaLnBrk="1" hangingPunct="1">
              <a:lnSpc>
                <a:spcPct val="205000"/>
              </a:lnSpc>
              <a:spcBef>
                <a:spcPct val="10000"/>
              </a:spcBef>
              <a:buFontTx/>
              <a:buNone/>
            </a:pPr>
            <a:r>
              <a:rPr lang="zh-CN" altLang="en-US" sz="1800" dirty="0" smtClean="0"/>
              <a:t>   </a:t>
            </a:r>
            <a:r>
              <a:rPr lang="en-US" altLang="zh-CN" sz="1800" dirty="0" smtClean="0"/>
              <a:t>(1) </a:t>
            </a:r>
            <a:r>
              <a:rPr lang="zh-CN" altLang="en-US" sz="1800" dirty="0" smtClean="0">
                <a:latin typeface="Times New Roman" panose="02020603050405020304" pitchFamily="18" charset="0"/>
              </a:rPr>
              <a:t>通道的实际流量为：</a:t>
            </a:r>
          </a:p>
          <a:p>
            <a:pPr lvl="1" algn="just" eaLnBrk="1" hangingPunct="1">
              <a:lnSpc>
                <a:spcPct val="205000"/>
              </a:lnSpc>
              <a:spcBef>
                <a:spcPct val="10000"/>
              </a:spcBef>
              <a:buFontTx/>
              <a:buNone/>
            </a:pPr>
            <a:r>
              <a:rPr lang="zh-CN" altLang="en-US" sz="1800" dirty="0" smtClean="0">
                <a:latin typeface="Times New Roman" panose="02020603050405020304" pitchFamily="18" charset="0"/>
              </a:rPr>
              <a:t>        </a:t>
            </a:r>
            <a:r>
              <a:rPr lang="en-US" altLang="zh-CN" sz="1800" i="1" dirty="0" err="1" smtClean="0">
                <a:latin typeface="Times New Roman" panose="02020603050405020304" pitchFamily="18" charset="0"/>
              </a:rPr>
              <a:t>f</a:t>
            </a:r>
            <a:r>
              <a:rPr lang="en-US" altLang="zh-CN" sz="1800" baseline="-25000" dirty="0" err="1" smtClean="0">
                <a:latin typeface="Times New Roman" panose="02020603050405020304" pitchFamily="18" charset="0"/>
              </a:rPr>
              <a:t>BYTE</a:t>
            </a:r>
            <a:r>
              <a:rPr lang="zh-CN" altLang="en-US" sz="1800" dirty="0" smtClean="0">
                <a:latin typeface="Times New Roman" panose="02020603050405020304" pitchFamily="18" charset="0"/>
              </a:rPr>
              <a:t>＝</a:t>
            </a:r>
            <a:r>
              <a:rPr lang="en-US" altLang="zh-CN" sz="1800" dirty="0" smtClean="0">
                <a:latin typeface="Times New Roman" panose="02020603050405020304" pitchFamily="18" charset="0"/>
              </a:rPr>
              <a:t>(1/10+1/30+1/30+1/50+1/75)MB/S</a:t>
            </a:r>
          </a:p>
          <a:p>
            <a:pPr lvl="1" algn="just" eaLnBrk="1" hangingPunct="1">
              <a:lnSpc>
                <a:spcPct val="205000"/>
              </a:lnSpc>
              <a:spcBef>
                <a:spcPct val="10000"/>
              </a:spcBef>
              <a:buFontTx/>
              <a:buNone/>
            </a:pPr>
            <a:r>
              <a:rPr lang="en-US" altLang="zh-CN" sz="1800" dirty="0" smtClean="0">
                <a:latin typeface="Times New Roman" panose="02020603050405020304" pitchFamily="18" charset="0"/>
              </a:rPr>
              <a:t>                </a:t>
            </a:r>
            <a:r>
              <a:rPr lang="zh-CN" altLang="en-US" sz="1800" dirty="0" smtClean="0">
                <a:latin typeface="Times New Roman" panose="02020603050405020304" pitchFamily="18" charset="0"/>
              </a:rPr>
              <a:t>＝</a:t>
            </a:r>
            <a:r>
              <a:rPr lang="en-US" altLang="zh-CN" sz="1800" dirty="0" smtClean="0">
                <a:latin typeface="Times New Roman" panose="02020603050405020304" pitchFamily="18" charset="0"/>
              </a:rPr>
              <a:t>0.2MB/S</a:t>
            </a:r>
          </a:p>
          <a:p>
            <a:pPr lvl="1" algn="just" eaLnBrk="1" hangingPunct="1">
              <a:lnSpc>
                <a:spcPct val="205000"/>
              </a:lnSpc>
              <a:spcBef>
                <a:spcPct val="10000"/>
              </a:spcBef>
              <a:buFontTx/>
              <a:buNone/>
            </a:pPr>
            <a:r>
              <a:rPr lang="en-US" altLang="zh-CN" sz="1800" dirty="0" smtClean="0">
                <a:latin typeface="Times New Roman" panose="02020603050405020304" pitchFamily="18" charset="0"/>
              </a:rPr>
              <a:t>	</a:t>
            </a:r>
            <a:r>
              <a:rPr lang="zh-CN" altLang="en-US" sz="1800" dirty="0">
                <a:latin typeface="楷体_GB2312" pitchFamily="49" charset="-122"/>
              </a:rPr>
              <a:t>通道的最大流量正好等于通道实际流量，所以通道的工作周期为：</a:t>
            </a:r>
          </a:p>
          <a:p>
            <a:pPr lvl="2" algn="just" eaLnBrk="1" hangingPunct="1">
              <a:lnSpc>
                <a:spcPct val="205000"/>
              </a:lnSpc>
              <a:spcBef>
                <a:spcPct val="10000"/>
              </a:spcBef>
              <a:buFontTx/>
              <a:buNone/>
            </a:pPr>
            <a:r>
              <a:rPr lang="zh-CN" altLang="en-US" dirty="0" smtClean="0">
                <a:latin typeface="Times New Roman" panose="02020603050405020304" pitchFamily="18" charset="0"/>
              </a:rPr>
              <a:t>        </a:t>
            </a:r>
            <a:r>
              <a:rPr lang="en-US" altLang="zh-CN" dirty="0" smtClean="0">
                <a:latin typeface="Times New Roman" panose="02020603050405020304" pitchFamily="18" charset="0"/>
              </a:rPr>
              <a:t>t</a:t>
            </a:r>
            <a:r>
              <a:rPr lang="zh-CN" altLang="en-US" dirty="0" smtClean="0">
                <a:latin typeface="Times New Roman" panose="02020603050405020304" pitchFamily="18" charset="0"/>
              </a:rPr>
              <a:t>＝</a:t>
            </a:r>
            <a:r>
              <a:rPr lang="en-US" altLang="zh-CN" dirty="0" smtClean="0">
                <a:latin typeface="Times New Roman" panose="02020603050405020304" pitchFamily="18" charset="0"/>
              </a:rPr>
              <a:t>1/</a:t>
            </a:r>
            <a:r>
              <a:rPr lang="en-US" altLang="zh-CN" i="1" dirty="0" err="1" smtClean="0">
                <a:latin typeface="Times New Roman" panose="02020603050405020304" pitchFamily="18" charset="0"/>
              </a:rPr>
              <a:t>f</a:t>
            </a:r>
            <a:r>
              <a:rPr lang="en-US" altLang="zh-CN" baseline="-25000" dirty="0" err="1" smtClean="0">
                <a:latin typeface="Times New Roman" panose="02020603050405020304" pitchFamily="18" charset="0"/>
              </a:rPr>
              <a:t>BYTE</a:t>
            </a:r>
            <a:endParaRPr lang="en-US" altLang="zh-CN" baseline="-25000" dirty="0" smtClean="0">
              <a:latin typeface="Times New Roman" panose="02020603050405020304" pitchFamily="18" charset="0"/>
            </a:endParaRPr>
          </a:p>
          <a:p>
            <a:pPr lvl="2" algn="just" eaLnBrk="1" hangingPunct="1">
              <a:lnSpc>
                <a:spcPct val="205000"/>
              </a:lnSpc>
              <a:spcBef>
                <a:spcPct val="10000"/>
              </a:spcBef>
              <a:buFontTx/>
              <a:buNone/>
            </a:pPr>
            <a:r>
              <a:rPr lang="en-US" altLang="zh-CN" baseline="-25000" dirty="0" smtClean="0">
                <a:latin typeface="Times New Roman" panose="02020603050405020304" pitchFamily="18" charset="0"/>
              </a:rPr>
              <a:t>             </a:t>
            </a:r>
            <a:r>
              <a:rPr lang="zh-CN" altLang="en-US" dirty="0" smtClean="0">
                <a:latin typeface="Times New Roman" panose="02020603050405020304" pitchFamily="18" charset="0"/>
              </a:rPr>
              <a:t>＝</a:t>
            </a:r>
            <a:r>
              <a:rPr lang="en-US" altLang="zh-CN" dirty="0" smtClean="0">
                <a:latin typeface="Times New Roman" panose="02020603050405020304" pitchFamily="18" charset="0"/>
              </a:rPr>
              <a:t>5us</a:t>
            </a:r>
          </a:p>
        </p:txBody>
      </p:sp>
      <p:sp>
        <p:nvSpPr>
          <p:cNvPr id="134147" name="Rectangle 3"/>
          <p:cNvSpPr>
            <a:spLocks noGrp="1" noChangeArrowheads="1"/>
          </p:cNvSpPr>
          <p:nvPr>
            <p:ph type="title"/>
          </p:nvPr>
        </p:nvSpPr>
        <p:spPr>
          <a:xfrm>
            <a:off x="442913" y="476250"/>
            <a:ext cx="8243887" cy="538163"/>
          </a:xfrm>
          <a:noFill/>
        </p:spPr>
        <p:txBody>
          <a:bodyPr/>
          <a:lstStyle/>
          <a:p>
            <a:pPr eaLnBrk="1" hangingPunct="1"/>
            <a:r>
              <a:rPr lang="zh-CN" altLang="en-US" smtClean="0"/>
              <a:t>通道流量分析</a:t>
            </a:r>
            <a:r>
              <a:rPr lang="zh-CN" altLang="en-US" sz="1600" smtClean="0"/>
              <a:t>（续）</a:t>
            </a:r>
          </a:p>
        </p:txBody>
      </p:sp>
      <p:sp>
        <p:nvSpPr>
          <p:cNvPr id="2" name="日期占位符 1"/>
          <p:cNvSpPr>
            <a:spLocks noGrp="1"/>
          </p:cNvSpPr>
          <p:nvPr>
            <p:ph type="dt" sz="half" idx="10"/>
          </p:nvPr>
        </p:nvSpPr>
        <p:spPr/>
        <p:txBody>
          <a:bodyPr/>
          <a:lstStyle/>
          <a:p>
            <a:pPr>
              <a:defRPr/>
            </a:pPr>
            <a:fld id="{9CDB40EA-497A-464F-B9EE-20A6F3A18A8D}"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122</a:t>
            </a:fld>
            <a:endParaRPr lang="en-US" altLang="zh-CN"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body" idx="1"/>
          </p:nvPr>
        </p:nvSpPr>
        <p:spPr>
          <a:xfrm>
            <a:off x="250825" y="1268413"/>
            <a:ext cx="8610600" cy="685800"/>
          </a:xfrm>
        </p:spPr>
        <p:txBody>
          <a:bodyPr/>
          <a:lstStyle/>
          <a:p>
            <a:pPr algn="just" eaLnBrk="1" hangingPunct="1">
              <a:lnSpc>
                <a:spcPct val="120000"/>
              </a:lnSpc>
              <a:spcBef>
                <a:spcPct val="0"/>
              </a:spcBef>
            </a:pPr>
            <a:r>
              <a:rPr lang="zh-CN" altLang="en-US" smtClean="0">
                <a:solidFill>
                  <a:srgbClr val="0000FF"/>
                </a:solidFill>
                <a:latin typeface="Garamond" panose="02020404030301010803" pitchFamily="18" charset="0"/>
              </a:rPr>
              <a:t>通道处理完各设备这个第一次请求的时间：</a:t>
            </a:r>
          </a:p>
        </p:txBody>
      </p:sp>
      <p:graphicFrame>
        <p:nvGraphicFramePr>
          <p:cNvPr id="135171" name="Object 3"/>
          <p:cNvGraphicFramePr>
            <a:graphicFrameLocks noChangeAspect="1"/>
          </p:cNvGraphicFramePr>
          <p:nvPr/>
        </p:nvGraphicFramePr>
        <p:xfrm>
          <a:off x="107950" y="1844675"/>
          <a:ext cx="8675688" cy="4392613"/>
        </p:xfrm>
        <a:graphic>
          <a:graphicData uri="http://schemas.openxmlformats.org/presentationml/2006/ole">
            <mc:AlternateContent xmlns:mc="http://schemas.openxmlformats.org/markup-compatibility/2006">
              <mc:Choice xmlns:v="urn:schemas-microsoft-com:vml" Requires="v">
                <p:oleObj spid="_x0000_s135235" name="文档" r:id="rId3" imgW="5343480" imgH="2438310" progId="Word.Document.8">
                  <p:embed/>
                </p:oleObj>
              </mc:Choice>
              <mc:Fallback>
                <p:oleObj name="文档" r:id="rId3" imgW="5343480" imgH="243831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844675"/>
                        <a:ext cx="8675688" cy="43926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2" name="Rectangle 4"/>
          <p:cNvSpPr>
            <a:spLocks noGrp="1" noChangeArrowheads="1"/>
          </p:cNvSpPr>
          <p:nvPr>
            <p:ph type="title"/>
          </p:nvPr>
        </p:nvSpPr>
        <p:spPr>
          <a:xfrm>
            <a:off x="442913" y="476250"/>
            <a:ext cx="8243887" cy="538163"/>
          </a:xfrm>
          <a:noFill/>
        </p:spPr>
        <p:txBody>
          <a:bodyPr/>
          <a:lstStyle/>
          <a:p>
            <a:pPr eaLnBrk="1" hangingPunct="1"/>
            <a:r>
              <a:rPr lang="zh-CN" altLang="en-US" smtClean="0"/>
              <a:t>通道流量分析</a:t>
            </a:r>
            <a:r>
              <a:rPr lang="zh-CN" altLang="en-US" sz="1600" smtClean="0"/>
              <a:t>（续）</a:t>
            </a:r>
          </a:p>
        </p:txBody>
      </p:sp>
      <p:sp>
        <p:nvSpPr>
          <p:cNvPr id="135173" name="Line 5"/>
          <p:cNvSpPr>
            <a:spLocks noChangeShapeType="1"/>
          </p:cNvSpPr>
          <p:nvPr/>
        </p:nvSpPr>
        <p:spPr bwMode="auto">
          <a:xfrm>
            <a:off x="1619250"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74" name="Line 6"/>
          <p:cNvSpPr>
            <a:spLocks noChangeShapeType="1"/>
          </p:cNvSpPr>
          <p:nvPr/>
        </p:nvSpPr>
        <p:spPr bwMode="auto">
          <a:xfrm>
            <a:off x="2025650" y="2717800"/>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75" name="Line 7"/>
          <p:cNvSpPr>
            <a:spLocks noChangeShapeType="1"/>
          </p:cNvSpPr>
          <p:nvPr/>
        </p:nvSpPr>
        <p:spPr bwMode="auto">
          <a:xfrm>
            <a:off x="2436813" y="26955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76" name="Line 8"/>
          <p:cNvSpPr>
            <a:spLocks noChangeShapeType="1"/>
          </p:cNvSpPr>
          <p:nvPr/>
        </p:nvSpPr>
        <p:spPr bwMode="auto">
          <a:xfrm>
            <a:off x="2843213"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77" name="Line 9"/>
          <p:cNvSpPr>
            <a:spLocks noChangeShapeType="1"/>
          </p:cNvSpPr>
          <p:nvPr/>
        </p:nvSpPr>
        <p:spPr bwMode="auto">
          <a:xfrm>
            <a:off x="3228975"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78" name="Line 10"/>
          <p:cNvSpPr>
            <a:spLocks noChangeShapeType="1"/>
          </p:cNvSpPr>
          <p:nvPr/>
        </p:nvSpPr>
        <p:spPr bwMode="auto">
          <a:xfrm>
            <a:off x="3635375" y="27209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79" name="Line 11"/>
          <p:cNvSpPr>
            <a:spLocks noChangeShapeType="1"/>
          </p:cNvSpPr>
          <p:nvPr/>
        </p:nvSpPr>
        <p:spPr bwMode="auto">
          <a:xfrm>
            <a:off x="4046538"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80" name="Line 12"/>
          <p:cNvSpPr>
            <a:spLocks noChangeShapeType="1"/>
          </p:cNvSpPr>
          <p:nvPr/>
        </p:nvSpPr>
        <p:spPr bwMode="auto">
          <a:xfrm>
            <a:off x="4452938"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81" name="Line 13"/>
          <p:cNvSpPr>
            <a:spLocks noChangeShapeType="1"/>
          </p:cNvSpPr>
          <p:nvPr/>
        </p:nvSpPr>
        <p:spPr bwMode="auto">
          <a:xfrm>
            <a:off x="4859338"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82" name="Line 14"/>
          <p:cNvSpPr>
            <a:spLocks noChangeShapeType="1"/>
          </p:cNvSpPr>
          <p:nvPr/>
        </p:nvSpPr>
        <p:spPr bwMode="auto">
          <a:xfrm>
            <a:off x="5267325"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83" name="Line 15"/>
          <p:cNvSpPr>
            <a:spLocks noChangeShapeType="1"/>
          </p:cNvSpPr>
          <p:nvPr/>
        </p:nvSpPr>
        <p:spPr bwMode="auto">
          <a:xfrm>
            <a:off x="5651500"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84" name="Line 16"/>
          <p:cNvSpPr>
            <a:spLocks noChangeShapeType="1"/>
          </p:cNvSpPr>
          <p:nvPr/>
        </p:nvSpPr>
        <p:spPr bwMode="auto">
          <a:xfrm>
            <a:off x="6072188"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85" name="Line 17"/>
          <p:cNvSpPr>
            <a:spLocks noChangeShapeType="1"/>
          </p:cNvSpPr>
          <p:nvPr/>
        </p:nvSpPr>
        <p:spPr bwMode="auto">
          <a:xfrm>
            <a:off x="6469063"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86" name="Line 18"/>
          <p:cNvSpPr>
            <a:spLocks noChangeShapeType="1"/>
          </p:cNvSpPr>
          <p:nvPr/>
        </p:nvSpPr>
        <p:spPr bwMode="auto">
          <a:xfrm>
            <a:off x="6877050"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87" name="Line 19"/>
          <p:cNvSpPr>
            <a:spLocks noChangeShapeType="1"/>
          </p:cNvSpPr>
          <p:nvPr/>
        </p:nvSpPr>
        <p:spPr bwMode="auto">
          <a:xfrm>
            <a:off x="7270750"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88" name="Line 20"/>
          <p:cNvSpPr>
            <a:spLocks noChangeShapeType="1"/>
          </p:cNvSpPr>
          <p:nvPr/>
        </p:nvSpPr>
        <p:spPr bwMode="auto">
          <a:xfrm>
            <a:off x="7693025"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89" name="Line 21"/>
          <p:cNvSpPr>
            <a:spLocks noChangeShapeType="1"/>
          </p:cNvSpPr>
          <p:nvPr/>
        </p:nvSpPr>
        <p:spPr bwMode="auto">
          <a:xfrm>
            <a:off x="8088313"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135190" name="Line 22"/>
          <p:cNvSpPr>
            <a:spLocks noChangeShapeType="1"/>
          </p:cNvSpPr>
          <p:nvPr/>
        </p:nvSpPr>
        <p:spPr bwMode="auto">
          <a:xfrm>
            <a:off x="8507413" y="2708275"/>
            <a:ext cx="0" cy="32416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endParaRPr lang="zh-CN" altLang="en-US"/>
          </a:p>
        </p:txBody>
      </p:sp>
      <p:sp>
        <p:nvSpPr>
          <p:cNvPr id="2" name="日期占位符 1"/>
          <p:cNvSpPr>
            <a:spLocks noGrp="1"/>
          </p:cNvSpPr>
          <p:nvPr>
            <p:ph type="dt" sz="half" idx="10"/>
          </p:nvPr>
        </p:nvSpPr>
        <p:spPr/>
        <p:txBody>
          <a:bodyPr/>
          <a:lstStyle/>
          <a:p>
            <a:pPr>
              <a:defRPr/>
            </a:pPr>
            <a:fld id="{D8366D2B-24B3-442A-8657-9B81D47D899C}"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123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5171"/>
                                        </p:tgtEl>
                                        <p:attrNameLst>
                                          <p:attrName>style.visibility</p:attrName>
                                        </p:attrNameLst>
                                      </p:cBhvr>
                                      <p:to>
                                        <p:strVal val="visible"/>
                                      </p:to>
                                    </p:set>
                                    <p:anim calcmode="lin" valueType="num">
                                      <p:cBhvr additive="base">
                                        <p:cTn id="7" dur="500" fill="hold"/>
                                        <p:tgtEl>
                                          <p:spTgt spid="135171"/>
                                        </p:tgtEl>
                                        <p:attrNameLst>
                                          <p:attrName>ppt_x</p:attrName>
                                        </p:attrNameLst>
                                      </p:cBhvr>
                                      <p:tavLst>
                                        <p:tav tm="0">
                                          <p:val>
                                            <p:strVal val="#ppt_x"/>
                                          </p:val>
                                        </p:tav>
                                        <p:tav tm="100000">
                                          <p:val>
                                            <p:strVal val="#ppt_x"/>
                                          </p:val>
                                        </p:tav>
                                      </p:tavLst>
                                    </p:anim>
                                    <p:anim calcmode="lin" valueType="num">
                                      <p:cBhvr additive="base">
                                        <p:cTn id="8" dur="500" fill="hold"/>
                                        <p:tgtEl>
                                          <p:spTgt spid="135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body" idx="1"/>
          </p:nvPr>
        </p:nvSpPr>
        <p:spPr>
          <a:xfrm>
            <a:off x="381000" y="1196975"/>
            <a:ext cx="8367713" cy="5111750"/>
          </a:xfrm>
        </p:spPr>
        <p:txBody>
          <a:bodyPr/>
          <a:lstStyle/>
          <a:p>
            <a:pPr algn="just" eaLnBrk="1" hangingPunct="1">
              <a:lnSpc>
                <a:spcPct val="130000"/>
              </a:lnSpc>
              <a:spcBef>
                <a:spcPct val="10000"/>
              </a:spcBef>
            </a:pPr>
            <a:r>
              <a:rPr lang="en-US" altLang="zh-CN" dirty="0" smtClean="0">
                <a:latin typeface="楷体_GB2312" pitchFamily="49" charset="-122"/>
              </a:rPr>
              <a:t>(2)</a:t>
            </a:r>
            <a:r>
              <a:rPr lang="zh-CN" altLang="en-US" dirty="0" smtClean="0">
                <a:latin typeface="楷体_GB2312" pitchFamily="49" charset="-122"/>
              </a:rPr>
              <a:t>处理完各设备这个第一次请求的时间：</a:t>
            </a:r>
          </a:p>
          <a:p>
            <a:pPr algn="just" eaLnBrk="1" hangingPunct="1">
              <a:lnSpc>
                <a:spcPct val="130000"/>
              </a:lnSpc>
              <a:spcBef>
                <a:spcPct val="10000"/>
              </a:spcBef>
              <a:buFontTx/>
              <a:buNone/>
            </a:pPr>
            <a:r>
              <a:rPr lang="zh-CN" altLang="en-US" dirty="0" smtClean="0">
                <a:latin typeface="楷体_GB2312" pitchFamily="49" charset="-122"/>
              </a:rPr>
              <a:t>	       </a:t>
            </a:r>
            <a:r>
              <a:rPr lang="en-US" altLang="zh-CN" dirty="0" smtClean="0">
                <a:latin typeface="楷体_GB2312" pitchFamily="49" charset="-122"/>
              </a:rPr>
              <a:t>D1</a:t>
            </a:r>
            <a:r>
              <a:rPr lang="zh-CN" altLang="en-US" dirty="0" smtClean="0">
                <a:latin typeface="楷体_GB2312" pitchFamily="49" charset="-122"/>
              </a:rPr>
              <a:t>：</a:t>
            </a:r>
            <a:r>
              <a:rPr lang="en-US" altLang="zh-CN" dirty="0" smtClean="0">
                <a:latin typeface="楷体_GB2312" pitchFamily="49" charset="-122"/>
              </a:rPr>
              <a:t>5us</a:t>
            </a:r>
            <a:r>
              <a:rPr lang="zh-CN" altLang="en-US" dirty="0" smtClean="0">
                <a:latin typeface="楷体_GB2312" pitchFamily="49" charset="-122"/>
              </a:rPr>
              <a:t>；         </a:t>
            </a:r>
            <a:r>
              <a:rPr lang="en-US" altLang="zh-CN" dirty="0" smtClean="0">
                <a:latin typeface="楷体_GB2312" pitchFamily="49" charset="-122"/>
              </a:rPr>
              <a:t>D2</a:t>
            </a:r>
            <a:r>
              <a:rPr lang="zh-CN" altLang="en-US" dirty="0" smtClean="0">
                <a:latin typeface="楷体_GB2312" pitchFamily="49" charset="-122"/>
              </a:rPr>
              <a:t>：</a:t>
            </a:r>
            <a:r>
              <a:rPr lang="en-US" altLang="zh-CN" dirty="0" smtClean="0">
                <a:latin typeface="楷体_GB2312" pitchFamily="49" charset="-122"/>
              </a:rPr>
              <a:t>10us</a:t>
            </a:r>
            <a:r>
              <a:rPr lang="zh-CN" altLang="en-US" dirty="0" smtClean="0">
                <a:latin typeface="楷体_GB2312" pitchFamily="49" charset="-122"/>
              </a:rPr>
              <a:t>；</a:t>
            </a:r>
          </a:p>
          <a:p>
            <a:pPr algn="just" eaLnBrk="1" hangingPunct="1">
              <a:lnSpc>
                <a:spcPct val="130000"/>
              </a:lnSpc>
              <a:spcBef>
                <a:spcPct val="10000"/>
              </a:spcBef>
              <a:buFontTx/>
              <a:buNone/>
            </a:pPr>
            <a:r>
              <a:rPr lang="zh-CN" altLang="en-US" dirty="0" smtClean="0">
                <a:latin typeface="楷体_GB2312" pitchFamily="49" charset="-122"/>
              </a:rPr>
              <a:t>         </a:t>
            </a:r>
            <a:r>
              <a:rPr lang="en-US" altLang="zh-CN" dirty="0" smtClean="0">
                <a:latin typeface="楷体_GB2312" pitchFamily="49" charset="-122"/>
              </a:rPr>
              <a:t>D3</a:t>
            </a:r>
            <a:r>
              <a:rPr lang="zh-CN" altLang="en-US" dirty="0" smtClean="0">
                <a:latin typeface="楷体_GB2312" pitchFamily="49" charset="-122"/>
              </a:rPr>
              <a:t>：</a:t>
            </a:r>
            <a:r>
              <a:rPr lang="en-US" altLang="zh-CN" dirty="0" smtClean="0">
                <a:latin typeface="楷体_GB2312" pitchFamily="49" charset="-122"/>
              </a:rPr>
              <a:t>20us</a:t>
            </a:r>
            <a:r>
              <a:rPr lang="zh-CN" altLang="en-US" dirty="0" smtClean="0">
                <a:latin typeface="楷体_GB2312" pitchFamily="49" charset="-122"/>
              </a:rPr>
              <a:t>；        </a:t>
            </a:r>
            <a:r>
              <a:rPr lang="en-US" altLang="zh-CN" dirty="0" smtClean="0">
                <a:latin typeface="楷体_GB2312" pitchFamily="49" charset="-122"/>
              </a:rPr>
              <a:t>D4</a:t>
            </a:r>
            <a:r>
              <a:rPr lang="zh-CN" altLang="en-US" dirty="0" smtClean="0">
                <a:latin typeface="楷体_GB2312" pitchFamily="49" charset="-122"/>
              </a:rPr>
              <a:t>：</a:t>
            </a:r>
            <a:r>
              <a:rPr lang="en-US" altLang="zh-CN" dirty="0" smtClean="0">
                <a:latin typeface="楷体_GB2312" pitchFamily="49" charset="-122"/>
              </a:rPr>
              <a:t>30us</a:t>
            </a:r>
            <a:r>
              <a:rPr lang="zh-CN" altLang="en-US" dirty="0" smtClean="0">
                <a:latin typeface="楷体_GB2312" pitchFamily="49" charset="-122"/>
              </a:rPr>
              <a:t>。</a:t>
            </a:r>
          </a:p>
          <a:p>
            <a:pPr algn="just" eaLnBrk="1" hangingPunct="1">
              <a:lnSpc>
                <a:spcPct val="130000"/>
              </a:lnSpc>
              <a:spcBef>
                <a:spcPct val="10000"/>
              </a:spcBef>
              <a:buFontTx/>
              <a:buNone/>
            </a:pPr>
            <a:r>
              <a:rPr lang="zh-CN" altLang="en-US" dirty="0" smtClean="0">
                <a:latin typeface="楷体_GB2312" pitchFamily="49" charset="-122"/>
              </a:rPr>
              <a:t>	       </a:t>
            </a:r>
            <a:r>
              <a:rPr lang="en-US" altLang="zh-CN" dirty="0" smtClean="0">
                <a:latin typeface="楷体_GB2312" pitchFamily="49" charset="-122"/>
              </a:rPr>
              <a:t>D5</a:t>
            </a:r>
            <a:r>
              <a:rPr lang="zh-CN" altLang="en-US" dirty="0" smtClean="0">
                <a:latin typeface="楷体_GB2312" pitchFamily="49" charset="-122"/>
              </a:rPr>
              <a:t>的第一次请求没有响应，数据丢失。</a:t>
            </a:r>
          </a:p>
          <a:p>
            <a:pPr eaLnBrk="1" hangingPunct="1">
              <a:lnSpc>
                <a:spcPct val="130000"/>
              </a:lnSpc>
            </a:pPr>
            <a:r>
              <a:rPr lang="en-US" altLang="zh-CN" dirty="0" smtClean="0">
                <a:latin typeface="楷体_GB2312" pitchFamily="49" charset="-122"/>
              </a:rPr>
              <a:t>(3)D5</a:t>
            </a:r>
            <a:r>
              <a:rPr lang="zh-CN" altLang="en-US" dirty="0" smtClean="0">
                <a:latin typeface="楷体_GB2312" pitchFamily="49" charset="-122"/>
              </a:rPr>
              <a:t>的第一次请求没有得到响应的原因分析</a:t>
            </a:r>
          </a:p>
        </p:txBody>
      </p:sp>
      <p:sp>
        <p:nvSpPr>
          <p:cNvPr id="136195" name="Rectangle 4"/>
          <p:cNvSpPr>
            <a:spLocks noGrp="1" noChangeArrowheads="1"/>
          </p:cNvSpPr>
          <p:nvPr>
            <p:ph type="title"/>
          </p:nvPr>
        </p:nvSpPr>
        <p:spPr>
          <a:xfrm>
            <a:off x="442913" y="476250"/>
            <a:ext cx="8243887" cy="538163"/>
          </a:xfrm>
          <a:noFill/>
        </p:spPr>
        <p:txBody>
          <a:bodyPr/>
          <a:lstStyle/>
          <a:p>
            <a:pPr eaLnBrk="1" hangingPunct="1"/>
            <a:r>
              <a:rPr lang="zh-CN" altLang="en-US" sz="3200" smtClean="0"/>
              <a:t>通道流量分析</a:t>
            </a:r>
            <a:r>
              <a:rPr lang="zh-CN" altLang="en-US" sz="1400" smtClean="0"/>
              <a:t>（续）</a:t>
            </a:r>
          </a:p>
        </p:txBody>
      </p:sp>
      <p:pic>
        <p:nvPicPr>
          <p:cNvPr id="2" name="图片 1"/>
          <p:cNvPicPr>
            <a:picLocks noChangeAspect="1"/>
          </p:cNvPicPr>
          <p:nvPr/>
        </p:nvPicPr>
        <p:blipFill>
          <a:blip r:embed="rId2"/>
          <a:stretch>
            <a:fillRect/>
          </a:stretch>
        </p:blipFill>
        <p:spPr>
          <a:xfrm>
            <a:off x="1979712" y="3969849"/>
            <a:ext cx="4046785" cy="2313972"/>
          </a:xfrm>
          <a:prstGeom prst="rect">
            <a:avLst/>
          </a:prstGeom>
        </p:spPr>
      </p:pic>
      <p:sp>
        <p:nvSpPr>
          <p:cNvPr id="3" name="日期占位符 2"/>
          <p:cNvSpPr>
            <a:spLocks noGrp="1"/>
          </p:cNvSpPr>
          <p:nvPr>
            <p:ph type="dt" sz="half" idx="10"/>
          </p:nvPr>
        </p:nvSpPr>
        <p:spPr/>
        <p:txBody>
          <a:bodyPr/>
          <a:lstStyle/>
          <a:p>
            <a:pPr>
              <a:defRPr/>
            </a:pPr>
            <a:fld id="{F196433C-37EA-49A7-88F6-D47381F98C8C}" type="datetime1">
              <a:rPr lang="zh-CN" altLang="en-US" smtClean="0"/>
              <a:t>2021/10/31</a:t>
            </a:fld>
            <a:endParaRPr lang="en-US" altLang="zh-CN"/>
          </a:p>
        </p:txBody>
      </p:sp>
      <p:sp>
        <p:nvSpPr>
          <p:cNvPr id="5" name="灯片编号占位符 4"/>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124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nodeType="clickEffect">
                                  <p:stCondLst>
                                    <p:cond delay="0"/>
                                  </p:stCondLst>
                                  <p:childTnLst>
                                    <p:set>
                                      <p:cBhvr>
                                        <p:cTn id="6" dur="1" fill="hold">
                                          <p:stCondLst>
                                            <p:cond delay="0"/>
                                          </p:stCondLst>
                                        </p:cTn>
                                        <p:tgtEl>
                                          <p:spTgt spid="730114">
                                            <p:txEl>
                                              <p:pRg st="4" end="4"/>
                                            </p:txEl>
                                          </p:spTgt>
                                        </p:tgtEl>
                                        <p:attrNameLst>
                                          <p:attrName>style.visibility</p:attrName>
                                        </p:attrNameLst>
                                      </p:cBhvr>
                                      <p:to>
                                        <p:strVal val="visible"/>
                                      </p:to>
                                    </p:set>
                                    <p:animEffect transition="in" filter="plus(in)">
                                      <p:cBhvr>
                                        <p:cTn id="7" dur="500"/>
                                        <p:tgtEl>
                                          <p:spTgt spid="73011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body" idx="1"/>
          </p:nvPr>
        </p:nvSpPr>
        <p:spPr>
          <a:xfrm>
            <a:off x="304800" y="1196975"/>
            <a:ext cx="8534400" cy="5127625"/>
          </a:xfrm>
        </p:spPr>
        <p:txBody>
          <a:bodyPr/>
          <a:lstStyle/>
          <a:p>
            <a:pPr eaLnBrk="1" hangingPunct="1">
              <a:lnSpc>
                <a:spcPct val="150000"/>
              </a:lnSpc>
              <a:spcBef>
                <a:spcPct val="10000"/>
              </a:spcBef>
            </a:pPr>
            <a:r>
              <a:rPr lang="zh-CN" altLang="en-US" b="0" dirty="0" smtClean="0">
                <a:solidFill>
                  <a:srgbClr val="0000FF"/>
                </a:solidFill>
                <a:latin typeface="微软雅黑" panose="020B0503020204020204" pitchFamily="34" charset="-122"/>
                <a:ea typeface="微软雅黑" panose="020B0503020204020204" pitchFamily="34" charset="-122"/>
              </a:rPr>
              <a:t>可以采取下列方法：</a:t>
            </a:r>
          </a:p>
          <a:p>
            <a:pPr lvl="1" eaLnBrk="1" hangingPunct="1">
              <a:lnSpc>
                <a:spcPct val="150000"/>
              </a:lnSpc>
              <a:spcBef>
                <a:spcPct val="10000"/>
              </a:spcBef>
            </a:pPr>
            <a:r>
              <a:rPr lang="zh-CN" altLang="en-US" b="0" dirty="0" smtClean="0">
                <a:solidFill>
                  <a:srgbClr val="FF0000"/>
                </a:solidFill>
                <a:latin typeface="微软雅黑" panose="020B0503020204020204" pitchFamily="34" charset="-122"/>
                <a:ea typeface="微软雅黑" panose="020B0503020204020204" pitchFamily="34" charset="-122"/>
              </a:rPr>
              <a:t>方法一：增加通道的最大工作流量。</a:t>
            </a:r>
            <a:r>
              <a:rPr lang="zh-CN" altLang="en-US" b="0" dirty="0" smtClean="0">
                <a:latin typeface="微软雅黑" panose="020B0503020204020204" pitchFamily="34" charset="-122"/>
                <a:ea typeface="微软雅黑" panose="020B0503020204020204" pitchFamily="34" charset="-122"/>
              </a:rPr>
              <a:t>例如，把通道的工作流量增加到</a:t>
            </a:r>
            <a:r>
              <a:rPr lang="en-US" altLang="zh-CN" b="0" dirty="0" smtClean="0">
                <a:latin typeface="微软雅黑" panose="020B0503020204020204" pitchFamily="34" charset="-122"/>
                <a:ea typeface="微软雅黑" panose="020B0503020204020204" pitchFamily="34" charset="-122"/>
              </a:rPr>
              <a:t>0.25MB/S</a:t>
            </a:r>
            <a:r>
              <a:rPr lang="zh-CN" altLang="en-US" b="0" dirty="0" smtClean="0">
                <a:latin typeface="微软雅黑" panose="020B0503020204020204" pitchFamily="34" charset="-122"/>
                <a:ea typeface="微软雅黑" panose="020B0503020204020204" pitchFamily="34" charset="-122"/>
              </a:rPr>
              <a:t>（工作周期为</a:t>
            </a:r>
            <a:r>
              <a:rPr lang="en-US" altLang="zh-CN" b="0" dirty="0" smtClean="0">
                <a:latin typeface="微软雅黑" panose="020B0503020204020204" pitchFamily="34" charset="-122"/>
                <a:ea typeface="微软雅黑" panose="020B0503020204020204" pitchFamily="34" charset="-122"/>
              </a:rPr>
              <a:t>4</a:t>
            </a:r>
            <a:r>
              <a:rPr lang="en-US" altLang="zh-CN" b="0" i="1" dirty="0" smtClean="0">
                <a:latin typeface="微软雅黑" panose="020B0503020204020204" pitchFamily="34" charset="-122"/>
                <a:ea typeface="微软雅黑" panose="020B0503020204020204" pitchFamily="34" charset="-122"/>
              </a:rPr>
              <a:t>us</a:t>
            </a:r>
            <a:r>
              <a:rPr lang="zh-CN" altLang="en-US" b="0" dirty="0" smtClean="0">
                <a:latin typeface="微软雅黑" panose="020B0503020204020204" pitchFamily="34" charset="-122"/>
                <a:ea typeface="微软雅黑" panose="020B0503020204020204" pitchFamily="34" charset="-122"/>
              </a:rPr>
              <a:t>）。</a:t>
            </a:r>
          </a:p>
          <a:p>
            <a:pPr lvl="1" eaLnBrk="1" hangingPunct="1">
              <a:lnSpc>
                <a:spcPct val="150000"/>
              </a:lnSpc>
              <a:spcBef>
                <a:spcPct val="10000"/>
              </a:spcBef>
            </a:pPr>
            <a:endParaRPr lang="zh-CN" altLang="en-US" b="0" dirty="0" smtClean="0">
              <a:latin typeface="微软雅黑" panose="020B0503020204020204" pitchFamily="34" charset="-122"/>
              <a:ea typeface="微软雅黑" panose="020B0503020204020204" pitchFamily="34" charset="-122"/>
            </a:endParaRPr>
          </a:p>
          <a:p>
            <a:pPr lvl="1" eaLnBrk="1" hangingPunct="1">
              <a:lnSpc>
                <a:spcPct val="150000"/>
              </a:lnSpc>
              <a:spcBef>
                <a:spcPct val="10000"/>
              </a:spcBef>
            </a:pPr>
            <a:r>
              <a:rPr lang="zh-CN" altLang="en-US" b="0" dirty="0" smtClean="0">
                <a:solidFill>
                  <a:srgbClr val="FF0000"/>
                </a:solidFill>
                <a:latin typeface="微软雅黑" panose="020B0503020204020204" pitchFamily="34" charset="-122"/>
                <a:ea typeface="微软雅黑" panose="020B0503020204020204" pitchFamily="34" charset="-122"/>
              </a:rPr>
              <a:t>方法二：动态改变设备的优先级。</a:t>
            </a:r>
            <a:r>
              <a:rPr lang="zh-CN" altLang="en-US" b="0" dirty="0" smtClean="0">
                <a:latin typeface="微软雅黑" panose="020B0503020204020204" pitchFamily="34" charset="-122"/>
                <a:ea typeface="微软雅黑" panose="020B0503020204020204" pitchFamily="34" charset="-122"/>
              </a:rPr>
              <a:t>例如，在</a:t>
            </a:r>
            <a:r>
              <a:rPr lang="en-US" altLang="zh-CN" b="0" dirty="0" smtClean="0">
                <a:latin typeface="微软雅黑" panose="020B0503020204020204" pitchFamily="34" charset="-122"/>
                <a:ea typeface="微软雅黑" panose="020B0503020204020204" pitchFamily="34" charset="-122"/>
              </a:rPr>
              <a:t>30</a:t>
            </a:r>
            <a:r>
              <a:rPr lang="en-US" altLang="zh-CN" b="0" i="1" dirty="0" smtClean="0">
                <a:latin typeface="微软雅黑" panose="020B0503020204020204" pitchFamily="34" charset="-122"/>
                <a:ea typeface="微软雅黑" panose="020B0503020204020204" pitchFamily="34" charset="-122"/>
              </a:rPr>
              <a:t>us</a:t>
            </a:r>
            <a:r>
              <a:rPr lang="zh-CN" altLang="en-US" b="0" dirty="0" smtClean="0">
                <a:latin typeface="微软雅黑" panose="020B0503020204020204" pitchFamily="34" charset="-122"/>
                <a:ea typeface="微软雅黑" panose="020B0503020204020204" pitchFamily="34" charset="-122"/>
              </a:rPr>
              <a:t>至</a:t>
            </a:r>
            <a:r>
              <a:rPr lang="en-US" altLang="zh-CN" b="0" dirty="0" smtClean="0">
                <a:latin typeface="微软雅黑" panose="020B0503020204020204" pitchFamily="34" charset="-122"/>
                <a:ea typeface="微软雅黑" panose="020B0503020204020204" pitchFamily="34" charset="-122"/>
              </a:rPr>
              <a:t>70</a:t>
            </a:r>
            <a:r>
              <a:rPr lang="en-US" altLang="zh-CN" b="0" i="1" dirty="0" smtClean="0">
                <a:latin typeface="微软雅黑" panose="020B0503020204020204" pitchFamily="34" charset="-122"/>
                <a:ea typeface="微软雅黑" panose="020B0503020204020204" pitchFamily="34" charset="-122"/>
              </a:rPr>
              <a:t>us</a:t>
            </a:r>
            <a:r>
              <a:rPr lang="zh-CN" altLang="en-US" b="0" dirty="0" smtClean="0">
                <a:latin typeface="微软雅黑" panose="020B0503020204020204" pitchFamily="34" charset="-122"/>
                <a:ea typeface="微软雅黑" panose="020B0503020204020204" pitchFamily="34" charset="-122"/>
              </a:rPr>
              <a:t>之间临时提高设备</a:t>
            </a:r>
            <a:r>
              <a:rPr lang="en-US" altLang="zh-CN" b="0" dirty="0" smtClean="0">
                <a:latin typeface="微软雅黑" panose="020B0503020204020204" pitchFamily="34" charset="-122"/>
                <a:ea typeface="微软雅黑" panose="020B0503020204020204" pitchFamily="34" charset="-122"/>
              </a:rPr>
              <a:t>D</a:t>
            </a:r>
            <a:r>
              <a:rPr lang="en-US" altLang="zh-CN" b="0" baseline="-25000" dirty="0" smtClean="0">
                <a:latin typeface="微软雅黑" panose="020B0503020204020204" pitchFamily="34" charset="-122"/>
                <a:ea typeface="微软雅黑" panose="020B0503020204020204" pitchFamily="34" charset="-122"/>
              </a:rPr>
              <a:t>5</a:t>
            </a:r>
            <a:r>
              <a:rPr lang="zh-CN" altLang="en-US" b="0" dirty="0" smtClean="0">
                <a:latin typeface="微软雅黑" panose="020B0503020204020204" pitchFamily="34" charset="-122"/>
                <a:ea typeface="微软雅黑" panose="020B0503020204020204" pitchFamily="34" charset="-122"/>
              </a:rPr>
              <a:t>的优先级。</a:t>
            </a:r>
          </a:p>
          <a:p>
            <a:pPr lvl="1" eaLnBrk="1" hangingPunct="1">
              <a:lnSpc>
                <a:spcPct val="150000"/>
              </a:lnSpc>
              <a:spcBef>
                <a:spcPct val="10000"/>
              </a:spcBef>
            </a:pPr>
            <a:endParaRPr lang="zh-CN" altLang="en-US" b="0" dirty="0" smtClean="0">
              <a:latin typeface="微软雅黑" panose="020B0503020204020204" pitchFamily="34" charset="-122"/>
              <a:ea typeface="微软雅黑" panose="020B0503020204020204" pitchFamily="34" charset="-122"/>
            </a:endParaRPr>
          </a:p>
          <a:p>
            <a:pPr lvl="1" eaLnBrk="1" hangingPunct="1">
              <a:lnSpc>
                <a:spcPct val="150000"/>
              </a:lnSpc>
              <a:spcBef>
                <a:spcPct val="10000"/>
              </a:spcBef>
            </a:pPr>
            <a:r>
              <a:rPr lang="zh-CN" altLang="en-US" b="0" dirty="0" smtClean="0">
                <a:solidFill>
                  <a:srgbClr val="FF0000"/>
                </a:solidFill>
                <a:latin typeface="微软雅黑" panose="020B0503020204020204" pitchFamily="34" charset="-122"/>
                <a:ea typeface="微软雅黑" panose="020B0503020204020204" pitchFamily="34" charset="-122"/>
              </a:rPr>
              <a:t>方法三：增加缓冲存储器。</a:t>
            </a:r>
            <a:r>
              <a:rPr lang="zh-CN" altLang="en-US" b="0" dirty="0" smtClean="0">
                <a:latin typeface="微软雅黑" panose="020B0503020204020204" pitchFamily="34" charset="-122"/>
                <a:ea typeface="微软雅黑" panose="020B0503020204020204" pitchFamily="34" charset="-122"/>
              </a:rPr>
              <a:t>例如，只要为设备</a:t>
            </a:r>
            <a:r>
              <a:rPr lang="en-US" altLang="zh-CN" b="0" dirty="0" smtClean="0">
                <a:latin typeface="微软雅黑" panose="020B0503020204020204" pitchFamily="34" charset="-122"/>
                <a:ea typeface="微软雅黑" panose="020B0503020204020204" pitchFamily="34" charset="-122"/>
              </a:rPr>
              <a:t>D</a:t>
            </a:r>
            <a:r>
              <a:rPr lang="en-US" altLang="zh-CN" b="0" baseline="-25000" dirty="0" smtClean="0">
                <a:latin typeface="微软雅黑" panose="020B0503020204020204" pitchFamily="34" charset="-122"/>
                <a:ea typeface="微软雅黑" panose="020B0503020204020204" pitchFamily="34" charset="-122"/>
              </a:rPr>
              <a:t>5</a:t>
            </a:r>
            <a:r>
              <a:rPr lang="zh-CN" altLang="en-US" b="0" dirty="0" smtClean="0">
                <a:latin typeface="微软雅黑" panose="020B0503020204020204" pitchFamily="34" charset="-122"/>
                <a:ea typeface="微软雅黑" panose="020B0503020204020204" pitchFamily="34" charset="-122"/>
              </a:rPr>
              <a:t>增加一个数据缓冲寄存器，它的第一次请求可以在第</a:t>
            </a:r>
            <a:r>
              <a:rPr lang="en-US" altLang="zh-CN" b="0" dirty="0" smtClean="0">
                <a:solidFill>
                  <a:srgbClr val="FF0000"/>
                </a:solidFill>
                <a:latin typeface="微软雅黑" panose="020B0503020204020204" pitchFamily="34" charset="-122"/>
                <a:ea typeface="微软雅黑" panose="020B0503020204020204" pitchFamily="34" charset="-122"/>
              </a:rPr>
              <a:t>85</a:t>
            </a:r>
            <a:r>
              <a:rPr lang="en-US" altLang="zh-CN" b="0" i="1" dirty="0" smtClean="0">
                <a:solidFill>
                  <a:srgbClr val="FF0000"/>
                </a:solidFill>
                <a:latin typeface="微软雅黑" panose="020B0503020204020204" pitchFamily="34" charset="-122"/>
                <a:ea typeface="微软雅黑" panose="020B0503020204020204" pitchFamily="34" charset="-122"/>
              </a:rPr>
              <a:t>us</a:t>
            </a:r>
            <a:r>
              <a:rPr lang="zh-CN" altLang="en-US" b="0" dirty="0" smtClean="0">
                <a:latin typeface="微软雅黑" panose="020B0503020204020204" pitchFamily="34" charset="-122"/>
                <a:ea typeface="微软雅黑" panose="020B0503020204020204" pitchFamily="34" charset="-122"/>
              </a:rPr>
              <a:t>处得到响应，第二次请求可以在第</a:t>
            </a:r>
            <a:r>
              <a:rPr lang="en-US" altLang="zh-CN" b="0" dirty="0" smtClean="0">
                <a:solidFill>
                  <a:srgbClr val="FF0000"/>
                </a:solidFill>
                <a:latin typeface="微软雅黑" panose="020B0503020204020204" pitchFamily="34" charset="-122"/>
                <a:ea typeface="微软雅黑" panose="020B0503020204020204" pitchFamily="34" charset="-122"/>
              </a:rPr>
              <a:t>145</a:t>
            </a:r>
            <a:r>
              <a:rPr lang="en-US" altLang="zh-CN" b="0" i="1" dirty="0" smtClean="0">
                <a:solidFill>
                  <a:srgbClr val="FF0000"/>
                </a:solidFill>
                <a:latin typeface="微软雅黑" panose="020B0503020204020204" pitchFamily="34" charset="-122"/>
                <a:ea typeface="微软雅黑" panose="020B0503020204020204" pitchFamily="34" charset="-122"/>
              </a:rPr>
              <a:t>us</a:t>
            </a:r>
            <a:r>
              <a:rPr lang="zh-CN" altLang="en-US" b="0" dirty="0" smtClean="0">
                <a:latin typeface="微软雅黑" panose="020B0503020204020204" pitchFamily="34" charset="-122"/>
                <a:ea typeface="微软雅黑" panose="020B0503020204020204" pitchFamily="34" charset="-122"/>
              </a:rPr>
              <a:t>处得到响应，以后每</a:t>
            </a:r>
            <a:r>
              <a:rPr lang="en-US" altLang="zh-CN" b="0" dirty="0" smtClean="0">
                <a:latin typeface="微软雅黑" panose="020B0503020204020204" pitchFamily="34" charset="-122"/>
                <a:ea typeface="微软雅黑" panose="020B0503020204020204" pitchFamily="34" charset="-122"/>
              </a:rPr>
              <a:t>150us</a:t>
            </a:r>
            <a:r>
              <a:rPr lang="zh-CN" altLang="en-US" b="0" smtClean="0">
                <a:latin typeface="微软雅黑" panose="020B0503020204020204" pitchFamily="34" charset="-122"/>
                <a:ea typeface="微软雅黑" panose="020B0503020204020204" pitchFamily="34" charset="-122"/>
              </a:rPr>
              <a:t>循环。</a:t>
            </a:r>
            <a:endParaRPr lang="zh-CN" altLang="en-US" b="0" dirty="0" smtClean="0">
              <a:latin typeface="微软雅黑" panose="020B0503020204020204" pitchFamily="34" charset="-122"/>
              <a:ea typeface="微软雅黑" panose="020B0503020204020204" pitchFamily="34" charset="-122"/>
            </a:endParaRPr>
          </a:p>
        </p:txBody>
      </p:sp>
      <p:sp>
        <p:nvSpPr>
          <p:cNvPr id="137219" name="Rectangle 3"/>
          <p:cNvSpPr>
            <a:spLocks noGrp="1" noChangeArrowheads="1"/>
          </p:cNvSpPr>
          <p:nvPr>
            <p:ph type="title"/>
          </p:nvPr>
        </p:nvSpPr>
        <p:spPr>
          <a:xfrm>
            <a:off x="442913" y="476250"/>
            <a:ext cx="8243887" cy="538163"/>
          </a:xfrm>
          <a:noFill/>
        </p:spPr>
        <p:txBody>
          <a:bodyPr/>
          <a:lstStyle/>
          <a:p>
            <a:pPr eaLnBrk="1" hangingPunct="1"/>
            <a:r>
              <a:rPr lang="zh-CN" altLang="en-US" sz="3200" smtClean="0"/>
              <a:t>通道流量分析</a:t>
            </a:r>
            <a:r>
              <a:rPr lang="zh-CN" altLang="en-US" sz="1600" smtClean="0"/>
              <a:t>（续）</a:t>
            </a:r>
          </a:p>
        </p:txBody>
      </p:sp>
      <p:sp>
        <p:nvSpPr>
          <p:cNvPr id="2" name="日期占位符 1"/>
          <p:cNvSpPr>
            <a:spLocks noGrp="1"/>
          </p:cNvSpPr>
          <p:nvPr>
            <p:ph type="dt" sz="half" idx="10"/>
          </p:nvPr>
        </p:nvSpPr>
        <p:spPr/>
        <p:txBody>
          <a:bodyPr/>
          <a:lstStyle/>
          <a:p>
            <a:pPr>
              <a:defRPr/>
            </a:pPr>
            <a:fld id="{05892C14-1CDC-44E7-9336-524333E0C4FF}"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125</a:t>
            </a:fld>
            <a:endParaRPr lang="en-US" altLang="zh-CN" dirty="0"/>
          </a:p>
        </p:txBody>
      </p:sp>
      <p:sp>
        <p:nvSpPr>
          <p:cNvPr id="7" name="动作按钮: 后退或前一项 6">
            <a:hlinkClick r:id="rId2" action="ppaction://hlinksldjump" highlightClick="1"/>
          </p:cNvPr>
          <p:cNvSpPr/>
          <p:nvPr/>
        </p:nvSpPr>
        <p:spPr bwMode="auto">
          <a:xfrm>
            <a:off x="7949184" y="5877469"/>
            <a:ext cx="1042416" cy="540000"/>
          </a:xfrm>
          <a:prstGeom prst="actionButtonBackPrevious">
            <a:avLst/>
          </a:prstGeom>
          <a:solidFill>
            <a:schemeClr val="tx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50000"/>
              </a:spcBef>
              <a:spcAft>
                <a:spcPct val="0"/>
              </a:spcAft>
              <a:buClrTx/>
              <a:buSzTx/>
              <a:buFontTx/>
              <a:buChar char="•"/>
              <a:tabLst/>
            </a:pPr>
            <a:endParaRPr kumimoji="0" lang="zh-CN" altLang="en-US" sz="1600" b="1" i="0" u="none" strike="noStrike" cap="none" normalizeH="0" baseline="0" smtClean="0">
              <a:ln>
                <a:noFill/>
              </a:ln>
              <a:solidFill>
                <a:schemeClr val="tx2"/>
              </a:solidFill>
              <a:effectLst/>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7218">
                                            <p:txEl>
                                              <p:pRg st="1" end="1"/>
                                            </p:txEl>
                                          </p:spTgt>
                                        </p:tgtEl>
                                        <p:attrNameLst>
                                          <p:attrName>style.visibility</p:attrName>
                                        </p:attrNameLst>
                                      </p:cBhvr>
                                      <p:to>
                                        <p:strVal val="visible"/>
                                      </p:to>
                                    </p:set>
                                    <p:anim calcmode="lin" valueType="num">
                                      <p:cBhvr additive="base">
                                        <p:cTn id="7" dur="500" fill="hold"/>
                                        <p:tgtEl>
                                          <p:spTgt spid="13721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21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7218">
                                            <p:txEl>
                                              <p:pRg st="3" end="3"/>
                                            </p:txEl>
                                          </p:spTgt>
                                        </p:tgtEl>
                                        <p:attrNameLst>
                                          <p:attrName>style.visibility</p:attrName>
                                        </p:attrNameLst>
                                      </p:cBhvr>
                                      <p:to>
                                        <p:strVal val="visible"/>
                                      </p:to>
                                    </p:set>
                                    <p:anim calcmode="lin" valueType="num">
                                      <p:cBhvr additive="base">
                                        <p:cTn id="11" dur="500" fill="hold"/>
                                        <p:tgtEl>
                                          <p:spTgt spid="13721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7218">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7218">
                                            <p:txEl>
                                              <p:pRg st="5" end="5"/>
                                            </p:txEl>
                                          </p:spTgt>
                                        </p:tgtEl>
                                        <p:attrNameLst>
                                          <p:attrName>style.visibility</p:attrName>
                                        </p:attrNameLst>
                                      </p:cBhvr>
                                      <p:to>
                                        <p:strVal val="visible"/>
                                      </p:to>
                                    </p:set>
                                    <p:anim calcmode="lin" valueType="num">
                                      <p:cBhvr additive="base">
                                        <p:cTn id="15" dur="500" fill="hold"/>
                                        <p:tgtEl>
                                          <p:spTgt spid="137218">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72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685800" y="457200"/>
            <a:ext cx="7772400" cy="523875"/>
          </a:xfrm>
        </p:spPr>
        <p:txBody>
          <a:bodyPr/>
          <a:lstStyle/>
          <a:p>
            <a:pPr eaLnBrk="1" hangingPunct="1"/>
            <a:r>
              <a:rPr lang="en-US" altLang="zh-CN" sz="3200" smtClean="0">
                <a:latin typeface="楷体_GB2312" pitchFamily="49" charset="-122"/>
              </a:rPr>
              <a:t>4.4 </a:t>
            </a:r>
            <a:r>
              <a:rPr lang="zh-CN" altLang="en-US" sz="3200" smtClean="0">
                <a:latin typeface="楷体_GB2312" pitchFamily="49" charset="-122"/>
              </a:rPr>
              <a:t>输入输出处理机（自学）</a:t>
            </a:r>
          </a:p>
        </p:txBody>
      </p:sp>
      <p:sp>
        <p:nvSpPr>
          <p:cNvPr id="138243" name="Rectangle 3"/>
          <p:cNvSpPr>
            <a:spLocks noGrp="1" noChangeArrowheads="1"/>
          </p:cNvSpPr>
          <p:nvPr>
            <p:ph type="body" idx="1"/>
          </p:nvPr>
        </p:nvSpPr>
        <p:spPr>
          <a:xfrm>
            <a:off x="457200" y="1196975"/>
            <a:ext cx="8229600" cy="4865688"/>
          </a:xfrm>
        </p:spPr>
        <p:txBody>
          <a:bodyPr/>
          <a:lstStyle/>
          <a:p>
            <a:pPr algn="just" eaLnBrk="1" hangingPunct="1">
              <a:lnSpc>
                <a:spcPct val="160000"/>
              </a:lnSpc>
            </a:pPr>
            <a:r>
              <a:rPr lang="zh-CN" altLang="en-US" b="0" dirty="0" smtClean="0">
                <a:latin typeface="微软雅黑" panose="020B0503020204020204" pitchFamily="34" charset="-122"/>
                <a:ea typeface="微软雅黑" panose="020B0503020204020204" pitchFamily="34" charset="-122"/>
              </a:rPr>
              <a:t>能够</a:t>
            </a:r>
            <a:r>
              <a:rPr lang="zh-CN" altLang="en-US" b="0" dirty="0" smtClean="0">
                <a:solidFill>
                  <a:srgbClr val="FF00FF"/>
                </a:solidFill>
                <a:latin typeface="微软雅黑" panose="020B0503020204020204" pitchFamily="34" charset="-122"/>
                <a:ea typeface="微软雅黑" panose="020B0503020204020204" pitchFamily="34" charset="-122"/>
              </a:rPr>
              <a:t>独立承担输入输出工作</a:t>
            </a:r>
            <a:r>
              <a:rPr lang="zh-CN" altLang="en-US" b="0" dirty="0" smtClean="0">
                <a:latin typeface="微软雅黑" panose="020B0503020204020204" pitchFamily="34" charset="-122"/>
                <a:ea typeface="微软雅黑" panose="020B0503020204020204" pitchFamily="34" charset="-122"/>
              </a:rPr>
              <a:t>的专用处理机，除</a:t>
            </a:r>
            <a:r>
              <a:rPr lang="en-US" altLang="zh-CN" b="0" dirty="0" smtClean="0">
                <a:latin typeface="微软雅黑" panose="020B0503020204020204" pitchFamily="34" charset="-122"/>
                <a:ea typeface="微软雅黑" panose="020B0503020204020204" pitchFamily="34" charset="-122"/>
              </a:rPr>
              <a:t>IBM</a:t>
            </a:r>
            <a:r>
              <a:rPr lang="zh-CN" altLang="en-US" b="0" dirty="0" smtClean="0">
                <a:latin typeface="微软雅黑" panose="020B0503020204020204" pitchFamily="34" charset="-122"/>
                <a:ea typeface="微软雅黑" panose="020B0503020204020204" pitchFamily="34" charset="-122"/>
              </a:rPr>
              <a:t>公司其他计算机公司的巨型、大型机都采用，甚至在中小型、微型计算机中都采用输入输出机。</a:t>
            </a:r>
          </a:p>
          <a:p>
            <a:pPr algn="just" eaLnBrk="1" hangingPunct="1">
              <a:lnSpc>
                <a:spcPct val="300000"/>
              </a:lnSpc>
              <a:spcBef>
                <a:spcPct val="70000"/>
              </a:spcBef>
              <a:buFontTx/>
              <a:buNone/>
            </a:pPr>
            <a:r>
              <a:rPr lang="zh-CN" altLang="en-US" sz="1800" b="0" dirty="0" smtClean="0">
                <a:latin typeface="微软雅黑" panose="020B0503020204020204" pitchFamily="34" charset="-122"/>
                <a:ea typeface="微软雅黑" panose="020B0503020204020204" pitchFamily="34" charset="-122"/>
              </a:rPr>
              <a:t>	</a:t>
            </a:r>
            <a:r>
              <a:rPr lang="en-US" altLang="zh-CN" sz="2000" b="0" dirty="0" smtClean="0">
                <a:latin typeface="微软雅黑" panose="020B0503020204020204" pitchFamily="34" charset="-122"/>
                <a:ea typeface="微软雅黑" panose="020B0503020204020204" pitchFamily="34" charset="-122"/>
              </a:rPr>
              <a:t>4.4.1 </a:t>
            </a:r>
            <a:r>
              <a:rPr lang="zh-CN" altLang="en-US" sz="2000" b="0" dirty="0" smtClean="0">
                <a:latin typeface="微软雅黑" panose="020B0503020204020204" pitchFamily="34" charset="-122"/>
                <a:ea typeface="微软雅黑" panose="020B0503020204020204" pitchFamily="34" charset="-122"/>
              </a:rPr>
              <a:t>输入输出处理机的作用</a:t>
            </a:r>
          </a:p>
          <a:p>
            <a:pPr algn="just" eaLnBrk="1" hangingPunct="1">
              <a:lnSpc>
                <a:spcPct val="300000"/>
              </a:lnSpc>
              <a:spcBef>
                <a:spcPct val="0"/>
              </a:spcBef>
              <a:buFontTx/>
              <a:buNone/>
            </a:pPr>
            <a:r>
              <a:rPr lang="zh-CN" altLang="en-US" sz="2000" b="0" dirty="0" smtClean="0">
                <a:latin typeface="微软雅黑" panose="020B0503020204020204" pitchFamily="34" charset="-122"/>
                <a:ea typeface="微软雅黑" panose="020B0503020204020204" pitchFamily="34" charset="-122"/>
              </a:rPr>
              <a:t>	</a:t>
            </a:r>
            <a:r>
              <a:rPr lang="en-US" altLang="zh-CN" sz="2000" b="0" dirty="0" smtClean="0">
                <a:latin typeface="微软雅黑" panose="020B0503020204020204" pitchFamily="34" charset="-122"/>
                <a:ea typeface="微软雅黑" panose="020B0503020204020204" pitchFamily="34" charset="-122"/>
              </a:rPr>
              <a:t>4.4.2 </a:t>
            </a:r>
            <a:r>
              <a:rPr lang="zh-CN" altLang="en-US" sz="2000" b="0" dirty="0" smtClean="0">
                <a:latin typeface="微软雅黑" panose="020B0503020204020204" pitchFamily="34" charset="-122"/>
                <a:ea typeface="微软雅黑" panose="020B0503020204020204" pitchFamily="34" charset="-122"/>
              </a:rPr>
              <a:t>输入输出处理机的种类</a:t>
            </a:r>
          </a:p>
          <a:p>
            <a:pPr algn="just" eaLnBrk="1" hangingPunct="1">
              <a:lnSpc>
                <a:spcPct val="300000"/>
              </a:lnSpc>
              <a:spcBef>
                <a:spcPct val="0"/>
              </a:spcBef>
              <a:buFontTx/>
              <a:buNone/>
            </a:pPr>
            <a:r>
              <a:rPr lang="zh-CN" altLang="en-US" sz="2000" b="0" dirty="0" smtClean="0">
                <a:latin typeface="微软雅黑" panose="020B0503020204020204" pitchFamily="34" charset="-122"/>
                <a:ea typeface="微软雅黑" panose="020B0503020204020204" pitchFamily="34" charset="-122"/>
              </a:rPr>
              <a:t>	</a:t>
            </a:r>
            <a:r>
              <a:rPr lang="en-US" altLang="zh-CN" sz="2000" b="0" dirty="0" smtClean="0">
                <a:latin typeface="微软雅黑" panose="020B0503020204020204" pitchFamily="34" charset="-122"/>
                <a:ea typeface="微软雅黑" panose="020B0503020204020204" pitchFamily="34" charset="-122"/>
              </a:rPr>
              <a:t>4.4.3 </a:t>
            </a:r>
            <a:r>
              <a:rPr lang="zh-CN" altLang="en-US" sz="2000" b="0" dirty="0" smtClean="0">
                <a:latin typeface="微软雅黑" panose="020B0503020204020204" pitchFamily="34" charset="-122"/>
                <a:ea typeface="微软雅黑" panose="020B0503020204020204" pitchFamily="34" charset="-122"/>
              </a:rPr>
              <a:t>输入输出处理机实例</a:t>
            </a:r>
          </a:p>
        </p:txBody>
      </p:sp>
      <p:sp>
        <p:nvSpPr>
          <p:cNvPr id="2" name="日期占位符 1"/>
          <p:cNvSpPr>
            <a:spLocks noGrp="1"/>
          </p:cNvSpPr>
          <p:nvPr>
            <p:ph type="dt" sz="half" idx="10"/>
          </p:nvPr>
        </p:nvSpPr>
        <p:spPr/>
        <p:txBody>
          <a:bodyPr/>
          <a:lstStyle/>
          <a:p>
            <a:pPr>
              <a:defRPr/>
            </a:pPr>
            <a:fld id="{7785A36D-73F1-4D6D-90C8-DA3876C8C95A}"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126</a:t>
            </a:fld>
            <a:endParaRPr lang="en-US" altLang="zh-CN"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442913" y="476250"/>
            <a:ext cx="8243887" cy="500063"/>
          </a:xfrm>
        </p:spPr>
        <p:txBody>
          <a:bodyPr/>
          <a:lstStyle/>
          <a:p>
            <a:pPr eaLnBrk="1" hangingPunct="1"/>
            <a:r>
              <a:rPr lang="zh-CN" altLang="en-US" sz="3200" smtClean="0">
                <a:latin typeface="楷体_GB2312" pitchFamily="49" charset="-122"/>
              </a:rPr>
              <a:t>输入输出处理机的作用</a:t>
            </a:r>
          </a:p>
        </p:txBody>
      </p:sp>
      <p:sp>
        <p:nvSpPr>
          <p:cNvPr id="139267" name="Rectangle 3"/>
          <p:cNvSpPr>
            <a:spLocks noGrp="1" noChangeArrowheads="1"/>
          </p:cNvSpPr>
          <p:nvPr>
            <p:ph type="body" idx="1"/>
          </p:nvPr>
        </p:nvSpPr>
        <p:spPr>
          <a:xfrm>
            <a:off x="381000" y="1219200"/>
            <a:ext cx="8382000" cy="5181600"/>
          </a:xfrm>
        </p:spPr>
        <p:txBody>
          <a:bodyPr/>
          <a:lstStyle/>
          <a:p>
            <a:pPr eaLnBrk="1" hangingPunct="1">
              <a:lnSpc>
                <a:spcPct val="180000"/>
              </a:lnSpc>
              <a:spcBef>
                <a:spcPct val="10000"/>
              </a:spcBef>
            </a:pPr>
            <a:r>
              <a:rPr lang="zh-CN" altLang="en-US" smtClean="0">
                <a:solidFill>
                  <a:srgbClr val="0000FF"/>
                </a:solidFill>
                <a:latin typeface="楷体_GB2312" pitchFamily="49" charset="-122"/>
              </a:rPr>
              <a:t>通道处理机存在的问题：</a:t>
            </a:r>
          </a:p>
          <a:p>
            <a:pPr lvl="1" eaLnBrk="1" hangingPunct="1">
              <a:lnSpc>
                <a:spcPct val="180000"/>
              </a:lnSpc>
              <a:spcBef>
                <a:spcPct val="10000"/>
              </a:spcBef>
            </a:pPr>
            <a:r>
              <a:rPr lang="en-US" altLang="zh-CN" smtClean="0">
                <a:solidFill>
                  <a:srgbClr val="003300"/>
                </a:solidFill>
                <a:latin typeface="楷体_GB2312" pitchFamily="49" charset="-122"/>
              </a:rPr>
              <a:t>(1) </a:t>
            </a:r>
            <a:r>
              <a:rPr lang="zh-CN" altLang="en-US" smtClean="0">
                <a:solidFill>
                  <a:srgbClr val="003300"/>
                </a:solidFill>
                <a:latin typeface="楷体_GB2312" pitchFamily="49" charset="-122"/>
              </a:rPr>
              <a:t>每完成一次输入输出操作要两次中断</a:t>
            </a:r>
            <a:r>
              <a:rPr lang="en-US" altLang="zh-CN" smtClean="0">
                <a:solidFill>
                  <a:srgbClr val="003300"/>
                </a:solidFill>
                <a:latin typeface="楷体_GB2312" pitchFamily="49" charset="-122"/>
              </a:rPr>
              <a:t>CPU</a:t>
            </a:r>
            <a:r>
              <a:rPr lang="zh-CN" altLang="en-US" smtClean="0">
                <a:solidFill>
                  <a:srgbClr val="003300"/>
                </a:solidFill>
                <a:latin typeface="楷体_GB2312" pitchFamily="49" charset="-122"/>
              </a:rPr>
              <a:t>的现行程序。</a:t>
            </a:r>
          </a:p>
          <a:p>
            <a:pPr lvl="1" eaLnBrk="1" hangingPunct="1">
              <a:lnSpc>
                <a:spcPct val="180000"/>
              </a:lnSpc>
              <a:spcBef>
                <a:spcPct val="10000"/>
              </a:spcBef>
            </a:pPr>
            <a:endParaRPr lang="zh-CN" altLang="en-US" smtClean="0">
              <a:solidFill>
                <a:srgbClr val="003300"/>
              </a:solidFill>
              <a:latin typeface="楷体_GB2312" pitchFamily="49" charset="-122"/>
            </a:endParaRPr>
          </a:p>
          <a:p>
            <a:pPr lvl="1" eaLnBrk="1" hangingPunct="1">
              <a:lnSpc>
                <a:spcPct val="180000"/>
              </a:lnSpc>
              <a:spcBef>
                <a:spcPct val="10000"/>
              </a:spcBef>
            </a:pPr>
            <a:r>
              <a:rPr lang="en-US" altLang="zh-CN" smtClean="0">
                <a:solidFill>
                  <a:srgbClr val="003300"/>
                </a:solidFill>
                <a:latin typeface="楷体_GB2312" pitchFamily="49" charset="-122"/>
              </a:rPr>
              <a:t>(2) </a:t>
            </a:r>
            <a:r>
              <a:rPr lang="zh-CN" altLang="en-US" smtClean="0">
                <a:solidFill>
                  <a:srgbClr val="003300"/>
                </a:solidFill>
                <a:latin typeface="楷体_GB2312" pitchFamily="49" charset="-122"/>
              </a:rPr>
              <a:t>通道处理机不能处理自身及输入输出设备的故障。</a:t>
            </a:r>
          </a:p>
          <a:p>
            <a:pPr lvl="1" eaLnBrk="1" hangingPunct="1">
              <a:lnSpc>
                <a:spcPct val="180000"/>
              </a:lnSpc>
              <a:spcBef>
                <a:spcPct val="10000"/>
              </a:spcBef>
            </a:pPr>
            <a:endParaRPr lang="zh-CN" altLang="en-US" smtClean="0">
              <a:solidFill>
                <a:srgbClr val="003300"/>
              </a:solidFill>
              <a:latin typeface="楷体_GB2312" pitchFamily="49" charset="-122"/>
            </a:endParaRPr>
          </a:p>
          <a:p>
            <a:pPr lvl="1" eaLnBrk="1" hangingPunct="1">
              <a:lnSpc>
                <a:spcPct val="180000"/>
              </a:lnSpc>
              <a:spcBef>
                <a:spcPct val="10000"/>
              </a:spcBef>
            </a:pPr>
            <a:r>
              <a:rPr lang="en-US" altLang="zh-CN" smtClean="0">
                <a:solidFill>
                  <a:srgbClr val="003300"/>
                </a:solidFill>
                <a:latin typeface="楷体_GB2312" pitchFamily="49" charset="-122"/>
              </a:rPr>
              <a:t>(3) </a:t>
            </a:r>
            <a:r>
              <a:rPr lang="zh-CN" altLang="en-US" smtClean="0">
                <a:solidFill>
                  <a:srgbClr val="003300"/>
                </a:solidFill>
                <a:latin typeface="楷体_GB2312" pitchFamily="49" charset="-122"/>
              </a:rPr>
              <a:t>数据格式转换、码制转换、数据块检验等工作要</a:t>
            </a:r>
            <a:r>
              <a:rPr lang="en-US" altLang="zh-CN" smtClean="0">
                <a:solidFill>
                  <a:srgbClr val="003300"/>
                </a:solidFill>
                <a:latin typeface="楷体_GB2312" pitchFamily="49" charset="-122"/>
              </a:rPr>
              <a:t>CPU</a:t>
            </a:r>
            <a:r>
              <a:rPr lang="zh-CN" altLang="en-US" smtClean="0">
                <a:solidFill>
                  <a:srgbClr val="003300"/>
                </a:solidFill>
                <a:latin typeface="楷体_GB2312" pitchFamily="49" charset="-122"/>
              </a:rPr>
              <a:t>完成。</a:t>
            </a:r>
          </a:p>
          <a:p>
            <a:pPr lvl="1" eaLnBrk="1" hangingPunct="1">
              <a:lnSpc>
                <a:spcPct val="180000"/>
              </a:lnSpc>
              <a:spcBef>
                <a:spcPct val="10000"/>
              </a:spcBef>
            </a:pPr>
            <a:endParaRPr lang="zh-CN" altLang="en-US" smtClean="0">
              <a:solidFill>
                <a:srgbClr val="003300"/>
              </a:solidFill>
              <a:latin typeface="楷体_GB2312" pitchFamily="49" charset="-122"/>
            </a:endParaRPr>
          </a:p>
          <a:p>
            <a:pPr lvl="1" eaLnBrk="1" hangingPunct="1">
              <a:lnSpc>
                <a:spcPct val="180000"/>
              </a:lnSpc>
              <a:spcBef>
                <a:spcPct val="10000"/>
              </a:spcBef>
            </a:pPr>
            <a:r>
              <a:rPr lang="en-US" altLang="zh-CN" smtClean="0">
                <a:solidFill>
                  <a:srgbClr val="003300"/>
                </a:solidFill>
                <a:latin typeface="楷体_GB2312" pitchFamily="49" charset="-122"/>
              </a:rPr>
              <a:t>(4) </a:t>
            </a:r>
            <a:r>
              <a:rPr lang="zh-CN" altLang="en-US" smtClean="0">
                <a:solidFill>
                  <a:srgbClr val="003300"/>
                </a:solidFill>
                <a:latin typeface="楷体_GB2312" pitchFamily="49" charset="-122"/>
              </a:rPr>
              <a:t>文件管理、设备管理等工作，通道处理机本身无能为力。</a:t>
            </a:r>
          </a:p>
        </p:txBody>
      </p:sp>
      <p:sp>
        <p:nvSpPr>
          <p:cNvPr id="2" name="日期占位符 1"/>
          <p:cNvSpPr>
            <a:spLocks noGrp="1"/>
          </p:cNvSpPr>
          <p:nvPr>
            <p:ph type="dt" sz="half" idx="10"/>
          </p:nvPr>
        </p:nvSpPr>
        <p:spPr/>
        <p:txBody>
          <a:bodyPr/>
          <a:lstStyle/>
          <a:p>
            <a:pPr>
              <a:defRPr/>
            </a:pPr>
            <a:fld id="{FC62AA91-22C2-47D8-9EFD-C8086FDDEA09}"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127</a:t>
            </a:fld>
            <a:endParaRPr lang="en-US" altLang="zh-CN" dirty="0"/>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body" idx="1"/>
          </p:nvPr>
        </p:nvSpPr>
        <p:spPr>
          <a:xfrm>
            <a:off x="323850" y="1196975"/>
            <a:ext cx="5181600" cy="431800"/>
          </a:xfrm>
        </p:spPr>
        <p:txBody>
          <a:bodyPr/>
          <a:lstStyle/>
          <a:p>
            <a:pPr eaLnBrk="1" hangingPunct="1">
              <a:lnSpc>
                <a:spcPct val="90000"/>
              </a:lnSpc>
              <a:spcBef>
                <a:spcPts val="1200"/>
              </a:spcBef>
              <a:spcAft>
                <a:spcPts val="600"/>
              </a:spcAft>
            </a:pPr>
            <a:r>
              <a:rPr lang="zh-CN" altLang="en-US" smtClean="0">
                <a:solidFill>
                  <a:schemeClr val="tx2"/>
                </a:solidFill>
                <a:latin typeface="宋体" panose="02010600030101010101" pitchFamily="2" charset="-122"/>
              </a:rPr>
              <a:t>典型的输入输出处理机</a:t>
            </a:r>
          </a:p>
        </p:txBody>
      </p:sp>
      <p:graphicFrame>
        <p:nvGraphicFramePr>
          <p:cNvPr id="140291" name="Object 3"/>
          <p:cNvGraphicFramePr>
            <a:graphicFrameLocks noChangeAspect="1"/>
          </p:cNvGraphicFramePr>
          <p:nvPr/>
        </p:nvGraphicFramePr>
        <p:xfrm>
          <a:off x="468313" y="1844675"/>
          <a:ext cx="7920037" cy="3960813"/>
        </p:xfrm>
        <a:graphic>
          <a:graphicData uri="http://schemas.openxmlformats.org/presentationml/2006/ole">
            <mc:AlternateContent xmlns:mc="http://schemas.openxmlformats.org/markup-compatibility/2006">
              <mc:Choice xmlns:v="urn:schemas-microsoft-com:vml" Requires="v">
                <p:oleObj spid="_x0000_s140337" name="文档" r:id="rId3" imgW="5143453" imgH="2057434" progId="Word.Document.8">
                  <p:embed/>
                </p:oleObj>
              </mc:Choice>
              <mc:Fallback>
                <p:oleObj name="文档" r:id="rId3" imgW="5143453" imgH="2057434"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844675"/>
                        <a:ext cx="7920037" cy="39608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2" name="Rectangle 4"/>
          <p:cNvSpPr>
            <a:spLocks noGrp="1" noChangeArrowheads="1"/>
          </p:cNvSpPr>
          <p:nvPr>
            <p:ph type="title"/>
          </p:nvPr>
        </p:nvSpPr>
        <p:spPr>
          <a:xfrm>
            <a:off x="442913" y="476250"/>
            <a:ext cx="8243887" cy="500063"/>
          </a:xfrm>
          <a:noFill/>
        </p:spPr>
        <p:txBody>
          <a:bodyPr/>
          <a:lstStyle/>
          <a:p>
            <a:pPr eaLnBrk="1" hangingPunct="1"/>
            <a:r>
              <a:rPr lang="zh-CN" altLang="en-US" smtClean="0"/>
              <a:t>输入输出处理机的作用</a:t>
            </a:r>
            <a:r>
              <a:rPr lang="zh-CN" altLang="en-US" sz="1600" smtClean="0"/>
              <a:t>（续）</a:t>
            </a:r>
          </a:p>
        </p:txBody>
      </p:sp>
      <p:sp>
        <p:nvSpPr>
          <p:cNvPr id="2" name="日期占位符 1"/>
          <p:cNvSpPr>
            <a:spLocks noGrp="1"/>
          </p:cNvSpPr>
          <p:nvPr>
            <p:ph type="dt" sz="half" idx="10"/>
          </p:nvPr>
        </p:nvSpPr>
        <p:spPr/>
        <p:txBody>
          <a:bodyPr/>
          <a:lstStyle/>
          <a:p>
            <a:pPr>
              <a:defRPr/>
            </a:pPr>
            <a:fld id="{CD77963F-19D7-4FC5-AA0E-6B894FB849AE}"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128</a:t>
            </a:fld>
            <a:endParaRPr lang="en-US" altLang="zh-CN" dirty="0"/>
          </a:p>
        </p:txBody>
      </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body" idx="1"/>
          </p:nvPr>
        </p:nvSpPr>
        <p:spPr>
          <a:xfrm>
            <a:off x="457200" y="1196975"/>
            <a:ext cx="8382000" cy="5051425"/>
          </a:xfrm>
        </p:spPr>
        <p:txBody>
          <a:bodyPr/>
          <a:lstStyle/>
          <a:p>
            <a:pPr marL="457200" indent="-457200" algn="just" eaLnBrk="1" hangingPunct="1">
              <a:lnSpc>
                <a:spcPct val="160000"/>
              </a:lnSpc>
              <a:spcBef>
                <a:spcPct val="5000"/>
              </a:spcBef>
            </a:pPr>
            <a:r>
              <a:rPr lang="zh-CN" altLang="en-US" smtClean="0">
                <a:latin typeface="楷体_GB2312" pitchFamily="49" charset="-122"/>
              </a:rPr>
              <a:t>输入输出处理机除了能够完成</a:t>
            </a:r>
            <a:r>
              <a:rPr lang="zh-CN" altLang="en-US" smtClean="0">
                <a:solidFill>
                  <a:srgbClr val="FF0000"/>
                </a:solidFill>
                <a:latin typeface="楷体_GB2312" pitchFamily="49" charset="-122"/>
              </a:rPr>
              <a:t>通道处理机的全部功能</a:t>
            </a:r>
            <a:r>
              <a:rPr lang="zh-CN" altLang="en-US" smtClean="0">
                <a:latin typeface="楷体_GB2312" pitchFamily="49" charset="-122"/>
              </a:rPr>
              <a:t>之外，还具有如下功能：</a:t>
            </a:r>
          </a:p>
          <a:p>
            <a:pPr marL="1257300" lvl="2" indent="-342900" algn="just" eaLnBrk="1" hangingPunct="1">
              <a:lnSpc>
                <a:spcPct val="170000"/>
              </a:lnSpc>
              <a:spcBef>
                <a:spcPct val="5000"/>
              </a:spcBef>
              <a:buFontTx/>
              <a:buAutoNum type="circleNumDbPlain"/>
            </a:pPr>
            <a:r>
              <a:rPr lang="zh-CN" altLang="en-US" sz="2000" smtClean="0">
                <a:latin typeface="楷体_GB2312" pitchFamily="49" charset="-122"/>
              </a:rPr>
              <a:t>码制转换。</a:t>
            </a:r>
          </a:p>
          <a:p>
            <a:pPr marL="1257300" lvl="2" indent="-342900" algn="just" eaLnBrk="1" hangingPunct="1">
              <a:lnSpc>
                <a:spcPct val="170000"/>
              </a:lnSpc>
              <a:spcBef>
                <a:spcPct val="5000"/>
              </a:spcBef>
              <a:buFontTx/>
              <a:buAutoNum type="circleNumDbPlain"/>
            </a:pPr>
            <a:r>
              <a:rPr lang="zh-CN" altLang="en-US" sz="2000" smtClean="0">
                <a:latin typeface="楷体_GB2312" pitchFamily="49" charset="-122"/>
              </a:rPr>
              <a:t>数据校验和校正。</a:t>
            </a:r>
          </a:p>
          <a:p>
            <a:pPr marL="1257300" lvl="2" indent="-342900" algn="just" eaLnBrk="1" hangingPunct="1">
              <a:lnSpc>
                <a:spcPct val="170000"/>
              </a:lnSpc>
              <a:spcBef>
                <a:spcPct val="5000"/>
              </a:spcBef>
              <a:buFontTx/>
              <a:buAutoNum type="circleNumDbPlain"/>
            </a:pPr>
            <a:r>
              <a:rPr lang="zh-CN" altLang="en-US" sz="2000" smtClean="0">
                <a:latin typeface="楷体_GB2312" pitchFamily="49" charset="-122"/>
              </a:rPr>
              <a:t>故障处理。</a:t>
            </a:r>
          </a:p>
          <a:p>
            <a:pPr marL="1257300" lvl="2" indent="-342900" algn="just" eaLnBrk="1" hangingPunct="1">
              <a:lnSpc>
                <a:spcPct val="170000"/>
              </a:lnSpc>
              <a:spcBef>
                <a:spcPct val="5000"/>
              </a:spcBef>
              <a:buFontTx/>
              <a:buAutoNum type="circleNumDbPlain"/>
            </a:pPr>
            <a:r>
              <a:rPr lang="zh-CN" altLang="en-US" sz="2000" smtClean="0">
                <a:latin typeface="楷体_GB2312" pitchFamily="49" charset="-122"/>
              </a:rPr>
              <a:t>文件管理。</a:t>
            </a:r>
          </a:p>
          <a:p>
            <a:pPr marL="1257300" lvl="2" indent="-342900" algn="just" eaLnBrk="1" hangingPunct="1">
              <a:lnSpc>
                <a:spcPct val="170000"/>
              </a:lnSpc>
              <a:spcBef>
                <a:spcPct val="5000"/>
              </a:spcBef>
              <a:buFontTx/>
              <a:buAutoNum type="circleNumDbPlain"/>
            </a:pPr>
            <a:r>
              <a:rPr lang="zh-CN" altLang="en-US" sz="2000" smtClean="0">
                <a:latin typeface="楷体_GB2312" pitchFamily="49" charset="-122"/>
              </a:rPr>
              <a:t>诊断和显示系统状态。</a:t>
            </a:r>
          </a:p>
          <a:p>
            <a:pPr marL="1257300" lvl="2" indent="-342900" algn="just" eaLnBrk="1" hangingPunct="1">
              <a:lnSpc>
                <a:spcPct val="170000"/>
              </a:lnSpc>
              <a:spcBef>
                <a:spcPct val="5000"/>
              </a:spcBef>
              <a:buFontTx/>
              <a:buAutoNum type="circleNumDbPlain"/>
            </a:pPr>
            <a:r>
              <a:rPr lang="zh-CN" altLang="en-US" sz="2000" smtClean="0">
                <a:latin typeface="楷体_GB2312" pitchFamily="49" charset="-122"/>
              </a:rPr>
              <a:t>处理人机对话。</a:t>
            </a:r>
          </a:p>
          <a:p>
            <a:pPr marL="1257300" lvl="2" indent="-342900" algn="just" eaLnBrk="1" hangingPunct="1">
              <a:lnSpc>
                <a:spcPct val="170000"/>
              </a:lnSpc>
              <a:spcBef>
                <a:spcPct val="5000"/>
              </a:spcBef>
              <a:buFontTx/>
              <a:buAutoNum type="circleNumDbPlain"/>
            </a:pPr>
            <a:r>
              <a:rPr lang="zh-CN" altLang="en-US" sz="2000" smtClean="0">
                <a:latin typeface="楷体_GB2312" pitchFamily="49" charset="-122"/>
              </a:rPr>
              <a:t>连接网络或远程终端。</a:t>
            </a:r>
          </a:p>
        </p:txBody>
      </p:sp>
      <p:sp>
        <p:nvSpPr>
          <p:cNvPr id="141315" name="Rectangle 3"/>
          <p:cNvSpPr>
            <a:spLocks noGrp="1" noChangeArrowheads="1"/>
          </p:cNvSpPr>
          <p:nvPr>
            <p:ph type="title"/>
          </p:nvPr>
        </p:nvSpPr>
        <p:spPr>
          <a:xfrm>
            <a:off x="442913" y="476250"/>
            <a:ext cx="8243887" cy="500063"/>
          </a:xfrm>
          <a:noFill/>
        </p:spPr>
        <p:txBody>
          <a:bodyPr/>
          <a:lstStyle/>
          <a:p>
            <a:pPr eaLnBrk="1" hangingPunct="1"/>
            <a:r>
              <a:rPr lang="zh-CN" altLang="en-US" sz="3200" smtClean="0"/>
              <a:t>输入输出处理机的作用</a:t>
            </a:r>
            <a:r>
              <a:rPr lang="zh-CN" altLang="en-US" sz="1600" smtClean="0"/>
              <a:t>（续）</a:t>
            </a:r>
          </a:p>
        </p:txBody>
      </p:sp>
      <p:sp>
        <p:nvSpPr>
          <p:cNvPr id="2" name="日期占位符 1"/>
          <p:cNvSpPr>
            <a:spLocks noGrp="1"/>
          </p:cNvSpPr>
          <p:nvPr>
            <p:ph type="dt" sz="half" idx="10"/>
          </p:nvPr>
        </p:nvSpPr>
        <p:spPr/>
        <p:txBody>
          <a:bodyPr/>
          <a:lstStyle/>
          <a:p>
            <a:pPr>
              <a:defRPr/>
            </a:pPr>
            <a:fld id="{FE253CC2-74BF-442F-9C7D-E37890215B9E}"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129</a:t>
            </a:fld>
            <a:endParaRPr lang="en-US" altLang="zh-CN" dirty="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255713"/>
            <a:ext cx="55530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3" name="文本框 2"/>
          <p:cNvSpPr txBox="1">
            <a:spLocks noChangeArrowheads="1"/>
          </p:cNvSpPr>
          <p:nvPr/>
        </p:nvSpPr>
        <p:spPr bwMode="auto">
          <a:xfrm>
            <a:off x="2032000" y="277119"/>
            <a:ext cx="412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Tahoma" panose="020B0604030504040204" pitchFamily="34" charset="0"/>
              </a:rPr>
              <a:t>各种</a:t>
            </a:r>
            <a:r>
              <a:rPr lang="en-US" altLang="zh-CN" sz="2400" dirty="0">
                <a:latin typeface="Tahoma" panose="020B0604030504040204" pitchFamily="34" charset="0"/>
              </a:rPr>
              <a:t>USB</a:t>
            </a:r>
            <a:r>
              <a:rPr lang="zh-CN" altLang="en-US" sz="2400" dirty="0">
                <a:latin typeface="Tahoma" panose="020B0604030504040204" pitchFamily="34" charset="0"/>
              </a:rPr>
              <a:t>总线插头形式与尺寸</a:t>
            </a:r>
          </a:p>
        </p:txBody>
      </p:sp>
      <p:pic>
        <p:nvPicPr>
          <p:cNvPr id="15360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 y="4221163"/>
            <a:ext cx="2447925"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5" name="矩形 4"/>
          <p:cNvSpPr>
            <a:spLocks noChangeArrowheads="1"/>
          </p:cNvSpPr>
          <p:nvPr/>
        </p:nvSpPr>
        <p:spPr bwMode="auto">
          <a:xfrm>
            <a:off x="3708400" y="4503738"/>
            <a:ext cx="489585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600">
                <a:latin typeface="Tahoma" panose="020B0604030504040204" pitchFamily="34" charset="0"/>
              </a:rPr>
              <a:t>触点      功能（主机）               功能（设备） </a:t>
            </a:r>
          </a:p>
          <a:p>
            <a:pPr>
              <a:spcBef>
                <a:spcPct val="0"/>
              </a:spcBef>
              <a:buClrTx/>
              <a:buSzTx/>
              <a:buFontTx/>
              <a:buNone/>
            </a:pPr>
            <a:r>
              <a:rPr lang="en-US" altLang="zh-CN" sz="1600">
                <a:latin typeface="Tahoma" panose="020B0604030504040204" pitchFamily="34" charset="0"/>
              </a:rPr>
              <a:t>1      VBUS (4.75</a:t>
            </a:r>
            <a:r>
              <a:rPr lang="zh-CN" altLang="en-US" sz="1600">
                <a:latin typeface="Tahoma" panose="020B0604030504040204" pitchFamily="34" charset="0"/>
              </a:rPr>
              <a:t>－</a:t>
            </a:r>
            <a:r>
              <a:rPr lang="en-US" altLang="zh-CN" sz="1600">
                <a:latin typeface="Tahoma" panose="020B0604030504040204" pitchFamily="34" charset="0"/>
              </a:rPr>
              <a:t>5.25 V)       VBUS (4.4</a:t>
            </a:r>
            <a:r>
              <a:rPr lang="zh-CN" altLang="en-US" sz="1600">
                <a:latin typeface="Tahoma" panose="020B0604030504040204" pitchFamily="34" charset="0"/>
              </a:rPr>
              <a:t>－</a:t>
            </a:r>
            <a:r>
              <a:rPr lang="en-US" altLang="zh-CN" sz="1600">
                <a:latin typeface="Tahoma" panose="020B0604030504040204" pitchFamily="34" charset="0"/>
              </a:rPr>
              <a:t>5.25 V) </a:t>
            </a:r>
          </a:p>
          <a:p>
            <a:pPr>
              <a:spcBef>
                <a:spcPct val="0"/>
              </a:spcBef>
              <a:buClrTx/>
              <a:buSzTx/>
              <a:buFontTx/>
              <a:buNone/>
            </a:pPr>
            <a:r>
              <a:rPr lang="en-US" altLang="zh-CN" sz="1600">
                <a:latin typeface="Tahoma" panose="020B0604030504040204" pitchFamily="34" charset="0"/>
              </a:rPr>
              <a:t>2           D-                                 D- </a:t>
            </a:r>
          </a:p>
          <a:p>
            <a:pPr>
              <a:spcBef>
                <a:spcPct val="0"/>
              </a:spcBef>
              <a:buClrTx/>
              <a:buSzTx/>
              <a:buFontTx/>
              <a:buNone/>
            </a:pPr>
            <a:r>
              <a:rPr lang="en-US" altLang="zh-CN" sz="1600">
                <a:latin typeface="Tahoma" panose="020B0604030504040204" pitchFamily="34" charset="0"/>
              </a:rPr>
              <a:t>3           D+                                D+ </a:t>
            </a:r>
          </a:p>
          <a:p>
            <a:pPr>
              <a:spcBef>
                <a:spcPct val="0"/>
              </a:spcBef>
              <a:buClrTx/>
              <a:buSzTx/>
              <a:buFontTx/>
              <a:buNone/>
            </a:pPr>
            <a:r>
              <a:rPr lang="en-US" altLang="zh-CN" sz="1600">
                <a:latin typeface="Tahoma" panose="020B0604030504040204" pitchFamily="34" charset="0"/>
              </a:rPr>
              <a:t>4           </a:t>
            </a:r>
            <a:r>
              <a:rPr lang="zh-CN" altLang="en-US" sz="1600">
                <a:latin typeface="Tahoma" panose="020B0604030504040204" pitchFamily="34" charset="0"/>
              </a:rPr>
              <a:t>接地                             接地</a:t>
            </a:r>
          </a:p>
        </p:txBody>
      </p:sp>
      <p:pic>
        <p:nvPicPr>
          <p:cNvPr id="153606"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5025" y="1174750"/>
            <a:ext cx="43243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5A3CA25F-229F-460E-B9E7-E9AE56B9B309}" type="datetime1">
              <a:rPr lang="zh-CN" altLang="en-US" smtClean="0"/>
              <a:t>2021/10/31</a:t>
            </a:fld>
            <a:endParaRPr lang="en-US" altLang="zh-CN"/>
          </a:p>
        </p:txBody>
      </p:sp>
      <p:sp>
        <p:nvSpPr>
          <p:cNvPr id="4" name="灯片编号占位符 3"/>
          <p:cNvSpPr>
            <a:spLocks noGrp="1"/>
          </p:cNvSpPr>
          <p:nvPr>
            <p:ph type="sldNum" sz="quarter" idx="11"/>
          </p:nvPr>
        </p:nvSpPr>
        <p:spPr/>
        <p:txBody>
          <a:bodyPr/>
          <a:lstStyle/>
          <a:p>
            <a:pPr>
              <a:defRPr/>
            </a:pPr>
            <a:r>
              <a:rPr lang="en-US" altLang="zh-CN" smtClean="0"/>
              <a:t>Lecture 4- </a:t>
            </a:r>
            <a:fld id="{9488ABF3-07F9-4DBE-B889-B1009893B52E}" type="slidenum">
              <a:rPr lang="zh-CN" altLang="en-US" smtClean="0"/>
              <a:pPr>
                <a:defRPr/>
              </a:pPr>
              <a:t>13</a:t>
            </a:fld>
            <a:endParaRPr lang="zh-CN" altLang="en-US" dirty="0"/>
          </a:p>
        </p:txBody>
      </p:sp>
    </p:spTree>
    <p:extLst>
      <p:ext uri="{BB962C8B-B14F-4D97-AF65-F5344CB8AC3E}">
        <p14:creationId xmlns:p14="http://schemas.microsoft.com/office/powerpoint/2010/main" val="3378312383"/>
      </p:ext>
    </p:extLst>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Rectangle 2"/>
          <p:cNvSpPr>
            <a:spLocks noGrp="1" noChangeArrowheads="1"/>
          </p:cNvSpPr>
          <p:nvPr>
            <p:ph type="body" idx="1"/>
          </p:nvPr>
        </p:nvSpPr>
        <p:spPr>
          <a:xfrm>
            <a:off x="381000" y="1196975"/>
            <a:ext cx="8458200" cy="5051425"/>
          </a:xfrm>
        </p:spPr>
        <p:txBody>
          <a:bodyPr/>
          <a:lstStyle/>
          <a:p>
            <a:pPr algn="just" eaLnBrk="1" hangingPunct="1">
              <a:lnSpc>
                <a:spcPct val="155000"/>
              </a:lnSpc>
              <a:spcBef>
                <a:spcPct val="10000"/>
              </a:spcBef>
            </a:pPr>
            <a:r>
              <a:rPr lang="zh-CN" altLang="en-US" smtClean="0">
                <a:latin typeface="Garamond" panose="02020404030301010803" pitchFamily="18" charset="0"/>
              </a:rPr>
              <a:t>输入输出处理机还可以根据需要完成分配给它的其它任务，如数据库管理等。</a:t>
            </a:r>
          </a:p>
          <a:p>
            <a:pPr algn="just" eaLnBrk="1" hangingPunct="1">
              <a:lnSpc>
                <a:spcPct val="155000"/>
              </a:lnSpc>
              <a:spcBef>
                <a:spcPct val="10000"/>
              </a:spcBef>
            </a:pPr>
            <a:endParaRPr lang="zh-CN" altLang="en-US" smtClean="0">
              <a:latin typeface="Garamond" panose="02020404030301010803" pitchFamily="18" charset="0"/>
            </a:endParaRPr>
          </a:p>
          <a:p>
            <a:pPr algn="just" eaLnBrk="1" hangingPunct="1">
              <a:lnSpc>
                <a:spcPct val="155000"/>
              </a:lnSpc>
              <a:spcBef>
                <a:spcPct val="10000"/>
              </a:spcBef>
            </a:pPr>
            <a:r>
              <a:rPr lang="zh-CN" altLang="en-US" smtClean="0">
                <a:latin typeface="Garamond" panose="02020404030301010803" pitchFamily="18" charset="0"/>
              </a:rPr>
              <a:t>除了具有数据的输入输出功能之外，还具有运算功能和程序控制等功能。</a:t>
            </a:r>
          </a:p>
          <a:p>
            <a:pPr algn="just" eaLnBrk="1" hangingPunct="1">
              <a:lnSpc>
                <a:spcPct val="155000"/>
              </a:lnSpc>
              <a:spcBef>
                <a:spcPct val="10000"/>
              </a:spcBef>
            </a:pPr>
            <a:endParaRPr lang="zh-CN" altLang="en-US" smtClean="0">
              <a:latin typeface="Garamond" panose="02020404030301010803" pitchFamily="18" charset="0"/>
            </a:endParaRPr>
          </a:p>
          <a:p>
            <a:pPr algn="just" eaLnBrk="1" hangingPunct="1">
              <a:lnSpc>
                <a:spcPct val="155000"/>
              </a:lnSpc>
              <a:spcBef>
                <a:spcPct val="10000"/>
              </a:spcBef>
            </a:pPr>
            <a:r>
              <a:rPr lang="zh-CN" altLang="en-US" smtClean="0">
                <a:latin typeface="Garamond" panose="02020404030301010803" pitchFamily="18" charset="0"/>
              </a:rPr>
              <a:t>不仅能够执行输入输出指令，还能够执行算术逻辑指令和程序控制指令等，就象一般的处理机那样。</a:t>
            </a:r>
            <a:endParaRPr lang="zh-CN" altLang="en-US" smtClean="0">
              <a:latin typeface="宋体" panose="02010600030101010101" pitchFamily="2" charset="-122"/>
            </a:endParaRPr>
          </a:p>
        </p:txBody>
      </p:sp>
      <p:sp>
        <p:nvSpPr>
          <p:cNvPr id="142339" name="Rectangle 3"/>
          <p:cNvSpPr>
            <a:spLocks noGrp="1" noChangeArrowheads="1"/>
          </p:cNvSpPr>
          <p:nvPr>
            <p:ph type="title"/>
          </p:nvPr>
        </p:nvSpPr>
        <p:spPr>
          <a:xfrm>
            <a:off x="442913" y="476250"/>
            <a:ext cx="8243887" cy="500063"/>
          </a:xfrm>
          <a:noFill/>
        </p:spPr>
        <p:txBody>
          <a:bodyPr/>
          <a:lstStyle/>
          <a:p>
            <a:pPr eaLnBrk="1" hangingPunct="1"/>
            <a:r>
              <a:rPr lang="zh-CN" altLang="en-US" sz="3200" smtClean="0"/>
              <a:t>输入输出处理机的作用</a:t>
            </a:r>
            <a:r>
              <a:rPr lang="zh-CN" altLang="en-US" sz="1600" smtClean="0"/>
              <a:t>（续）</a:t>
            </a:r>
          </a:p>
        </p:txBody>
      </p:sp>
      <p:sp>
        <p:nvSpPr>
          <p:cNvPr id="2" name="日期占位符 1"/>
          <p:cNvSpPr>
            <a:spLocks noGrp="1"/>
          </p:cNvSpPr>
          <p:nvPr>
            <p:ph type="dt" sz="half" idx="10"/>
          </p:nvPr>
        </p:nvSpPr>
        <p:spPr/>
        <p:txBody>
          <a:bodyPr/>
          <a:lstStyle/>
          <a:p>
            <a:pPr>
              <a:defRPr/>
            </a:pPr>
            <a:fld id="{96CF9A13-CEC3-4F63-8BDC-CFF23939BBF1}"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130</a:t>
            </a:fld>
            <a:endParaRPr lang="en-US" altLang="zh-CN" dirty="0"/>
          </a:p>
        </p:txBody>
      </p:sp>
    </p:spTree>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57200" y="471488"/>
            <a:ext cx="8077200" cy="509587"/>
          </a:xfrm>
        </p:spPr>
        <p:txBody>
          <a:bodyPr/>
          <a:lstStyle/>
          <a:p>
            <a:pPr eaLnBrk="1" hangingPunct="1"/>
            <a:r>
              <a:rPr lang="zh-CN" altLang="en-US" sz="3200" smtClean="0">
                <a:latin typeface="楷体_GB2312" pitchFamily="49" charset="-122"/>
              </a:rPr>
              <a:t>输入输出处理机的种类</a:t>
            </a:r>
          </a:p>
        </p:txBody>
      </p:sp>
      <p:sp>
        <p:nvSpPr>
          <p:cNvPr id="143363" name="Rectangle 3"/>
          <p:cNvSpPr>
            <a:spLocks noGrp="1" noChangeArrowheads="1"/>
          </p:cNvSpPr>
          <p:nvPr>
            <p:ph type="body" idx="1"/>
          </p:nvPr>
        </p:nvSpPr>
        <p:spPr>
          <a:xfrm>
            <a:off x="381000" y="1196975"/>
            <a:ext cx="8534400" cy="5203825"/>
          </a:xfrm>
        </p:spPr>
        <p:txBody>
          <a:bodyPr/>
          <a:lstStyle/>
          <a:p>
            <a:pPr eaLnBrk="1" hangingPunct="1">
              <a:lnSpc>
                <a:spcPct val="150000"/>
              </a:lnSpc>
              <a:spcBef>
                <a:spcPct val="0"/>
              </a:spcBef>
            </a:pPr>
            <a:r>
              <a:rPr lang="zh-CN" altLang="en-US" smtClean="0">
                <a:solidFill>
                  <a:srgbClr val="0000FF"/>
                </a:solidFill>
                <a:latin typeface="楷体_GB2312" pitchFamily="49" charset="-122"/>
              </a:rPr>
              <a:t>根据是否</a:t>
            </a:r>
            <a:r>
              <a:rPr lang="zh-CN" altLang="en-US" smtClean="0">
                <a:solidFill>
                  <a:srgbClr val="FF0000"/>
                </a:solidFill>
                <a:latin typeface="楷体_GB2312" pitchFamily="49" charset="-122"/>
              </a:rPr>
              <a:t>共享主存储器</a:t>
            </a:r>
            <a:r>
              <a:rPr lang="zh-CN" altLang="en-US" smtClean="0">
                <a:solidFill>
                  <a:srgbClr val="0000FF"/>
                </a:solidFill>
                <a:latin typeface="楷体_GB2312" pitchFamily="49" charset="-122"/>
              </a:rPr>
              <a:t>分为：</a:t>
            </a:r>
          </a:p>
          <a:p>
            <a:pPr lvl="1" eaLnBrk="1" hangingPunct="1">
              <a:lnSpc>
                <a:spcPct val="150000"/>
              </a:lnSpc>
              <a:spcBef>
                <a:spcPct val="0"/>
              </a:spcBef>
            </a:pPr>
            <a:r>
              <a:rPr lang="en-US" altLang="zh-CN" smtClean="0">
                <a:latin typeface="楷体_GB2312" pitchFamily="49" charset="-122"/>
              </a:rPr>
              <a:t>(1)</a:t>
            </a:r>
            <a:r>
              <a:rPr lang="zh-CN" altLang="en-US" smtClean="0">
                <a:latin typeface="楷体_GB2312" pitchFamily="49" charset="-122"/>
              </a:rPr>
              <a:t>共享主存储器的输入输出处理机。</a:t>
            </a:r>
          </a:p>
          <a:p>
            <a:pPr lvl="2" eaLnBrk="1" hangingPunct="1">
              <a:lnSpc>
                <a:spcPct val="150000"/>
              </a:lnSpc>
              <a:spcBef>
                <a:spcPct val="0"/>
              </a:spcBef>
            </a:pPr>
            <a:r>
              <a:rPr lang="en-US" altLang="zh-CN" smtClean="0">
                <a:latin typeface="楷体_GB2312" pitchFamily="49" charset="-122"/>
              </a:rPr>
              <a:t>CDC</a:t>
            </a:r>
            <a:r>
              <a:rPr lang="zh-CN" altLang="en-US" smtClean="0">
                <a:latin typeface="楷体_GB2312" pitchFamily="49" charset="-122"/>
              </a:rPr>
              <a:t>公司的</a:t>
            </a:r>
            <a:r>
              <a:rPr lang="en-US" altLang="zh-CN" smtClean="0">
                <a:latin typeface="楷体_GB2312" pitchFamily="49" charset="-122"/>
              </a:rPr>
              <a:t>CYBER</a:t>
            </a:r>
            <a:r>
              <a:rPr lang="zh-CN" altLang="en-US" smtClean="0">
                <a:latin typeface="楷体_GB2312" pitchFamily="49" charset="-122"/>
              </a:rPr>
              <a:t>，</a:t>
            </a:r>
            <a:r>
              <a:rPr lang="en-US" altLang="zh-CN" smtClean="0">
                <a:latin typeface="楷体_GB2312" pitchFamily="49" charset="-122"/>
              </a:rPr>
              <a:t>Texas</a:t>
            </a:r>
            <a:r>
              <a:rPr lang="zh-CN" altLang="en-US" smtClean="0">
                <a:latin typeface="楷体_GB2312" pitchFamily="49" charset="-122"/>
              </a:rPr>
              <a:t>公司的</a:t>
            </a:r>
            <a:r>
              <a:rPr lang="en-US" altLang="zh-CN" smtClean="0">
                <a:latin typeface="楷体_GB2312" pitchFamily="49" charset="-122"/>
              </a:rPr>
              <a:t>ASC</a:t>
            </a:r>
            <a:r>
              <a:rPr lang="zh-CN" altLang="en-US" smtClean="0">
                <a:latin typeface="楷体_GB2312" pitchFamily="49" charset="-122"/>
              </a:rPr>
              <a:t>，</a:t>
            </a:r>
          </a:p>
          <a:p>
            <a:pPr lvl="1" eaLnBrk="1" hangingPunct="1">
              <a:lnSpc>
                <a:spcPct val="150000"/>
              </a:lnSpc>
              <a:spcBef>
                <a:spcPct val="0"/>
              </a:spcBef>
            </a:pPr>
            <a:r>
              <a:rPr lang="en-US" altLang="zh-CN" smtClean="0">
                <a:latin typeface="楷体_GB2312" pitchFamily="49" charset="-122"/>
              </a:rPr>
              <a:t>(2)</a:t>
            </a:r>
            <a:r>
              <a:rPr lang="zh-CN" altLang="en-US" smtClean="0">
                <a:latin typeface="楷体_GB2312" pitchFamily="49" charset="-122"/>
              </a:rPr>
              <a:t>不共享主存储器的输入输出处理机。</a:t>
            </a:r>
          </a:p>
          <a:p>
            <a:pPr lvl="2" eaLnBrk="1" hangingPunct="1">
              <a:lnSpc>
                <a:spcPct val="150000"/>
              </a:lnSpc>
              <a:spcBef>
                <a:spcPct val="0"/>
              </a:spcBef>
            </a:pPr>
            <a:r>
              <a:rPr lang="en-US" altLang="zh-CN" smtClean="0">
                <a:latin typeface="楷体_GB2312" pitchFamily="49" charset="-122"/>
              </a:rPr>
              <a:t>STAT-100</a:t>
            </a:r>
            <a:r>
              <a:rPr lang="zh-CN" altLang="en-US" smtClean="0">
                <a:latin typeface="楷体_GB2312" pitchFamily="49" charset="-122"/>
              </a:rPr>
              <a:t>巨型机</a:t>
            </a:r>
          </a:p>
          <a:p>
            <a:pPr eaLnBrk="1" hangingPunct="1">
              <a:lnSpc>
                <a:spcPct val="150000"/>
              </a:lnSpc>
              <a:spcBef>
                <a:spcPct val="0"/>
              </a:spcBef>
            </a:pPr>
            <a:r>
              <a:rPr lang="zh-CN" altLang="en-US" smtClean="0">
                <a:solidFill>
                  <a:srgbClr val="0000FF"/>
                </a:solidFill>
                <a:latin typeface="楷体_GB2312" pitchFamily="49" charset="-122"/>
              </a:rPr>
              <a:t>根据运算部件和指令控制部件是否共享分为：</a:t>
            </a:r>
          </a:p>
          <a:p>
            <a:pPr lvl="1" eaLnBrk="1" hangingPunct="1">
              <a:lnSpc>
                <a:spcPct val="150000"/>
              </a:lnSpc>
              <a:spcBef>
                <a:spcPct val="0"/>
              </a:spcBef>
            </a:pPr>
            <a:r>
              <a:rPr lang="en-US" altLang="zh-CN" smtClean="0">
                <a:latin typeface="楷体_GB2312" pitchFamily="49" charset="-122"/>
              </a:rPr>
              <a:t>(1) </a:t>
            </a:r>
            <a:r>
              <a:rPr lang="zh-CN" altLang="en-US" smtClean="0">
                <a:latin typeface="楷体_GB2312" pitchFamily="49" charset="-122"/>
              </a:rPr>
              <a:t>合用同一个运算部件和指令控制部件。</a:t>
            </a:r>
          </a:p>
          <a:p>
            <a:pPr lvl="2" eaLnBrk="1" hangingPunct="1">
              <a:lnSpc>
                <a:spcPct val="150000"/>
              </a:lnSpc>
              <a:spcBef>
                <a:spcPct val="0"/>
              </a:spcBef>
            </a:pPr>
            <a:r>
              <a:rPr lang="zh-CN" altLang="en-US" smtClean="0">
                <a:latin typeface="楷体_GB2312" pitchFamily="49" charset="-122"/>
              </a:rPr>
              <a:t>造价低，控制复杂。如</a:t>
            </a:r>
            <a:r>
              <a:rPr lang="en-US" altLang="zh-CN" smtClean="0">
                <a:latin typeface="楷体_GB2312" pitchFamily="49" charset="-122"/>
              </a:rPr>
              <a:t>CDC-CYBER</a:t>
            </a:r>
            <a:r>
              <a:rPr lang="zh-CN" altLang="en-US" smtClean="0">
                <a:latin typeface="楷体_GB2312" pitchFamily="49" charset="-122"/>
              </a:rPr>
              <a:t>和</a:t>
            </a:r>
            <a:r>
              <a:rPr lang="en-US" altLang="zh-CN" smtClean="0">
                <a:latin typeface="楷体_GB2312" pitchFamily="49" charset="-122"/>
              </a:rPr>
              <a:t>ASC</a:t>
            </a:r>
          </a:p>
          <a:p>
            <a:pPr lvl="1" eaLnBrk="1" hangingPunct="1">
              <a:lnSpc>
                <a:spcPct val="150000"/>
              </a:lnSpc>
              <a:spcBef>
                <a:spcPct val="0"/>
              </a:spcBef>
            </a:pPr>
            <a:r>
              <a:rPr lang="en-US" altLang="zh-CN" smtClean="0">
                <a:latin typeface="楷体_GB2312" pitchFamily="49" charset="-122"/>
              </a:rPr>
              <a:t>(2) </a:t>
            </a:r>
            <a:r>
              <a:rPr lang="zh-CN" altLang="en-US" smtClean="0">
                <a:latin typeface="楷体_GB2312" pitchFamily="49" charset="-122"/>
              </a:rPr>
              <a:t>独立运算部件和指令控制部件。</a:t>
            </a:r>
          </a:p>
          <a:p>
            <a:pPr lvl="1" eaLnBrk="1" hangingPunct="1">
              <a:lnSpc>
                <a:spcPct val="150000"/>
              </a:lnSpc>
              <a:spcBef>
                <a:spcPct val="0"/>
              </a:spcBef>
              <a:buFontTx/>
              <a:buNone/>
            </a:pPr>
            <a:r>
              <a:rPr lang="zh-CN" altLang="en-US" smtClean="0">
                <a:latin typeface="楷体_GB2312" pitchFamily="49" charset="-122"/>
              </a:rPr>
              <a:t>     独立运算部件和指令控制部件已经成为主流。</a:t>
            </a:r>
          </a:p>
          <a:p>
            <a:pPr lvl="2" eaLnBrk="1" hangingPunct="1">
              <a:lnSpc>
                <a:spcPct val="150000"/>
              </a:lnSpc>
              <a:spcBef>
                <a:spcPct val="0"/>
              </a:spcBef>
            </a:pPr>
            <a:r>
              <a:rPr lang="zh-CN" altLang="en-US" smtClean="0">
                <a:latin typeface="楷体_GB2312" pitchFamily="49" charset="-122"/>
              </a:rPr>
              <a:t>如</a:t>
            </a:r>
            <a:r>
              <a:rPr lang="en-US" altLang="zh-CN" smtClean="0">
                <a:latin typeface="楷体_GB2312" pitchFamily="49" charset="-122"/>
              </a:rPr>
              <a:t>B-6700</a:t>
            </a:r>
            <a:r>
              <a:rPr lang="zh-CN" altLang="en-US" smtClean="0">
                <a:latin typeface="楷体_GB2312" pitchFamily="49" charset="-122"/>
              </a:rPr>
              <a:t>大型机和</a:t>
            </a:r>
            <a:r>
              <a:rPr lang="en-US" altLang="zh-CN" smtClean="0">
                <a:latin typeface="楷体_GB2312" pitchFamily="49" charset="-122"/>
              </a:rPr>
              <a:t>STAT-100</a:t>
            </a:r>
            <a:r>
              <a:rPr lang="zh-CN" altLang="en-US" smtClean="0">
                <a:latin typeface="楷体_GB2312" pitchFamily="49" charset="-122"/>
              </a:rPr>
              <a:t>巨型机等。</a:t>
            </a:r>
          </a:p>
        </p:txBody>
      </p:sp>
      <p:sp>
        <p:nvSpPr>
          <p:cNvPr id="2" name="日期占位符 1"/>
          <p:cNvSpPr>
            <a:spLocks noGrp="1"/>
          </p:cNvSpPr>
          <p:nvPr>
            <p:ph type="dt" sz="half" idx="10"/>
          </p:nvPr>
        </p:nvSpPr>
        <p:spPr/>
        <p:txBody>
          <a:bodyPr/>
          <a:lstStyle/>
          <a:p>
            <a:pPr>
              <a:defRPr/>
            </a:pPr>
            <a:fld id="{B6EC9B94-2BF4-4134-88CF-BD3D16182329}"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131</a:t>
            </a:fld>
            <a:endParaRPr lang="en-US" altLang="zh-CN" dirty="0"/>
          </a:p>
        </p:txBody>
      </p:sp>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6" name="Rectangle 2"/>
          <p:cNvSpPr>
            <a:spLocks noGrp="1" noChangeArrowheads="1"/>
          </p:cNvSpPr>
          <p:nvPr>
            <p:ph type="body" idx="1"/>
          </p:nvPr>
        </p:nvSpPr>
        <p:spPr>
          <a:xfrm>
            <a:off x="533400" y="1196975"/>
            <a:ext cx="8229600" cy="4594225"/>
          </a:xfrm>
        </p:spPr>
        <p:txBody>
          <a:bodyPr/>
          <a:lstStyle/>
          <a:p>
            <a:pPr marL="457200" indent="-457200" eaLnBrk="1" hangingPunct="1">
              <a:lnSpc>
                <a:spcPct val="260000"/>
              </a:lnSpc>
            </a:pPr>
            <a:r>
              <a:rPr lang="zh-CN" altLang="en-US" smtClean="0">
                <a:solidFill>
                  <a:srgbClr val="0000FF"/>
                </a:solidFill>
                <a:latin typeface="楷体_GB2312" pitchFamily="49" charset="-122"/>
              </a:rPr>
              <a:t>输入输出处理机的多种组织方式：</a:t>
            </a:r>
          </a:p>
          <a:p>
            <a:pPr marL="838200" lvl="1" indent="-381000" eaLnBrk="1" hangingPunct="1">
              <a:lnSpc>
                <a:spcPct val="260000"/>
              </a:lnSpc>
              <a:buFontTx/>
              <a:buAutoNum type="circleNumDbPlain"/>
            </a:pPr>
            <a:r>
              <a:rPr lang="zh-CN" altLang="en-US" smtClean="0">
                <a:latin typeface="楷体_GB2312" pitchFamily="49" charset="-122"/>
              </a:rPr>
              <a:t>多个输入输出处理机从功能上分工。</a:t>
            </a:r>
          </a:p>
          <a:p>
            <a:pPr marL="838200" lvl="1" indent="-381000" eaLnBrk="1" hangingPunct="1">
              <a:lnSpc>
                <a:spcPct val="260000"/>
              </a:lnSpc>
              <a:buFontTx/>
              <a:buAutoNum type="circleNumDbPlain"/>
            </a:pPr>
            <a:r>
              <a:rPr lang="zh-CN" altLang="en-US" smtClean="0">
                <a:latin typeface="楷体_GB2312" pitchFamily="49" charset="-122"/>
              </a:rPr>
              <a:t>以输入输出处理机作为主处理机。</a:t>
            </a:r>
          </a:p>
          <a:p>
            <a:pPr marL="838200" lvl="1" indent="-381000" eaLnBrk="1" hangingPunct="1">
              <a:lnSpc>
                <a:spcPct val="260000"/>
              </a:lnSpc>
              <a:buFontTx/>
              <a:buAutoNum type="circleNumDbPlain"/>
            </a:pPr>
            <a:r>
              <a:rPr lang="zh-CN" altLang="en-US" smtClean="0">
                <a:latin typeface="楷体_GB2312" pitchFamily="49" charset="-122"/>
              </a:rPr>
              <a:t>采用与主处理机相同型号的处理机作为输入输出处理机。</a:t>
            </a:r>
          </a:p>
          <a:p>
            <a:pPr marL="838200" lvl="1" indent="-381000" eaLnBrk="1" hangingPunct="1">
              <a:lnSpc>
                <a:spcPct val="260000"/>
              </a:lnSpc>
              <a:buFontTx/>
              <a:buAutoNum type="circleNumDbPlain"/>
            </a:pPr>
            <a:r>
              <a:rPr lang="zh-CN" altLang="en-US" smtClean="0">
                <a:latin typeface="楷体_GB2312" pitchFamily="49" charset="-122"/>
              </a:rPr>
              <a:t>采用廉价的微处理机来专门承担输入输出任务。</a:t>
            </a:r>
          </a:p>
        </p:txBody>
      </p:sp>
      <p:sp>
        <p:nvSpPr>
          <p:cNvPr id="144387" name="Rectangle 3"/>
          <p:cNvSpPr>
            <a:spLocks noGrp="1" noChangeArrowheads="1"/>
          </p:cNvSpPr>
          <p:nvPr>
            <p:ph type="title"/>
          </p:nvPr>
        </p:nvSpPr>
        <p:spPr>
          <a:xfrm>
            <a:off x="442913" y="476250"/>
            <a:ext cx="8243887" cy="500063"/>
          </a:xfrm>
          <a:noFill/>
        </p:spPr>
        <p:txBody>
          <a:bodyPr/>
          <a:lstStyle/>
          <a:p>
            <a:pPr eaLnBrk="1" hangingPunct="1"/>
            <a:r>
              <a:rPr lang="zh-CN" altLang="en-US" sz="3200" smtClean="0"/>
              <a:t>输入输出处理机的作用</a:t>
            </a:r>
            <a:r>
              <a:rPr lang="zh-CN" altLang="en-US" sz="1600" smtClean="0"/>
              <a:t>（续）</a:t>
            </a:r>
          </a:p>
        </p:txBody>
      </p:sp>
      <p:sp>
        <p:nvSpPr>
          <p:cNvPr id="2" name="日期占位符 1"/>
          <p:cNvSpPr>
            <a:spLocks noGrp="1"/>
          </p:cNvSpPr>
          <p:nvPr>
            <p:ph type="dt" sz="half" idx="10"/>
          </p:nvPr>
        </p:nvSpPr>
        <p:spPr/>
        <p:txBody>
          <a:bodyPr/>
          <a:lstStyle/>
          <a:p>
            <a:pPr>
              <a:defRPr/>
            </a:pPr>
            <a:fld id="{8302750D-DC5D-4F9B-9B51-9DC7C72B5197}"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132</a:t>
            </a:fld>
            <a:endParaRPr lang="en-US" altLang="zh-CN" dirty="0"/>
          </a:p>
        </p:txBody>
      </p:sp>
    </p:spTree>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442913" y="476250"/>
            <a:ext cx="8243887" cy="422275"/>
          </a:xfrm>
        </p:spPr>
        <p:txBody>
          <a:bodyPr/>
          <a:lstStyle/>
          <a:p>
            <a:pPr eaLnBrk="1" hangingPunct="1"/>
            <a:r>
              <a:rPr lang="zh-CN" altLang="en-US" sz="3200" smtClean="0">
                <a:latin typeface="楷体_GB2312" pitchFamily="49" charset="-122"/>
              </a:rPr>
              <a:t>输入输出处理机实例</a:t>
            </a:r>
          </a:p>
        </p:txBody>
      </p:sp>
      <p:sp>
        <p:nvSpPr>
          <p:cNvPr id="145411" name="Rectangle 3"/>
          <p:cNvSpPr>
            <a:spLocks noGrp="1" noChangeArrowheads="1"/>
          </p:cNvSpPr>
          <p:nvPr>
            <p:ph type="body" idx="1"/>
          </p:nvPr>
        </p:nvSpPr>
        <p:spPr>
          <a:xfrm>
            <a:off x="381000" y="1196975"/>
            <a:ext cx="8458200" cy="5203825"/>
          </a:xfrm>
        </p:spPr>
        <p:txBody>
          <a:bodyPr/>
          <a:lstStyle/>
          <a:p>
            <a:pPr eaLnBrk="1" hangingPunct="1">
              <a:lnSpc>
                <a:spcPct val="125000"/>
              </a:lnSpc>
              <a:spcBef>
                <a:spcPct val="10000"/>
              </a:spcBef>
            </a:pPr>
            <a:r>
              <a:rPr lang="en-US" altLang="zh-CN" smtClean="0"/>
              <a:t>CYBER1700</a:t>
            </a:r>
            <a:r>
              <a:rPr lang="zh-CN" altLang="en-US" smtClean="0"/>
              <a:t>大型机的输入输出处理机。</a:t>
            </a:r>
          </a:p>
          <a:p>
            <a:pPr lvl="1" eaLnBrk="1" hangingPunct="1">
              <a:lnSpc>
                <a:spcPct val="125000"/>
              </a:lnSpc>
              <a:spcBef>
                <a:spcPct val="10000"/>
              </a:spcBef>
            </a:pPr>
            <a:r>
              <a:rPr lang="en-US" altLang="zh-CN" smtClean="0"/>
              <a:t>PPU</a:t>
            </a:r>
            <a:r>
              <a:rPr lang="en-US" altLang="zh-CN" baseline="-25000" smtClean="0"/>
              <a:t>0</a:t>
            </a:r>
            <a:r>
              <a:rPr lang="zh-CN" altLang="en-US" smtClean="0"/>
              <a:t>～</a:t>
            </a:r>
            <a:r>
              <a:rPr lang="en-US" altLang="zh-CN" smtClean="0"/>
              <a:t>PPU</a:t>
            </a:r>
            <a:r>
              <a:rPr lang="en-US" altLang="zh-CN" baseline="-25000" smtClean="0"/>
              <a:t>9</a:t>
            </a:r>
            <a:r>
              <a:rPr lang="zh-CN" altLang="en-US" smtClean="0"/>
              <a:t>通过总线分时共享主存储器，并通过交叉开关网络共享</a:t>
            </a:r>
            <a:r>
              <a:rPr lang="en-US" altLang="zh-CN" smtClean="0"/>
              <a:t>12</a:t>
            </a:r>
            <a:r>
              <a:rPr lang="zh-CN" altLang="en-US" smtClean="0"/>
              <a:t>个输入输出通道。</a:t>
            </a:r>
          </a:p>
          <a:p>
            <a:pPr lvl="1" eaLnBrk="1" hangingPunct="1">
              <a:lnSpc>
                <a:spcPct val="125000"/>
              </a:lnSpc>
              <a:spcBef>
                <a:spcPct val="10000"/>
              </a:spcBef>
            </a:pPr>
            <a:endParaRPr lang="zh-CN" altLang="en-US" smtClean="0"/>
          </a:p>
          <a:p>
            <a:pPr lvl="1" eaLnBrk="1" hangingPunct="1">
              <a:lnSpc>
                <a:spcPct val="125000"/>
              </a:lnSpc>
              <a:spcBef>
                <a:spcPct val="10000"/>
              </a:spcBef>
            </a:pPr>
            <a:r>
              <a:rPr lang="zh-CN" altLang="en-US" smtClean="0"/>
              <a:t>每个</a:t>
            </a:r>
            <a:r>
              <a:rPr lang="en-US" altLang="zh-CN" smtClean="0"/>
              <a:t>PPU</a:t>
            </a:r>
            <a:r>
              <a:rPr lang="zh-CN" altLang="en-US" smtClean="0"/>
              <a:t>有一个容量</a:t>
            </a:r>
            <a:r>
              <a:rPr lang="en-US" altLang="zh-CN" smtClean="0"/>
              <a:t>4K×13</a:t>
            </a:r>
            <a:r>
              <a:rPr lang="zh-CN" altLang="en-US" smtClean="0"/>
              <a:t>位的局部存储器。</a:t>
            </a:r>
          </a:p>
          <a:p>
            <a:pPr lvl="1" eaLnBrk="1" hangingPunct="1">
              <a:lnSpc>
                <a:spcPct val="125000"/>
              </a:lnSpc>
              <a:spcBef>
                <a:spcPct val="10000"/>
              </a:spcBef>
            </a:pPr>
            <a:endParaRPr lang="zh-CN" altLang="en-US" smtClean="0"/>
          </a:p>
          <a:p>
            <a:pPr lvl="1" eaLnBrk="1" hangingPunct="1">
              <a:lnSpc>
                <a:spcPct val="125000"/>
              </a:lnSpc>
              <a:spcBef>
                <a:spcPct val="10000"/>
              </a:spcBef>
            </a:pPr>
            <a:r>
              <a:rPr lang="zh-CN" altLang="en-US" smtClean="0"/>
              <a:t>每台</a:t>
            </a:r>
            <a:r>
              <a:rPr lang="en-US" altLang="zh-CN" smtClean="0"/>
              <a:t>PPU</a:t>
            </a:r>
            <a:r>
              <a:rPr lang="zh-CN" altLang="en-US" smtClean="0"/>
              <a:t>有</a:t>
            </a:r>
            <a:r>
              <a:rPr lang="en-US" altLang="zh-CN" smtClean="0"/>
              <a:t>66</a:t>
            </a:r>
            <a:r>
              <a:rPr lang="zh-CN" altLang="en-US" smtClean="0"/>
              <a:t>种指令，包括算逻指令、访存指令，输入输出指令及程序控制指令等。</a:t>
            </a:r>
          </a:p>
          <a:p>
            <a:pPr lvl="1" eaLnBrk="1" hangingPunct="1">
              <a:lnSpc>
                <a:spcPct val="125000"/>
              </a:lnSpc>
              <a:spcBef>
                <a:spcPct val="10000"/>
              </a:spcBef>
            </a:pPr>
            <a:endParaRPr lang="zh-CN" altLang="en-US" smtClean="0"/>
          </a:p>
          <a:p>
            <a:pPr lvl="1" eaLnBrk="1" hangingPunct="1">
              <a:lnSpc>
                <a:spcPct val="125000"/>
              </a:lnSpc>
              <a:spcBef>
                <a:spcPct val="10000"/>
              </a:spcBef>
            </a:pPr>
            <a:r>
              <a:rPr lang="zh-CN" altLang="en-US" smtClean="0"/>
              <a:t>当用户程序需要进行输入输出操作时，由中央处理机发出请求调用输入输出处理机，由输入输出处理机管理外围设备完成全部输入输出工作。</a:t>
            </a:r>
          </a:p>
        </p:txBody>
      </p:sp>
      <p:sp>
        <p:nvSpPr>
          <p:cNvPr id="2" name="日期占位符 1"/>
          <p:cNvSpPr>
            <a:spLocks noGrp="1"/>
          </p:cNvSpPr>
          <p:nvPr>
            <p:ph type="dt" sz="half" idx="10"/>
          </p:nvPr>
        </p:nvSpPr>
        <p:spPr/>
        <p:txBody>
          <a:bodyPr/>
          <a:lstStyle/>
          <a:p>
            <a:pPr>
              <a:defRPr/>
            </a:pPr>
            <a:fld id="{BF9453A4-4FA5-45A7-AA80-D85E3807FBD6}"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133</a:t>
            </a:fld>
            <a:endParaRPr lang="en-US" altLang="zh-CN" dirty="0"/>
          </a:p>
        </p:txBody>
      </p:sp>
    </p:spTree>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6434" name="Object 2"/>
          <p:cNvGraphicFramePr>
            <a:graphicFrameLocks noChangeAspect="1"/>
          </p:cNvGraphicFramePr>
          <p:nvPr/>
        </p:nvGraphicFramePr>
        <p:xfrm>
          <a:off x="611188" y="1138238"/>
          <a:ext cx="7708900" cy="5530850"/>
        </p:xfrm>
        <a:graphic>
          <a:graphicData uri="http://schemas.openxmlformats.org/presentationml/2006/ole">
            <mc:AlternateContent xmlns:mc="http://schemas.openxmlformats.org/markup-compatibility/2006">
              <mc:Choice xmlns:v="urn:schemas-microsoft-com:vml" Requires="v">
                <p:oleObj spid="_x0000_s146480" name="文档" r:id="rId3" imgW="5305418" imgH="3781500" progId="Word.Document.8">
                  <p:embed/>
                </p:oleObj>
              </mc:Choice>
              <mc:Fallback>
                <p:oleObj name="文档" r:id="rId3" imgW="5305418" imgH="3781500"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138238"/>
                        <a:ext cx="7708900" cy="5530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35"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输入输出处理机实例</a:t>
            </a:r>
            <a:r>
              <a:rPr lang="zh-CN" altLang="en-US" sz="1600" smtClean="0"/>
              <a:t>（续）</a:t>
            </a:r>
          </a:p>
        </p:txBody>
      </p:sp>
      <p:sp>
        <p:nvSpPr>
          <p:cNvPr id="2" name="日期占位符 1"/>
          <p:cNvSpPr>
            <a:spLocks noGrp="1"/>
          </p:cNvSpPr>
          <p:nvPr>
            <p:ph type="dt" sz="half" idx="10"/>
          </p:nvPr>
        </p:nvSpPr>
        <p:spPr/>
        <p:txBody>
          <a:bodyPr/>
          <a:lstStyle/>
          <a:p>
            <a:pPr>
              <a:defRPr/>
            </a:pPr>
            <a:fld id="{C14CB29F-5CBE-458B-B45A-2ACB06B96E6A}"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134</a:t>
            </a:fld>
            <a:endParaRPr lang="en-US" altLang="zh-CN" dirty="0"/>
          </a:p>
        </p:txBody>
      </p:sp>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5664" y="108584"/>
            <a:ext cx="8243887" cy="576263"/>
          </a:xfrm>
        </p:spPr>
        <p:txBody>
          <a:bodyPr/>
          <a:lstStyle/>
          <a:p>
            <a:r>
              <a:rPr lang="en-US" dirty="0" smtClean="0"/>
              <a:t>Example ARM </a:t>
            </a:r>
            <a:r>
              <a:rPr lang="en-US" dirty="0" err="1" smtClean="0"/>
              <a:t>SoC</a:t>
            </a:r>
            <a:r>
              <a:rPr lang="en-US" dirty="0" smtClean="0"/>
              <a:t> Structure</a:t>
            </a:r>
            <a:endParaRPr lang="en-US" dirty="0"/>
          </a:p>
        </p:txBody>
      </p:sp>
      <p:pic>
        <p:nvPicPr>
          <p:cNvPr id="6" name="Picture 5" descr="Cortex-A7_bigLIT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73" y="762000"/>
            <a:ext cx="9098270" cy="5430381"/>
          </a:xfrm>
          <a:prstGeom prst="rect">
            <a:avLst/>
          </a:prstGeom>
        </p:spPr>
      </p:pic>
      <p:sp>
        <p:nvSpPr>
          <p:cNvPr id="7" name="TextBox 6"/>
          <p:cNvSpPr txBox="1"/>
          <p:nvPr/>
        </p:nvSpPr>
        <p:spPr>
          <a:xfrm>
            <a:off x="3505200" y="6096000"/>
            <a:ext cx="1238590" cy="461665"/>
          </a:xfrm>
          <a:prstGeom prst="rect">
            <a:avLst/>
          </a:prstGeom>
          <a:noFill/>
        </p:spPr>
        <p:txBody>
          <a:bodyPr wrap="none" rtlCol="0">
            <a:spAutoFit/>
          </a:bodyPr>
          <a:lstStyle/>
          <a:p>
            <a:pPr eaLnBrk="1" hangingPunct="1">
              <a:spcBef>
                <a:spcPct val="0"/>
              </a:spcBef>
            </a:pPr>
            <a:r>
              <a:rPr lang="en-US" sz="2400" dirty="0" smtClean="0">
                <a:solidFill>
                  <a:prstClr val="black"/>
                </a:solidFill>
                <a:latin typeface="Calibri"/>
                <a:ea typeface="ＭＳ Ｐゴシック"/>
                <a:cs typeface="Calibri"/>
              </a:rPr>
              <a:t>[©ARM]</a:t>
            </a:r>
          </a:p>
        </p:txBody>
      </p:sp>
      <p:sp>
        <p:nvSpPr>
          <p:cNvPr id="2" name="日期占位符 1"/>
          <p:cNvSpPr>
            <a:spLocks noGrp="1"/>
          </p:cNvSpPr>
          <p:nvPr>
            <p:ph type="dt" sz="half" idx="10"/>
          </p:nvPr>
        </p:nvSpPr>
        <p:spPr/>
        <p:txBody>
          <a:bodyPr/>
          <a:lstStyle/>
          <a:p>
            <a:pPr>
              <a:defRPr/>
            </a:pPr>
            <a:fld id="{1A1581C9-EAF6-42D6-8DED-C95C40D205D7}"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 </a:t>
            </a:r>
            <a:fld id="{956CDBDB-24EF-420A-8330-F65E00949292}" type="slidenum">
              <a:rPr lang="en-US" altLang="zh-CN" smtClean="0"/>
              <a:pPr>
                <a:defRPr/>
              </a:pPr>
              <a:t>135</a:t>
            </a:fld>
            <a:endParaRPr lang="en-US" altLang="zh-CN" dirty="0"/>
          </a:p>
        </p:txBody>
      </p:sp>
    </p:spTree>
    <p:extLst>
      <p:ext uri="{BB962C8B-B14F-4D97-AF65-F5344CB8AC3E}">
        <p14:creationId xmlns:p14="http://schemas.microsoft.com/office/powerpoint/2010/main" val="38869020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Sample Smartphone Diagram</a:t>
            </a:r>
            <a:endParaRPr lang="en-US" dirty="0"/>
          </a:p>
        </p:txBody>
      </p:sp>
      <p:pic>
        <p:nvPicPr>
          <p:cNvPr id="4" name="Picture 3" descr="Smartphone_5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90600"/>
            <a:ext cx="8989758" cy="5410200"/>
          </a:xfrm>
          <a:prstGeom prst="rect">
            <a:avLst/>
          </a:prstGeom>
        </p:spPr>
      </p:pic>
      <p:sp>
        <p:nvSpPr>
          <p:cNvPr id="5" name="TextBox 4"/>
          <p:cNvSpPr txBox="1"/>
          <p:nvPr/>
        </p:nvSpPr>
        <p:spPr>
          <a:xfrm>
            <a:off x="3352800" y="5715000"/>
            <a:ext cx="1238590" cy="461665"/>
          </a:xfrm>
          <a:prstGeom prst="rect">
            <a:avLst/>
          </a:prstGeom>
          <a:noFill/>
        </p:spPr>
        <p:txBody>
          <a:bodyPr wrap="none" rtlCol="0">
            <a:spAutoFit/>
          </a:bodyPr>
          <a:lstStyle/>
          <a:p>
            <a:pPr eaLnBrk="1" hangingPunct="1">
              <a:spcBef>
                <a:spcPct val="0"/>
              </a:spcBef>
            </a:pPr>
            <a:r>
              <a:rPr lang="en-US" sz="2400" dirty="0" smtClean="0">
                <a:solidFill>
                  <a:prstClr val="black"/>
                </a:solidFill>
                <a:latin typeface="Calibri"/>
                <a:ea typeface="ＭＳ Ｐゴシック"/>
                <a:cs typeface="Calibri"/>
              </a:rPr>
              <a:t>[©ARM]</a:t>
            </a:r>
          </a:p>
        </p:txBody>
      </p:sp>
      <p:sp>
        <p:nvSpPr>
          <p:cNvPr id="6" name="日期占位符 5"/>
          <p:cNvSpPr>
            <a:spLocks noGrp="1"/>
          </p:cNvSpPr>
          <p:nvPr>
            <p:ph type="dt" sz="half" idx="10"/>
          </p:nvPr>
        </p:nvSpPr>
        <p:spPr/>
        <p:txBody>
          <a:bodyPr/>
          <a:lstStyle/>
          <a:p>
            <a:pPr>
              <a:defRPr/>
            </a:pPr>
            <a:fld id="{0E27A11A-7F07-4A4E-85A8-036462B8CED7}" type="datetime1">
              <a:rPr lang="zh-CN" altLang="en-US" smtClean="0"/>
              <a:t>2021/10/31</a:t>
            </a:fld>
            <a:endParaRPr lang="en-US" altLang="zh-CN"/>
          </a:p>
        </p:txBody>
      </p:sp>
      <p:sp>
        <p:nvSpPr>
          <p:cNvPr id="3" name="灯片编号占位符 2"/>
          <p:cNvSpPr>
            <a:spLocks noGrp="1"/>
          </p:cNvSpPr>
          <p:nvPr>
            <p:ph type="sldNum" sz="quarter" idx="12"/>
          </p:nvPr>
        </p:nvSpPr>
        <p:spPr/>
        <p:txBody>
          <a:bodyPr/>
          <a:lstStyle/>
          <a:p>
            <a:pPr>
              <a:defRPr/>
            </a:pPr>
            <a:r>
              <a:rPr lang="en-US" altLang="zh-CN" smtClean="0"/>
              <a:t>Lecture 4- </a:t>
            </a:r>
            <a:fld id="{956CDBDB-24EF-420A-8330-F65E00949292}" type="slidenum">
              <a:rPr lang="en-US" altLang="zh-CN" smtClean="0"/>
              <a:pPr>
                <a:defRPr/>
              </a:pPr>
              <a:t>136</a:t>
            </a:fld>
            <a:endParaRPr lang="en-US" altLang="zh-CN" dirty="0"/>
          </a:p>
        </p:txBody>
      </p:sp>
    </p:spTree>
    <p:extLst>
      <p:ext uri="{BB962C8B-B14F-4D97-AF65-F5344CB8AC3E}">
        <p14:creationId xmlns:p14="http://schemas.microsoft.com/office/powerpoint/2010/main" val="9648438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ock_diagram_large.jpg"/>
          <p:cNvPicPr>
            <a:picLocks noChangeAspect="1"/>
          </p:cNvPicPr>
          <p:nvPr/>
        </p:nvPicPr>
        <p:blipFill rotWithShape="1">
          <a:blip r:embed="rId2">
            <a:extLst>
              <a:ext uri="{28A0092B-C50C-407E-A947-70E740481C1C}">
                <a14:useLocalDpi xmlns:a14="http://schemas.microsoft.com/office/drawing/2010/main" val="0"/>
              </a:ext>
            </a:extLst>
          </a:blip>
          <a:srcRect l="6966" t="24006" r="38105" b="19989"/>
          <a:stretch/>
        </p:blipFill>
        <p:spPr>
          <a:xfrm>
            <a:off x="609600" y="836523"/>
            <a:ext cx="7868737" cy="6019800"/>
          </a:xfrm>
          <a:prstGeom prst="rect">
            <a:avLst/>
          </a:prstGeom>
        </p:spPr>
      </p:pic>
      <p:sp>
        <p:nvSpPr>
          <p:cNvPr id="2" name="Title 1"/>
          <p:cNvSpPr>
            <a:spLocks noGrp="1"/>
          </p:cNvSpPr>
          <p:nvPr>
            <p:ph type="title"/>
          </p:nvPr>
        </p:nvSpPr>
        <p:spPr>
          <a:xfrm>
            <a:off x="463005" y="150937"/>
            <a:ext cx="8243887" cy="576263"/>
          </a:xfrm>
        </p:spPr>
        <p:txBody>
          <a:bodyPr/>
          <a:lstStyle/>
          <a:p>
            <a:r>
              <a:rPr lang="en-US" sz="3200" dirty="0" smtClean="0"/>
              <a:t>Intel Ivy Bridge Server Chip I/O</a:t>
            </a:r>
            <a:endParaRPr lang="en-US" sz="3200" dirty="0"/>
          </a:p>
        </p:txBody>
      </p:sp>
      <p:sp>
        <p:nvSpPr>
          <p:cNvPr id="5" name="TextBox 4"/>
          <p:cNvSpPr txBox="1"/>
          <p:nvPr/>
        </p:nvSpPr>
        <p:spPr>
          <a:xfrm>
            <a:off x="3505200" y="5715000"/>
            <a:ext cx="1196361" cy="461665"/>
          </a:xfrm>
          <a:prstGeom prst="rect">
            <a:avLst/>
          </a:prstGeom>
          <a:noFill/>
        </p:spPr>
        <p:txBody>
          <a:bodyPr wrap="none" rtlCol="0">
            <a:spAutoFit/>
          </a:bodyPr>
          <a:lstStyle/>
          <a:p>
            <a:pPr eaLnBrk="1" hangingPunct="1">
              <a:spcBef>
                <a:spcPct val="0"/>
              </a:spcBef>
            </a:pPr>
            <a:r>
              <a:rPr lang="en-US" sz="2400" dirty="0" smtClean="0">
                <a:solidFill>
                  <a:prstClr val="black"/>
                </a:solidFill>
                <a:latin typeface="Calibri"/>
                <a:ea typeface="ＭＳ Ｐゴシック"/>
                <a:cs typeface="Calibri"/>
              </a:rPr>
              <a:t>[©Intel]</a:t>
            </a:r>
          </a:p>
        </p:txBody>
      </p:sp>
      <p:sp>
        <p:nvSpPr>
          <p:cNvPr id="6" name="日期占位符 5"/>
          <p:cNvSpPr>
            <a:spLocks noGrp="1"/>
          </p:cNvSpPr>
          <p:nvPr>
            <p:ph type="dt" sz="half" idx="10"/>
          </p:nvPr>
        </p:nvSpPr>
        <p:spPr/>
        <p:txBody>
          <a:bodyPr/>
          <a:lstStyle/>
          <a:p>
            <a:pPr>
              <a:defRPr/>
            </a:pPr>
            <a:fld id="{7BE23D1B-4F0C-4DB3-99D2-14E22F289A79}" type="datetime1">
              <a:rPr lang="zh-CN" altLang="en-US" smtClean="0"/>
              <a:t>2021/10/31</a:t>
            </a:fld>
            <a:endParaRPr lang="en-US" altLang="zh-CN"/>
          </a:p>
        </p:txBody>
      </p:sp>
      <p:sp>
        <p:nvSpPr>
          <p:cNvPr id="3" name="灯片编号占位符 2"/>
          <p:cNvSpPr>
            <a:spLocks noGrp="1"/>
          </p:cNvSpPr>
          <p:nvPr>
            <p:ph type="sldNum" sz="quarter" idx="12"/>
          </p:nvPr>
        </p:nvSpPr>
        <p:spPr/>
        <p:txBody>
          <a:bodyPr/>
          <a:lstStyle/>
          <a:p>
            <a:pPr>
              <a:defRPr/>
            </a:pPr>
            <a:r>
              <a:rPr lang="en-US" altLang="zh-CN" smtClean="0"/>
              <a:t>Lecture 4- </a:t>
            </a:r>
            <a:fld id="{956CDBDB-24EF-420A-8330-F65E00949292}" type="slidenum">
              <a:rPr lang="en-US" altLang="zh-CN" smtClean="0"/>
              <a:pPr>
                <a:defRPr/>
              </a:pPr>
              <a:t>137</a:t>
            </a:fld>
            <a:endParaRPr lang="en-US" altLang="zh-CN" dirty="0"/>
          </a:p>
        </p:txBody>
      </p:sp>
    </p:spTree>
    <p:extLst>
      <p:ext uri="{BB962C8B-B14F-4D97-AF65-F5344CB8AC3E}">
        <p14:creationId xmlns:p14="http://schemas.microsoft.com/office/powerpoint/2010/main" val="373733523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a:t>
            </a:r>
            <a:r>
              <a:rPr lang="en-US" dirty="0" err="1" smtClean="0"/>
              <a:t>Romley</a:t>
            </a:r>
            <a:r>
              <a:rPr lang="en-US" dirty="0" smtClean="0"/>
              <a:t> Server Platform</a:t>
            </a:r>
            <a:endParaRPr lang="en-US" dirty="0"/>
          </a:p>
        </p:txBody>
      </p:sp>
      <p:pic>
        <p:nvPicPr>
          <p:cNvPr id="4" name="Picture 3" descr="intel_romley_platform_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5203995"/>
          </a:xfrm>
          <a:prstGeom prst="rect">
            <a:avLst/>
          </a:prstGeom>
        </p:spPr>
      </p:pic>
      <p:sp>
        <p:nvSpPr>
          <p:cNvPr id="5" name="TextBox 4"/>
          <p:cNvSpPr txBox="1"/>
          <p:nvPr/>
        </p:nvSpPr>
        <p:spPr>
          <a:xfrm>
            <a:off x="6172200" y="5562600"/>
            <a:ext cx="1196361" cy="461665"/>
          </a:xfrm>
          <a:prstGeom prst="rect">
            <a:avLst/>
          </a:prstGeom>
          <a:noFill/>
        </p:spPr>
        <p:txBody>
          <a:bodyPr wrap="none" rtlCol="0">
            <a:spAutoFit/>
          </a:bodyPr>
          <a:lstStyle/>
          <a:p>
            <a:pPr eaLnBrk="1" hangingPunct="1">
              <a:spcBef>
                <a:spcPct val="0"/>
              </a:spcBef>
            </a:pPr>
            <a:r>
              <a:rPr lang="en-US" sz="2400" dirty="0" smtClean="0">
                <a:solidFill>
                  <a:prstClr val="black"/>
                </a:solidFill>
                <a:latin typeface="Calibri"/>
                <a:ea typeface="ＭＳ Ｐゴシック"/>
                <a:cs typeface="Calibri"/>
              </a:rPr>
              <a:t>[©Intel]</a:t>
            </a:r>
          </a:p>
        </p:txBody>
      </p:sp>
      <p:sp>
        <p:nvSpPr>
          <p:cNvPr id="6" name="日期占位符 5"/>
          <p:cNvSpPr>
            <a:spLocks noGrp="1"/>
          </p:cNvSpPr>
          <p:nvPr>
            <p:ph type="dt" sz="half" idx="10"/>
          </p:nvPr>
        </p:nvSpPr>
        <p:spPr/>
        <p:txBody>
          <a:bodyPr/>
          <a:lstStyle/>
          <a:p>
            <a:pPr>
              <a:defRPr/>
            </a:pPr>
            <a:fld id="{30ACA152-4D16-44B9-945D-913CC6671CDA}" type="datetime1">
              <a:rPr lang="zh-CN" altLang="en-US" smtClean="0"/>
              <a:t>2021/10/31</a:t>
            </a:fld>
            <a:endParaRPr lang="en-US" altLang="zh-CN"/>
          </a:p>
        </p:txBody>
      </p:sp>
      <p:sp>
        <p:nvSpPr>
          <p:cNvPr id="3" name="灯片编号占位符 2"/>
          <p:cNvSpPr>
            <a:spLocks noGrp="1"/>
          </p:cNvSpPr>
          <p:nvPr>
            <p:ph type="sldNum" sz="quarter" idx="12"/>
          </p:nvPr>
        </p:nvSpPr>
        <p:spPr/>
        <p:txBody>
          <a:bodyPr/>
          <a:lstStyle/>
          <a:p>
            <a:pPr>
              <a:defRPr/>
            </a:pPr>
            <a:r>
              <a:rPr lang="en-US" altLang="zh-CN" smtClean="0"/>
              <a:t>Lecture 4- </a:t>
            </a:r>
            <a:fld id="{956CDBDB-24EF-420A-8330-F65E00949292}" type="slidenum">
              <a:rPr lang="en-US" altLang="zh-CN" smtClean="0"/>
              <a:pPr>
                <a:defRPr/>
              </a:pPr>
              <a:t>138</a:t>
            </a:fld>
            <a:endParaRPr lang="en-US" altLang="zh-CN" dirty="0"/>
          </a:p>
        </p:txBody>
      </p:sp>
    </p:spTree>
    <p:extLst>
      <p:ext uri="{BB962C8B-B14F-4D97-AF65-F5344CB8AC3E}">
        <p14:creationId xmlns:p14="http://schemas.microsoft.com/office/powerpoint/2010/main" val="152964006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body" idx="1"/>
          </p:nvPr>
        </p:nvSpPr>
        <p:spPr>
          <a:xfrm>
            <a:off x="457200" y="1125538"/>
            <a:ext cx="8305800" cy="5183187"/>
          </a:xfrm>
        </p:spPr>
        <p:txBody>
          <a:bodyPr/>
          <a:lstStyle/>
          <a:p>
            <a:pPr eaLnBrk="1" hangingPunct="1">
              <a:lnSpc>
                <a:spcPct val="255000"/>
              </a:lnSpc>
              <a:spcBef>
                <a:spcPct val="5000"/>
              </a:spcBef>
              <a:buFontTx/>
              <a:buNone/>
            </a:pPr>
            <a:r>
              <a:rPr lang="en-US" altLang="zh-CN" smtClean="0">
                <a:latin typeface="楷体_GB2312" pitchFamily="49" charset="-122"/>
              </a:rPr>
              <a:t>1.</a:t>
            </a:r>
            <a:r>
              <a:rPr lang="zh-CN" altLang="en-US" smtClean="0">
                <a:latin typeface="楷体_GB2312" pitchFamily="49" charset="-122"/>
              </a:rPr>
              <a:t>了解三种基本输入输出方式的原理及特点。</a:t>
            </a:r>
          </a:p>
          <a:p>
            <a:pPr algn="just" eaLnBrk="1" hangingPunct="1">
              <a:lnSpc>
                <a:spcPct val="255000"/>
              </a:lnSpc>
              <a:spcBef>
                <a:spcPct val="5000"/>
              </a:spcBef>
              <a:buFontTx/>
              <a:buNone/>
            </a:pPr>
            <a:r>
              <a:rPr lang="en-US" altLang="zh-CN" smtClean="0">
                <a:latin typeface="楷体_GB2312" pitchFamily="49" charset="-122"/>
              </a:rPr>
              <a:t>2.</a:t>
            </a:r>
            <a:r>
              <a:rPr lang="zh-CN" altLang="en-US" smtClean="0">
                <a:latin typeface="楷体_GB2312" pitchFamily="49" charset="-122"/>
              </a:rPr>
              <a:t>中断系统中的软硬件功能分配。</a:t>
            </a:r>
          </a:p>
          <a:p>
            <a:pPr algn="just" eaLnBrk="1" hangingPunct="1">
              <a:lnSpc>
                <a:spcPct val="255000"/>
              </a:lnSpc>
              <a:spcBef>
                <a:spcPct val="5000"/>
              </a:spcBef>
              <a:buFontTx/>
              <a:buNone/>
            </a:pPr>
            <a:r>
              <a:rPr lang="en-US" altLang="zh-CN" smtClean="0">
                <a:latin typeface="楷体_GB2312" pitchFamily="49" charset="-122"/>
              </a:rPr>
              <a:t>3.</a:t>
            </a:r>
            <a:r>
              <a:rPr lang="zh-CN" altLang="en-US" smtClean="0">
                <a:latin typeface="楷体_GB2312" pitchFamily="49" charset="-122"/>
              </a:rPr>
              <a:t>中断优先级和中断屏蔽的原理及方法。</a:t>
            </a:r>
          </a:p>
          <a:p>
            <a:pPr algn="just" eaLnBrk="1" hangingPunct="1">
              <a:lnSpc>
                <a:spcPct val="255000"/>
              </a:lnSpc>
              <a:spcBef>
                <a:spcPct val="5000"/>
              </a:spcBef>
              <a:buFontTx/>
              <a:buNone/>
            </a:pPr>
            <a:r>
              <a:rPr lang="en-US" altLang="zh-CN" smtClean="0">
                <a:latin typeface="楷体_GB2312" pitchFamily="49" charset="-122"/>
              </a:rPr>
              <a:t>4.</a:t>
            </a:r>
            <a:r>
              <a:rPr lang="zh-CN" altLang="en-US" smtClean="0">
                <a:latin typeface="楷体_GB2312" pitchFamily="49" charset="-122"/>
              </a:rPr>
              <a:t>通道中的数据传送过程与流量分析。</a:t>
            </a:r>
          </a:p>
          <a:p>
            <a:pPr algn="just" eaLnBrk="1" hangingPunct="1">
              <a:lnSpc>
                <a:spcPct val="255000"/>
              </a:lnSpc>
              <a:spcBef>
                <a:spcPct val="5000"/>
              </a:spcBef>
              <a:buFontTx/>
              <a:buNone/>
            </a:pPr>
            <a:r>
              <a:rPr lang="en-US" altLang="zh-CN" smtClean="0">
                <a:latin typeface="楷体_GB2312" pitchFamily="49" charset="-122"/>
              </a:rPr>
              <a:t>5.</a:t>
            </a:r>
            <a:r>
              <a:rPr lang="zh-CN" altLang="en-US" smtClean="0">
                <a:latin typeface="楷体_GB2312" pitchFamily="49" charset="-122"/>
              </a:rPr>
              <a:t>输入输出处理机的作用及种类。</a:t>
            </a:r>
          </a:p>
        </p:txBody>
      </p:sp>
      <p:sp>
        <p:nvSpPr>
          <p:cNvPr id="147459" name="Text Box 3"/>
          <p:cNvSpPr txBox="1">
            <a:spLocks noChangeArrowheads="1"/>
          </p:cNvSpPr>
          <p:nvPr/>
        </p:nvSpPr>
        <p:spPr bwMode="auto">
          <a:xfrm>
            <a:off x="755650" y="549275"/>
            <a:ext cx="7561263"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50000"/>
              </a:spcBef>
              <a:buSzTx/>
              <a:buFontTx/>
              <a:buNone/>
            </a:pPr>
            <a:r>
              <a:rPr lang="zh-CN" altLang="en-US" sz="3200">
                <a:solidFill>
                  <a:schemeClr val="tx2"/>
                </a:solidFill>
                <a:latin typeface="楷体_GB2312" pitchFamily="49" charset="-122"/>
              </a:rPr>
              <a:t>本章重点：</a:t>
            </a:r>
          </a:p>
        </p:txBody>
      </p:sp>
      <p:sp>
        <p:nvSpPr>
          <p:cNvPr id="2" name="日期占位符 1"/>
          <p:cNvSpPr>
            <a:spLocks noGrp="1"/>
          </p:cNvSpPr>
          <p:nvPr>
            <p:ph type="dt" sz="half" idx="10"/>
          </p:nvPr>
        </p:nvSpPr>
        <p:spPr/>
        <p:txBody>
          <a:bodyPr/>
          <a:lstStyle/>
          <a:p>
            <a:pPr>
              <a:defRPr/>
            </a:pPr>
            <a:fld id="{11A55C2D-2E39-48B5-A72B-D8680A3DB4DA}"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139</a:t>
            </a:fld>
            <a:endParaRPr lang="en-US" altLang="zh-C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Interfacing to I/O Devices</a:t>
            </a:r>
            <a:endParaRPr lang="en-US" dirty="0"/>
          </a:p>
        </p:txBody>
      </p:sp>
      <p:sp>
        <p:nvSpPr>
          <p:cNvPr id="3" name="Content Placeholder 2"/>
          <p:cNvSpPr>
            <a:spLocks noGrp="1"/>
          </p:cNvSpPr>
          <p:nvPr>
            <p:ph idx="1"/>
          </p:nvPr>
        </p:nvSpPr>
        <p:spPr>
          <a:xfrm>
            <a:off x="408678" y="1270000"/>
            <a:ext cx="8565691" cy="5146675"/>
          </a:xfrm>
        </p:spPr>
        <p:txBody>
          <a:bodyPr/>
          <a:lstStyle/>
          <a:p>
            <a:pPr marL="0" indent="0">
              <a:buNone/>
            </a:pPr>
            <a:r>
              <a:rPr lang="en-US" sz="2000" dirty="0" smtClean="0"/>
              <a:t>Two general strategies</a:t>
            </a:r>
          </a:p>
          <a:p>
            <a:r>
              <a:rPr lang="en-US" sz="2000" dirty="0" smtClean="0">
                <a:solidFill>
                  <a:srgbClr val="00B050"/>
                </a:solidFill>
              </a:rPr>
              <a:t>Memory-mapped</a:t>
            </a:r>
          </a:p>
          <a:p>
            <a:pPr lvl="1"/>
            <a:r>
              <a:rPr lang="en-US" sz="1800" dirty="0" smtClean="0"/>
              <a:t>I/O devices appear as memory locations to processor</a:t>
            </a:r>
          </a:p>
          <a:p>
            <a:pPr lvl="1"/>
            <a:r>
              <a:rPr lang="en-US" sz="1800" dirty="0" smtClean="0"/>
              <a:t>Reads and writes to I/O device locations configure I/O and transfer data (using either programmed I/O or DMA)</a:t>
            </a:r>
          </a:p>
          <a:p>
            <a:r>
              <a:rPr lang="en-US" sz="2000" dirty="0" smtClean="0">
                <a:solidFill>
                  <a:srgbClr val="00B050"/>
                </a:solidFill>
              </a:rPr>
              <a:t>I/O channels</a:t>
            </a:r>
          </a:p>
          <a:p>
            <a:pPr lvl="1"/>
            <a:r>
              <a:rPr lang="en-US" sz="1800" dirty="0" smtClean="0"/>
              <a:t>Architecture specifies commands to execute I/O commands over defined channels</a:t>
            </a:r>
          </a:p>
          <a:p>
            <a:pPr lvl="1"/>
            <a:r>
              <a:rPr lang="en-US" sz="1800" dirty="0" smtClean="0"/>
              <a:t>I/O channel structure can be layered over memory-mapped device structure</a:t>
            </a:r>
          </a:p>
          <a:p>
            <a:r>
              <a:rPr lang="en-US" sz="2000" dirty="0" smtClean="0"/>
              <a:t>In addition to data transfer, have to define </a:t>
            </a:r>
            <a:r>
              <a:rPr lang="en-US" sz="2000" dirty="0" smtClean="0">
                <a:solidFill>
                  <a:srgbClr val="FF0000"/>
                </a:solidFill>
              </a:rPr>
              <a:t>synchronization</a:t>
            </a:r>
            <a:r>
              <a:rPr lang="en-US" sz="2000" dirty="0" smtClean="0"/>
              <a:t> method</a:t>
            </a:r>
          </a:p>
          <a:p>
            <a:pPr lvl="1"/>
            <a:r>
              <a:rPr lang="en-US" sz="1800" dirty="0" smtClean="0"/>
              <a:t>Polling: CPU checks status bits</a:t>
            </a:r>
          </a:p>
          <a:p>
            <a:pPr lvl="1"/>
            <a:r>
              <a:rPr lang="en-US" sz="1800" dirty="0" smtClean="0"/>
              <a:t>Interrupts: Device interrupts CPU on event</a:t>
            </a:r>
            <a:endParaRPr lang="en-US" sz="1800" dirty="0"/>
          </a:p>
        </p:txBody>
      </p:sp>
      <p:sp>
        <p:nvSpPr>
          <p:cNvPr id="5" name="Rectangle 4"/>
          <p:cNvSpPr>
            <a:spLocks noChangeArrowheads="1"/>
          </p:cNvSpPr>
          <p:nvPr/>
        </p:nvSpPr>
        <p:spPr bwMode="auto">
          <a:xfrm>
            <a:off x="1476375" y="258763"/>
            <a:ext cx="571500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50000"/>
              </a:spcBef>
              <a:buSzTx/>
              <a:buFontTx/>
              <a:buNone/>
            </a:pPr>
            <a:r>
              <a:rPr lang="zh-CN" altLang="en-US" sz="3200" b="0" dirty="0">
                <a:solidFill>
                  <a:srgbClr val="FF0000"/>
                </a:solidFill>
                <a:latin typeface="黑体" panose="02010609060101010101" pitchFamily="49" charset="-122"/>
                <a:ea typeface="黑体" panose="02010609060101010101" pitchFamily="49" charset="-122"/>
              </a:rPr>
              <a:t>引 言</a:t>
            </a:r>
          </a:p>
        </p:txBody>
      </p:sp>
      <p:sp>
        <p:nvSpPr>
          <p:cNvPr id="6" name="日期占位符 5"/>
          <p:cNvSpPr>
            <a:spLocks noGrp="1"/>
          </p:cNvSpPr>
          <p:nvPr>
            <p:ph type="dt" sz="half" idx="10"/>
          </p:nvPr>
        </p:nvSpPr>
        <p:spPr/>
        <p:txBody>
          <a:bodyPr/>
          <a:lstStyle/>
          <a:p>
            <a:pPr>
              <a:defRPr/>
            </a:pPr>
            <a:fld id="{FD1E58FA-129A-491E-B75C-3ED24A97138F}" type="datetime1">
              <a:rPr lang="zh-CN" altLang="en-US" smtClean="0"/>
              <a:t>2021/10/31</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14</a:t>
            </a:fld>
            <a:endParaRPr lang="en-US" b="0" dirty="0">
              <a:solidFill>
                <a:srgbClr val="FBBA03"/>
              </a:solidFill>
            </a:endParaRPr>
          </a:p>
        </p:txBody>
      </p:sp>
    </p:spTree>
    <p:extLst>
      <p:ext uri="{BB962C8B-B14F-4D97-AF65-F5344CB8AC3E}">
        <p14:creationId xmlns:p14="http://schemas.microsoft.com/office/powerpoint/2010/main" val="342672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755650" y="836613"/>
            <a:ext cx="3651250" cy="368300"/>
          </a:xfrm>
          <a:noFill/>
        </p:spPr>
        <p:txBody>
          <a:bodyPr wrap="none" lIns="63500" tIns="25400" rIns="63500" bIns="25400" anchor="t">
            <a:spAutoFit/>
          </a:bodyPr>
          <a:lstStyle/>
          <a:p>
            <a:r>
              <a:rPr lang="en-US" altLang="zh-CN" smtClean="0">
                <a:ea typeface="宋体" panose="02010600030101010101" pitchFamily="2" charset="-122"/>
              </a:rPr>
              <a:t>I/O System Performance</a:t>
            </a:r>
          </a:p>
        </p:txBody>
      </p:sp>
      <p:sp>
        <p:nvSpPr>
          <p:cNvPr id="7171" name="Rectangle 3"/>
          <p:cNvSpPr>
            <a:spLocks noGrp="1" noChangeArrowheads="1"/>
          </p:cNvSpPr>
          <p:nvPr>
            <p:ph type="body" idx="1"/>
          </p:nvPr>
        </p:nvSpPr>
        <p:spPr>
          <a:xfrm>
            <a:off x="539750" y="1412875"/>
            <a:ext cx="8191500" cy="4797425"/>
          </a:xfrm>
          <a:noFill/>
        </p:spPr>
        <p:txBody>
          <a:bodyPr lIns="63500" tIns="25400" rIns="63500" bIns="25400">
            <a:spAutoFit/>
          </a:bodyPr>
          <a:lstStyle/>
          <a:p>
            <a:r>
              <a:rPr lang="en-US" altLang="zh-CN" dirty="0" smtClean="0">
                <a:ea typeface="宋体" panose="02010600030101010101" pitchFamily="2" charset="-122"/>
              </a:rPr>
              <a:t>I/O System performance </a:t>
            </a:r>
            <a:r>
              <a:rPr lang="en-US" altLang="zh-CN" dirty="0" smtClean="0">
                <a:solidFill>
                  <a:srgbClr val="FF0000"/>
                </a:solidFill>
                <a:ea typeface="宋体" panose="02010600030101010101" pitchFamily="2" charset="-122"/>
              </a:rPr>
              <a:t>depends on many aspects </a:t>
            </a:r>
            <a:r>
              <a:rPr lang="en-US" altLang="zh-CN" dirty="0" smtClean="0">
                <a:ea typeface="宋体" panose="02010600030101010101" pitchFamily="2" charset="-122"/>
              </a:rPr>
              <a:t>of the system (</a:t>
            </a:r>
            <a:r>
              <a:rPr lang="en-US" altLang="zh-CN" dirty="0" smtClean="0">
                <a:latin typeface="Arial" panose="020B0604020202020204" pitchFamily="34" charset="0"/>
                <a:ea typeface="宋体" panose="02010600030101010101" pitchFamily="2" charset="-122"/>
              </a:rPr>
              <a:t>“</a:t>
            </a:r>
            <a:r>
              <a:rPr lang="en-US" altLang="zh-CN" dirty="0" smtClean="0">
                <a:ea typeface="宋体" panose="02010600030101010101" pitchFamily="2" charset="-122"/>
              </a:rPr>
              <a:t>limited by weakest link in the chain</a:t>
            </a:r>
            <a:r>
              <a:rPr lang="en-US" altLang="zh-CN" dirty="0" smtClean="0">
                <a:latin typeface="Arial" panose="020B0604020202020204" pitchFamily="34" charset="0"/>
                <a:ea typeface="宋体" panose="02010600030101010101" pitchFamily="2" charset="-122"/>
              </a:rPr>
              <a:t>”</a:t>
            </a:r>
            <a:r>
              <a:rPr lang="en-US" altLang="zh-CN" dirty="0" smtClean="0">
                <a:ea typeface="宋体" panose="02010600030101010101" pitchFamily="2" charset="-122"/>
              </a:rPr>
              <a:t>):</a:t>
            </a:r>
          </a:p>
          <a:p>
            <a:pPr lvl="1"/>
            <a:r>
              <a:rPr lang="en-US" altLang="zh-CN" dirty="0" smtClean="0">
                <a:ea typeface="宋体" panose="02010600030101010101" pitchFamily="2" charset="-122"/>
              </a:rPr>
              <a:t>The CPU</a:t>
            </a:r>
          </a:p>
          <a:p>
            <a:pPr lvl="1"/>
            <a:r>
              <a:rPr lang="en-US" altLang="zh-CN" dirty="0" smtClean="0">
                <a:ea typeface="宋体" panose="02010600030101010101" pitchFamily="2" charset="-122"/>
              </a:rPr>
              <a:t>The memory system:</a:t>
            </a:r>
          </a:p>
          <a:p>
            <a:pPr lvl="2"/>
            <a:r>
              <a:rPr lang="en-US" altLang="zh-CN" dirty="0" smtClean="0">
                <a:ea typeface="宋体" panose="02010600030101010101" pitchFamily="2" charset="-122"/>
              </a:rPr>
              <a:t>Internal and external caches</a:t>
            </a:r>
          </a:p>
          <a:p>
            <a:pPr lvl="2"/>
            <a:r>
              <a:rPr lang="en-US" altLang="zh-CN" dirty="0" smtClean="0">
                <a:ea typeface="宋体" panose="02010600030101010101" pitchFamily="2" charset="-122"/>
              </a:rPr>
              <a:t>Main Memory</a:t>
            </a:r>
          </a:p>
          <a:p>
            <a:pPr lvl="1"/>
            <a:r>
              <a:rPr lang="en-US" altLang="zh-CN" dirty="0" smtClean="0">
                <a:ea typeface="宋体" panose="02010600030101010101" pitchFamily="2" charset="-122"/>
              </a:rPr>
              <a:t>The underlying interconnection (buses)</a:t>
            </a:r>
          </a:p>
          <a:p>
            <a:pPr lvl="1"/>
            <a:r>
              <a:rPr lang="en-US" altLang="zh-CN" dirty="0" smtClean="0">
                <a:ea typeface="宋体" panose="02010600030101010101" pitchFamily="2" charset="-122"/>
              </a:rPr>
              <a:t>The I/O controller</a:t>
            </a:r>
          </a:p>
          <a:p>
            <a:pPr lvl="1"/>
            <a:r>
              <a:rPr lang="en-US" altLang="zh-CN" dirty="0" smtClean="0">
                <a:ea typeface="宋体" panose="02010600030101010101" pitchFamily="2" charset="-122"/>
              </a:rPr>
              <a:t>The I/O device</a:t>
            </a:r>
          </a:p>
          <a:p>
            <a:pPr lvl="1"/>
            <a:r>
              <a:rPr lang="en-US" altLang="zh-CN" dirty="0" smtClean="0">
                <a:ea typeface="宋体" panose="02010600030101010101" pitchFamily="2" charset="-122"/>
              </a:rPr>
              <a:t>The speed of the I/O software (Operating System)</a:t>
            </a:r>
          </a:p>
          <a:p>
            <a:pPr lvl="1"/>
            <a:r>
              <a:rPr lang="en-US" altLang="zh-CN" dirty="0" smtClean="0">
                <a:ea typeface="宋体" panose="02010600030101010101" pitchFamily="2" charset="-122"/>
              </a:rPr>
              <a:t>The efficiency of the software</a:t>
            </a:r>
            <a:r>
              <a:rPr lang="en-US" altLang="zh-CN" dirty="0" smtClean="0">
                <a:latin typeface="Arial" panose="020B0604020202020204" pitchFamily="34" charset="0"/>
                <a:ea typeface="宋体" panose="02010600030101010101" pitchFamily="2" charset="-122"/>
              </a:rPr>
              <a:t>’</a:t>
            </a:r>
            <a:r>
              <a:rPr lang="en-US" altLang="zh-CN" dirty="0" smtClean="0">
                <a:ea typeface="宋体" panose="02010600030101010101" pitchFamily="2" charset="-122"/>
              </a:rPr>
              <a:t>s use of the I/O devices</a:t>
            </a:r>
          </a:p>
          <a:p>
            <a:r>
              <a:rPr lang="en-US" altLang="zh-CN" dirty="0" smtClean="0">
                <a:ea typeface="宋体" panose="02010600030101010101" pitchFamily="2" charset="-122"/>
              </a:rPr>
              <a:t>Two common performance metrics:</a:t>
            </a:r>
          </a:p>
          <a:p>
            <a:pPr lvl="1"/>
            <a:r>
              <a:rPr lang="en-US" altLang="zh-CN" dirty="0" smtClean="0">
                <a:ea typeface="宋体" panose="02010600030101010101" pitchFamily="2" charset="-122"/>
              </a:rPr>
              <a:t>Throughput: I/O bandwidth</a:t>
            </a:r>
          </a:p>
          <a:p>
            <a:pPr lvl="1"/>
            <a:r>
              <a:rPr lang="en-US" altLang="zh-CN" dirty="0" smtClean="0">
                <a:ea typeface="宋体" panose="02010600030101010101" pitchFamily="2" charset="-122"/>
              </a:rPr>
              <a:t>Response time: Latency</a:t>
            </a:r>
          </a:p>
        </p:txBody>
      </p:sp>
      <p:sp>
        <p:nvSpPr>
          <p:cNvPr id="23556" name="Rectangle 4"/>
          <p:cNvSpPr>
            <a:spLocks noChangeArrowheads="1"/>
          </p:cNvSpPr>
          <p:nvPr/>
        </p:nvSpPr>
        <p:spPr bwMode="auto">
          <a:xfrm>
            <a:off x="1476375" y="476250"/>
            <a:ext cx="571500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ctr" eaLnBrk="1" hangingPunct="1">
              <a:spcBef>
                <a:spcPct val="50000"/>
              </a:spcBef>
              <a:buClrTx/>
              <a:buSzTx/>
              <a:buFontTx/>
              <a:buNone/>
            </a:pPr>
            <a:r>
              <a:rPr lang="zh-CN" altLang="en-US" sz="3200" b="0">
                <a:solidFill>
                  <a:srgbClr val="FF0000"/>
                </a:solidFill>
                <a:latin typeface="黑体" panose="02010609060101010101" pitchFamily="49" charset="-122"/>
                <a:ea typeface="黑体" panose="02010609060101010101" pitchFamily="49" charset="-122"/>
              </a:rPr>
              <a:t>引 言</a:t>
            </a:r>
          </a:p>
        </p:txBody>
      </p:sp>
      <p:sp>
        <p:nvSpPr>
          <p:cNvPr id="2" name="日期占位符 1"/>
          <p:cNvSpPr>
            <a:spLocks noGrp="1"/>
          </p:cNvSpPr>
          <p:nvPr>
            <p:ph type="dt" sz="half" idx="13"/>
          </p:nvPr>
        </p:nvSpPr>
        <p:spPr/>
        <p:txBody>
          <a:bodyPr/>
          <a:lstStyle/>
          <a:p>
            <a:pPr>
              <a:defRPr/>
            </a:pPr>
            <a:fld id="{EE877B51-2E2F-4DC6-B7FA-A87FF0D0B595}"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15</a:t>
            </a:fld>
            <a:endParaRPr lang="en-US" b="0" dirty="0">
              <a:solidFill>
                <a:srgbClr val="FBBA03"/>
              </a:solidFill>
            </a:endParaRPr>
          </a:p>
        </p:txBody>
      </p:sp>
      <p:sp>
        <p:nvSpPr>
          <p:cNvPr id="4" name="矩形 3"/>
          <p:cNvSpPr/>
          <p:nvPr/>
        </p:nvSpPr>
        <p:spPr>
          <a:xfrm>
            <a:off x="5076056" y="2844224"/>
            <a:ext cx="3825875" cy="1169551"/>
          </a:xfrm>
          <a:prstGeom prst="rect">
            <a:avLst/>
          </a:prstGeom>
        </p:spPr>
        <p:txBody>
          <a:bodyPr wrap="square">
            <a:spAutoFit/>
          </a:bodyPr>
          <a:lstStyle/>
          <a:p>
            <a:pPr marL="628650" lvl="1" indent="0" eaLnBrk="1" hangingPunct="1">
              <a:lnSpc>
                <a:spcPct val="100000"/>
              </a:lnSpc>
              <a:buNone/>
            </a:pPr>
            <a:r>
              <a:rPr lang="zh-CN" altLang="en-US" sz="2000" dirty="0">
                <a:solidFill>
                  <a:srgbClr val="00B050"/>
                </a:solidFill>
                <a:latin typeface="微软雅黑" panose="020B0503020204020204" pitchFamily="34" charset="-122"/>
                <a:ea typeface="微软雅黑" panose="020B0503020204020204" pitchFamily="34" charset="-122"/>
              </a:rPr>
              <a:t>连接</a:t>
            </a:r>
            <a:r>
              <a:rPr lang="zh-CN" altLang="en-US" sz="2000" dirty="0" smtClean="0">
                <a:solidFill>
                  <a:srgbClr val="00B050"/>
                </a:solidFill>
                <a:latin typeface="微软雅黑" panose="020B0503020204020204" pitchFamily="34" charset="-122"/>
                <a:ea typeface="微软雅黑" panose="020B0503020204020204" pitchFamily="34" charset="-122"/>
              </a:rPr>
              <a:t>特性：</a:t>
            </a:r>
            <a:r>
              <a:rPr lang="zh-CN" altLang="en-US" sz="1400" dirty="0" smtClean="0">
                <a:solidFill>
                  <a:srgbClr val="00B050"/>
                </a:solidFill>
                <a:latin typeface="微软雅黑" panose="020B0503020204020204" pitchFamily="34" charset="-122"/>
                <a:ea typeface="微软雅黑" panose="020B0503020204020204" pitchFamily="34" charset="-122"/>
              </a:rPr>
              <a:t>（</a:t>
            </a:r>
            <a:r>
              <a:rPr lang="zh-CN" altLang="en-US" sz="1400" dirty="0">
                <a:solidFill>
                  <a:srgbClr val="00B050"/>
                </a:solidFill>
                <a:latin typeface="微软雅黑" panose="020B0503020204020204" pitchFamily="34" charset="-122"/>
                <a:ea typeface="微软雅黑" panose="020B0503020204020204" pitchFamily="34" charset="-122"/>
              </a:rPr>
              <a:t>哪些</a:t>
            </a:r>
            <a:r>
              <a:rPr lang="en-US" altLang="zh-CN" sz="1400" dirty="0">
                <a:solidFill>
                  <a:srgbClr val="00B050"/>
                </a:solidFill>
                <a:latin typeface="微软雅黑" panose="020B0503020204020204" pitchFamily="34" charset="-122"/>
                <a:ea typeface="微软雅黑" panose="020B0503020204020204" pitchFamily="34" charset="-122"/>
              </a:rPr>
              <a:t>I/O</a:t>
            </a:r>
            <a:r>
              <a:rPr lang="zh-CN" altLang="en-US" sz="1400" dirty="0">
                <a:solidFill>
                  <a:srgbClr val="00B050"/>
                </a:solidFill>
                <a:latin typeface="微软雅黑" panose="020B0503020204020204" pitchFamily="34" charset="-122"/>
                <a:ea typeface="微软雅黑" panose="020B0503020204020204" pitchFamily="34" charset="-122"/>
              </a:rPr>
              <a:t>设备可以和计算机系统相连接）</a:t>
            </a:r>
          </a:p>
          <a:p>
            <a:pPr marL="628650" lvl="1" indent="0" eaLnBrk="1" hangingPunct="1">
              <a:lnSpc>
                <a:spcPct val="100000"/>
              </a:lnSpc>
              <a:buNone/>
            </a:pPr>
            <a:r>
              <a:rPr lang="en-US" altLang="zh-CN" sz="2000" dirty="0">
                <a:solidFill>
                  <a:srgbClr val="00B050"/>
                </a:solidFill>
                <a:latin typeface="微软雅黑" panose="020B0503020204020204" pitchFamily="34" charset="-122"/>
                <a:ea typeface="微软雅黑" panose="020B0503020204020204" pitchFamily="34" charset="-122"/>
              </a:rPr>
              <a:t>I/O</a:t>
            </a:r>
            <a:r>
              <a:rPr lang="zh-CN" altLang="en-US" sz="2000" dirty="0">
                <a:solidFill>
                  <a:srgbClr val="00B050"/>
                </a:solidFill>
                <a:latin typeface="微软雅黑" panose="020B0503020204020204" pitchFamily="34" charset="-122"/>
                <a:ea typeface="微软雅黑" panose="020B0503020204020204" pitchFamily="34" charset="-122"/>
              </a:rPr>
              <a:t>系统的</a:t>
            </a:r>
            <a:r>
              <a:rPr lang="zh-CN" altLang="en-US" sz="2000" dirty="0" smtClean="0">
                <a:solidFill>
                  <a:srgbClr val="00B050"/>
                </a:solidFill>
                <a:latin typeface="微软雅黑" panose="020B0503020204020204" pitchFamily="34" charset="-122"/>
                <a:ea typeface="微软雅黑" panose="020B0503020204020204" pitchFamily="34" charset="-122"/>
              </a:rPr>
              <a:t>容量：</a:t>
            </a:r>
            <a:r>
              <a:rPr lang="zh-CN" altLang="en-US" sz="1400" dirty="0" smtClean="0">
                <a:solidFill>
                  <a:srgbClr val="00B050"/>
                </a:solidFill>
                <a:latin typeface="微软雅黑" panose="020B0503020204020204" pitchFamily="34" charset="-122"/>
                <a:ea typeface="微软雅黑" panose="020B0503020204020204" pitchFamily="34" charset="-122"/>
              </a:rPr>
              <a:t>（</a:t>
            </a:r>
            <a:r>
              <a:rPr lang="en-US" altLang="zh-CN" sz="1400" dirty="0">
                <a:solidFill>
                  <a:srgbClr val="00B050"/>
                </a:solidFill>
                <a:latin typeface="微软雅黑" panose="020B0503020204020204" pitchFamily="34" charset="-122"/>
                <a:ea typeface="微软雅黑" panose="020B0503020204020204" pitchFamily="34" charset="-122"/>
              </a:rPr>
              <a:t>I/O</a:t>
            </a:r>
            <a:r>
              <a:rPr lang="zh-CN" altLang="en-US" sz="1400" dirty="0">
                <a:solidFill>
                  <a:srgbClr val="00B050"/>
                </a:solidFill>
                <a:latin typeface="微软雅黑" panose="020B0503020204020204" pitchFamily="34" charset="-122"/>
                <a:ea typeface="微软雅黑" panose="020B0503020204020204" pitchFamily="34" charset="-122"/>
              </a:rPr>
              <a:t>系统可以容纳的</a:t>
            </a:r>
            <a:r>
              <a:rPr lang="en-US" altLang="zh-CN" sz="1400" dirty="0">
                <a:solidFill>
                  <a:srgbClr val="00B050"/>
                </a:solidFill>
                <a:latin typeface="微软雅黑" panose="020B0503020204020204" pitchFamily="34" charset="-122"/>
                <a:ea typeface="微软雅黑" panose="020B0503020204020204" pitchFamily="34" charset="-122"/>
              </a:rPr>
              <a:t>I/O</a:t>
            </a:r>
            <a:r>
              <a:rPr lang="zh-CN" altLang="en-US" sz="1400" dirty="0">
                <a:solidFill>
                  <a:srgbClr val="00B050"/>
                </a:solidFill>
                <a:latin typeface="微软雅黑" panose="020B0503020204020204" pitchFamily="34" charset="-122"/>
                <a:ea typeface="微软雅黑" panose="020B0503020204020204" pitchFamily="34" charset="-122"/>
              </a:rPr>
              <a:t>设备数）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anim calcmode="lin" valueType="num">
                                      <p:cBhvr additive="base">
                                        <p:cTn id="11" dur="500" fill="hold"/>
                                        <p:tgtEl>
                                          <p:spTgt spid="717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7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anim calcmode="lin" valueType="num">
                                      <p:cBhvr additive="base">
                                        <p:cTn id="15"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17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anim calcmode="lin" valueType="num">
                                      <p:cBhvr additive="base">
                                        <p:cTn id="19" dur="500" fill="hold"/>
                                        <p:tgtEl>
                                          <p:spTgt spid="717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7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171">
                                            <p:txEl>
                                              <p:pRg st="4" end="4"/>
                                            </p:txEl>
                                          </p:spTgt>
                                        </p:tgtEl>
                                        <p:attrNameLst>
                                          <p:attrName>style.visibility</p:attrName>
                                        </p:attrNameLst>
                                      </p:cBhvr>
                                      <p:to>
                                        <p:strVal val="visible"/>
                                      </p:to>
                                    </p:set>
                                    <p:anim calcmode="lin" valueType="num">
                                      <p:cBhvr additive="base">
                                        <p:cTn id="23" dur="500" fill="hold"/>
                                        <p:tgtEl>
                                          <p:spTgt spid="717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17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171">
                                            <p:txEl>
                                              <p:pRg st="5" end="5"/>
                                            </p:txEl>
                                          </p:spTgt>
                                        </p:tgtEl>
                                        <p:attrNameLst>
                                          <p:attrName>style.visibility</p:attrName>
                                        </p:attrNameLst>
                                      </p:cBhvr>
                                      <p:to>
                                        <p:strVal val="visible"/>
                                      </p:to>
                                    </p:set>
                                    <p:anim calcmode="lin" valueType="num">
                                      <p:cBhvr additive="base">
                                        <p:cTn id="27" dur="500" fill="hold"/>
                                        <p:tgtEl>
                                          <p:spTgt spid="717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171">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171">
                                            <p:txEl>
                                              <p:pRg st="6" end="6"/>
                                            </p:txEl>
                                          </p:spTgt>
                                        </p:tgtEl>
                                        <p:attrNameLst>
                                          <p:attrName>style.visibility</p:attrName>
                                        </p:attrNameLst>
                                      </p:cBhvr>
                                      <p:to>
                                        <p:strVal val="visible"/>
                                      </p:to>
                                    </p:set>
                                    <p:anim calcmode="lin" valueType="num">
                                      <p:cBhvr additive="base">
                                        <p:cTn id="31" dur="500" fill="hold"/>
                                        <p:tgtEl>
                                          <p:spTgt spid="7171">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171">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171">
                                            <p:txEl>
                                              <p:pRg st="7" end="7"/>
                                            </p:txEl>
                                          </p:spTgt>
                                        </p:tgtEl>
                                        <p:attrNameLst>
                                          <p:attrName>style.visibility</p:attrName>
                                        </p:attrNameLst>
                                      </p:cBhvr>
                                      <p:to>
                                        <p:strVal val="visible"/>
                                      </p:to>
                                    </p:set>
                                    <p:anim calcmode="lin" valueType="num">
                                      <p:cBhvr additive="base">
                                        <p:cTn id="35" dur="500" fill="hold"/>
                                        <p:tgtEl>
                                          <p:spTgt spid="7171">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171">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171">
                                            <p:txEl>
                                              <p:pRg st="8" end="8"/>
                                            </p:txEl>
                                          </p:spTgt>
                                        </p:tgtEl>
                                        <p:attrNameLst>
                                          <p:attrName>style.visibility</p:attrName>
                                        </p:attrNameLst>
                                      </p:cBhvr>
                                      <p:to>
                                        <p:strVal val="visible"/>
                                      </p:to>
                                    </p:set>
                                    <p:anim calcmode="lin" valueType="num">
                                      <p:cBhvr additive="base">
                                        <p:cTn id="39" dur="500" fill="hold"/>
                                        <p:tgtEl>
                                          <p:spTgt spid="7171">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171">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171">
                                            <p:txEl>
                                              <p:pRg st="9" end="9"/>
                                            </p:txEl>
                                          </p:spTgt>
                                        </p:tgtEl>
                                        <p:attrNameLst>
                                          <p:attrName>style.visibility</p:attrName>
                                        </p:attrNameLst>
                                      </p:cBhvr>
                                      <p:to>
                                        <p:strVal val="visible"/>
                                      </p:to>
                                    </p:set>
                                    <p:anim calcmode="lin" valueType="num">
                                      <p:cBhvr additive="base">
                                        <p:cTn id="43" dur="500" fill="hold"/>
                                        <p:tgtEl>
                                          <p:spTgt spid="7171">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17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171">
                                            <p:txEl>
                                              <p:pRg st="10" end="10"/>
                                            </p:txEl>
                                          </p:spTgt>
                                        </p:tgtEl>
                                        <p:attrNameLst>
                                          <p:attrName>style.visibility</p:attrName>
                                        </p:attrNameLst>
                                      </p:cBhvr>
                                      <p:to>
                                        <p:strVal val="visible"/>
                                      </p:to>
                                    </p:set>
                                    <p:anim calcmode="lin" valueType="num">
                                      <p:cBhvr additive="base">
                                        <p:cTn id="55" dur="500" fill="hold"/>
                                        <p:tgtEl>
                                          <p:spTgt spid="7171">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171">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171">
                                            <p:txEl>
                                              <p:pRg st="11" end="11"/>
                                            </p:txEl>
                                          </p:spTgt>
                                        </p:tgtEl>
                                        <p:attrNameLst>
                                          <p:attrName>style.visibility</p:attrName>
                                        </p:attrNameLst>
                                      </p:cBhvr>
                                      <p:to>
                                        <p:strVal val="visible"/>
                                      </p:to>
                                    </p:set>
                                    <p:anim calcmode="lin" valueType="num">
                                      <p:cBhvr additive="base">
                                        <p:cTn id="59" dur="500" fill="hold"/>
                                        <p:tgtEl>
                                          <p:spTgt spid="7171">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171">
                                            <p:txEl>
                                              <p:pRg st="11" end="11"/>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171">
                                            <p:txEl>
                                              <p:pRg st="12" end="12"/>
                                            </p:txEl>
                                          </p:spTgt>
                                        </p:tgtEl>
                                        <p:attrNameLst>
                                          <p:attrName>style.visibility</p:attrName>
                                        </p:attrNameLst>
                                      </p:cBhvr>
                                      <p:to>
                                        <p:strVal val="visible"/>
                                      </p:to>
                                    </p:set>
                                    <p:anim calcmode="lin" valueType="num">
                                      <p:cBhvr additive="base">
                                        <p:cTn id="63" dur="500" fill="hold"/>
                                        <p:tgtEl>
                                          <p:spTgt spid="7171">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17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695450" y="317501"/>
            <a:ext cx="4564063" cy="368300"/>
          </a:xfrm>
          <a:noFill/>
        </p:spPr>
        <p:txBody>
          <a:bodyPr wrap="none" lIns="63500" tIns="25400" rIns="63500" bIns="25400" anchor="t">
            <a:spAutoFit/>
          </a:bodyPr>
          <a:lstStyle/>
          <a:p>
            <a:r>
              <a:rPr lang="en-US" altLang="zh-CN" dirty="0" smtClean="0">
                <a:ea typeface="宋体" panose="02010600030101010101" pitchFamily="2" charset="-122"/>
              </a:rPr>
              <a:t>Simple Producer-Server Model</a:t>
            </a:r>
          </a:p>
        </p:txBody>
      </p:sp>
      <p:sp>
        <p:nvSpPr>
          <p:cNvPr id="25603" name="Rectangle 3"/>
          <p:cNvSpPr>
            <a:spLocks noGrp="1" noChangeArrowheads="1"/>
          </p:cNvSpPr>
          <p:nvPr>
            <p:ph type="body" idx="1"/>
          </p:nvPr>
        </p:nvSpPr>
        <p:spPr>
          <a:xfrm>
            <a:off x="495300" y="2590800"/>
            <a:ext cx="8191500" cy="3878263"/>
          </a:xfrm>
          <a:noFill/>
        </p:spPr>
        <p:txBody>
          <a:bodyPr lIns="63500" tIns="25400" rIns="63500" bIns="25400">
            <a:spAutoFit/>
          </a:bodyPr>
          <a:lstStyle/>
          <a:p>
            <a:r>
              <a:rPr lang="en-US" altLang="zh-CN" dirty="0" smtClean="0">
                <a:ea typeface="宋体" panose="02010600030101010101" pitchFamily="2" charset="-122"/>
              </a:rPr>
              <a:t>Throughput:</a:t>
            </a:r>
          </a:p>
          <a:p>
            <a:pPr lvl="1"/>
            <a:r>
              <a:rPr lang="en-US" altLang="zh-CN" dirty="0" smtClean="0">
                <a:ea typeface="宋体" panose="02010600030101010101" pitchFamily="2" charset="-122"/>
              </a:rPr>
              <a:t>The number of tasks completed by the server in unit time</a:t>
            </a:r>
          </a:p>
          <a:p>
            <a:pPr lvl="1"/>
            <a:r>
              <a:rPr lang="en-US" altLang="zh-CN" dirty="0" smtClean="0">
                <a:ea typeface="宋体" panose="02010600030101010101" pitchFamily="2" charset="-122"/>
              </a:rPr>
              <a:t>In order to get the highest possible throughput:</a:t>
            </a:r>
          </a:p>
          <a:p>
            <a:pPr lvl="2"/>
            <a:r>
              <a:rPr lang="en-US" altLang="zh-CN" dirty="0" smtClean="0">
                <a:ea typeface="宋体" panose="02010600030101010101" pitchFamily="2" charset="-122"/>
              </a:rPr>
              <a:t>The server should never be idle</a:t>
            </a:r>
          </a:p>
          <a:p>
            <a:pPr lvl="2"/>
            <a:r>
              <a:rPr lang="en-US" altLang="zh-CN" dirty="0" smtClean="0">
                <a:ea typeface="宋体" panose="02010600030101010101" pitchFamily="2" charset="-122"/>
              </a:rPr>
              <a:t>The queue should never be empty</a:t>
            </a:r>
          </a:p>
          <a:p>
            <a:r>
              <a:rPr lang="en-US" altLang="zh-CN" dirty="0" smtClean="0">
                <a:ea typeface="宋体" panose="02010600030101010101" pitchFamily="2" charset="-122"/>
              </a:rPr>
              <a:t>Response time:</a:t>
            </a:r>
          </a:p>
          <a:p>
            <a:pPr lvl="1"/>
            <a:r>
              <a:rPr lang="en-US" altLang="zh-CN" dirty="0" smtClean="0">
                <a:ea typeface="宋体" panose="02010600030101010101" pitchFamily="2" charset="-122"/>
              </a:rPr>
              <a:t>Begins when a task is placed in the queue</a:t>
            </a:r>
          </a:p>
          <a:p>
            <a:pPr lvl="1"/>
            <a:r>
              <a:rPr lang="en-US" altLang="zh-CN" dirty="0" smtClean="0">
                <a:ea typeface="宋体" panose="02010600030101010101" pitchFamily="2" charset="-122"/>
              </a:rPr>
              <a:t>Ends when it is completed by the server</a:t>
            </a:r>
          </a:p>
          <a:p>
            <a:pPr lvl="1"/>
            <a:r>
              <a:rPr lang="en-US" altLang="zh-CN" dirty="0" smtClean="0">
                <a:ea typeface="宋体" panose="02010600030101010101" pitchFamily="2" charset="-122"/>
              </a:rPr>
              <a:t>In order to minimize the response time:</a:t>
            </a:r>
          </a:p>
          <a:p>
            <a:pPr lvl="2"/>
            <a:r>
              <a:rPr lang="en-US" altLang="zh-CN" dirty="0" smtClean="0">
                <a:ea typeface="宋体" panose="02010600030101010101" pitchFamily="2" charset="-122"/>
              </a:rPr>
              <a:t>The queue should be empty</a:t>
            </a:r>
          </a:p>
          <a:p>
            <a:pPr lvl="2"/>
            <a:r>
              <a:rPr lang="en-US" altLang="zh-CN" dirty="0" smtClean="0">
                <a:ea typeface="宋体" panose="02010600030101010101" pitchFamily="2" charset="-122"/>
              </a:rPr>
              <a:t>The server will be idle</a:t>
            </a:r>
          </a:p>
        </p:txBody>
      </p:sp>
      <p:sp>
        <p:nvSpPr>
          <p:cNvPr id="25604" name="Oval 4"/>
          <p:cNvSpPr>
            <a:spLocks noChangeArrowheads="1"/>
          </p:cNvSpPr>
          <p:nvPr/>
        </p:nvSpPr>
        <p:spPr bwMode="auto">
          <a:xfrm>
            <a:off x="1149350" y="920750"/>
            <a:ext cx="977900" cy="9779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25605" name="Rectangle 5"/>
          <p:cNvSpPr>
            <a:spLocks noChangeArrowheads="1"/>
          </p:cNvSpPr>
          <p:nvPr/>
        </p:nvSpPr>
        <p:spPr bwMode="auto">
          <a:xfrm>
            <a:off x="1198563" y="1898650"/>
            <a:ext cx="9937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Producer</a:t>
            </a:r>
          </a:p>
        </p:txBody>
      </p:sp>
      <p:sp>
        <p:nvSpPr>
          <p:cNvPr id="25606" name="Oval 6"/>
          <p:cNvSpPr>
            <a:spLocks noChangeArrowheads="1"/>
          </p:cNvSpPr>
          <p:nvPr/>
        </p:nvSpPr>
        <p:spPr bwMode="auto">
          <a:xfrm>
            <a:off x="6940550" y="920750"/>
            <a:ext cx="977900" cy="9779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25607" name="Rectangle 7"/>
          <p:cNvSpPr>
            <a:spLocks noChangeArrowheads="1"/>
          </p:cNvSpPr>
          <p:nvPr/>
        </p:nvSpPr>
        <p:spPr bwMode="auto">
          <a:xfrm>
            <a:off x="7065963" y="1898650"/>
            <a:ext cx="7572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Server</a:t>
            </a:r>
          </a:p>
        </p:txBody>
      </p:sp>
      <p:sp>
        <p:nvSpPr>
          <p:cNvPr id="25608" name="Line 8"/>
          <p:cNvSpPr>
            <a:spLocks noChangeShapeType="1"/>
          </p:cNvSpPr>
          <p:nvPr/>
        </p:nvSpPr>
        <p:spPr bwMode="auto">
          <a:xfrm>
            <a:off x="3822700" y="1143000"/>
            <a:ext cx="1498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9" name="Line 9"/>
          <p:cNvSpPr>
            <a:spLocks noChangeShapeType="1"/>
          </p:cNvSpPr>
          <p:nvPr/>
        </p:nvSpPr>
        <p:spPr bwMode="auto">
          <a:xfrm>
            <a:off x="5334000" y="11557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0" name="Line 10"/>
          <p:cNvSpPr>
            <a:spLocks noChangeShapeType="1"/>
          </p:cNvSpPr>
          <p:nvPr/>
        </p:nvSpPr>
        <p:spPr bwMode="auto">
          <a:xfrm flipH="1">
            <a:off x="3797300" y="1828800"/>
            <a:ext cx="1549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1" name="Line 11"/>
          <p:cNvSpPr>
            <a:spLocks noChangeShapeType="1"/>
          </p:cNvSpPr>
          <p:nvPr/>
        </p:nvSpPr>
        <p:spPr bwMode="auto">
          <a:xfrm>
            <a:off x="5029200" y="11557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2" name="Line 12"/>
          <p:cNvSpPr>
            <a:spLocks noChangeShapeType="1"/>
          </p:cNvSpPr>
          <p:nvPr/>
        </p:nvSpPr>
        <p:spPr bwMode="auto">
          <a:xfrm>
            <a:off x="4724400" y="11557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3" name="Line 13"/>
          <p:cNvSpPr>
            <a:spLocks noChangeShapeType="1"/>
          </p:cNvSpPr>
          <p:nvPr/>
        </p:nvSpPr>
        <p:spPr bwMode="auto">
          <a:xfrm>
            <a:off x="4419600" y="11557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4" name="Line 14"/>
          <p:cNvSpPr>
            <a:spLocks noChangeShapeType="1"/>
          </p:cNvSpPr>
          <p:nvPr/>
        </p:nvSpPr>
        <p:spPr bwMode="auto">
          <a:xfrm>
            <a:off x="2298700" y="1447800"/>
            <a:ext cx="18796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5" name="Line 15"/>
          <p:cNvSpPr>
            <a:spLocks noChangeShapeType="1"/>
          </p:cNvSpPr>
          <p:nvPr/>
        </p:nvSpPr>
        <p:spPr bwMode="auto">
          <a:xfrm>
            <a:off x="5499100" y="1447800"/>
            <a:ext cx="12700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6" name="Rectangle 16"/>
          <p:cNvSpPr>
            <a:spLocks noChangeArrowheads="1"/>
          </p:cNvSpPr>
          <p:nvPr/>
        </p:nvSpPr>
        <p:spPr bwMode="auto">
          <a:xfrm>
            <a:off x="4246563" y="1898650"/>
            <a:ext cx="7461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Queue</a:t>
            </a:r>
          </a:p>
        </p:txBody>
      </p:sp>
      <p:sp>
        <p:nvSpPr>
          <p:cNvPr id="2" name="日期占位符 1"/>
          <p:cNvSpPr>
            <a:spLocks noGrp="1"/>
          </p:cNvSpPr>
          <p:nvPr>
            <p:ph type="dt" sz="half" idx="13"/>
          </p:nvPr>
        </p:nvSpPr>
        <p:spPr/>
        <p:txBody>
          <a:bodyPr/>
          <a:lstStyle/>
          <a:p>
            <a:pPr>
              <a:defRPr/>
            </a:pPr>
            <a:fld id="{D0859B83-0B05-471D-83EB-A78B0FC8E8E2}"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16</a:t>
            </a:fld>
            <a:endParaRPr lang="en-US" b="0" dirty="0">
              <a:solidFill>
                <a:srgbClr val="FBBA03"/>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anim calcmode="lin" valueType="num">
                                      <p:cBhvr additive="base">
                                        <p:cTn id="11"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60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anim calcmode="lin" valueType="num">
                                      <p:cBhvr additive="base">
                                        <p:cTn id="15"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603">
                                            <p:txEl>
                                              <p:pRg st="3" end="3"/>
                                            </p:txEl>
                                          </p:spTgt>
                                        </p:tgtEl>
                                        <p:attrNameLst>
                                          <p:attrName>style.visibility</p:attrName>
                                        </p:attrNameLst>
                                      </p:cBhvr>
                                      <p:to>
                                        <p:strVal val="visible"/>
                                      </p:to>
                                    </p:set>
                                    <p:anim calcmode="lin" valueType="num">
                                      <p:cBhvr additive="base">
                                        <p:cTn id="21"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60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603">
                                            <p:txEl>
                                              <p:pRg st="4" end="4"/>
                                            </p:txEl>
                                          </p:spTgt>
                                        </p:tgtEl>
                                        <p:attrNameLst>
                                          <p:attrName>style.visibility</p:attrName>
                                        </p:attrNameLst>
                                      </p:cBhvr>
                                      <p:to>
                                        <p:strVal val="visible"/>
                                      </p:to>
                                    </p:set>
                                    <p:anim calcmode="lin" valueType="num">
                                      <p:cBhvr additive="base">
                                        <p:cTn id="25"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603">
                                            <p:txEl>
                                              <p:pRg st="5" end="5"/>
                                            </p:txEl>
                                          </p:spTgt>
                                        </p:tgtEl>
                                        <p:attrNameLst>
                                          <p:attrName>style.visibility</p:attrName>
                                        </p:attrNameLst>
                                      </p:cBhvr>
                                      <p:to>
                                        <p:strVal val="visible"/>
                                      </p:to>
                                    </p:set>
                                    <p:anim calcmode="lin" valueType="num">
                                      <p:cBhvr additive="base">
                                        <p:cTn id="31"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5603">
                                            <p:txEl>
                                              <p:pRg st="6" end="6"/>
                                            </p:txEl>
                                          </p:spTgt>
                                        </p:tgtEl>
                                        <p:attrNameLst>
                                          <p:attrName>style.visibility</p:attrName>
                                        </p:attrNameLst>
                                      </p:cBhvr>
                                      <p:to>
                                        <p:strVal val="visible"/>
                                      </p:to>
                                    </p:set>
                                    <p:anim calcmode="lin" valueType="num">
                                      <p:cBhvr additive="base">
                                        <p:cTn id="35" dur="500" fill="hold"/>
                                        <p:tgtEl>
                                          <p:spTgt spid="2560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560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5603">
                                            <p:txEl>
                                              <p:pRg st="7" end="7"/>
                                            </p:txEl>
                                          </p:spTgt>
                                        </p:tgtEl>
                                        <p:attrNameLst>
                                          <p:attrName>style.visibility</p:attrName>
                                        </p:attrNameLst>
                                      </p:cBhvr>
                                      <p:to>
                                        <p:strVal val="visible"/>
                                      </p:to>
                                    </p:set>
                                    <p:anim calcmode="lin" valueType="num">
                                      <p:cBhvr additive="base">
                                        <p:cTn id="39" dur="500" fill="hold"/>
                                        <p:tgtEl>
                                          <p:spTgt spid="2560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560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603">
                                            <p:txEl>
                                              <p:pRg st="8" end="8"/>
                                            </p:txEl>
                                          </p:spTgt>
                                        </p:tgtEl>
                                        <p:attrNameLst>
                                          <p:attrName>style.visibility</p:attrName>
                                        </p:attrNameLst>
                                      </p:cBhvr>
                                      <p:to>
                                        <p:strVal val="visible"/>
                                      </p:to>
                                    </p:set>
                                    <p:anim calcmode="lin" valueType="num">
                                      <p:cBhvr additive="base">
                                        <p:cTn id="43" dur="500" fill="hold"/>
                                        <p:tgtEl>
                                          <p:spTgt spid="2560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560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5603">
                                            <p:txEl>
                                              <p:pRg st="9" end="9"/>
                                            </p:txEl>
                                          </p:spTgt>
                                        </p:tgtEl>
                                        <p:attrNameLst>
                                          <p:attrName>style.visibility</p:attrName>
                                        </p:attrNameLst>
                                      </p:cBhvr>
                                      <p:to>
                                        <p:strVal val="visible"/>
                                      </p:to>
                                    </p:set>
                                    <p:anim calcmode="lin" valueType="num">
                                      <p:cBhvr additive="base">
                                        <p:cTn id="49" dur="500" fill="hold"/>
                                        <p:tgtEl>
                                          <p:spTgt spid="2560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560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5603">
                                            <p:txEl>
                                              <p:pRg st="10" end="10"/>
                                            </p:txEl>
                                          </p:spTgt>
                                        </p:tgtEl>
                                        <p:attrNameLst>
                                          <p:attrName>style.visibility</p:attrName>
                                        </p:attrNameLst>
                                      </p:cBhvr>
                                      <p:to>
                                        <p:strVal val="visible"/>
                                      </p:to>
                                    </p:set>
                                    <p:anim calcmode="lin" valueType="num">
                                      <p:cBhvr additive="base">
                                        <p:cTn id="53" dur="500" fill="hold"/>
                                        <p:tgtEl>
                                          <p:spTgt spid="2560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560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00100" y="228600"/>
            <a:ext cx="5084763" cy="368300"/>
          </a:xfrm>
          <a:noFill/>
        </p:spPr>
        <p:txBody>
          <a:bodyPr wrap="none" lIns="63500" tIns="25400" rIns="63500" bIns="25400" anchor="t">
            <a:spAutoFit/>
          </a:bodyPr>
          <a:lstStyle/>
          <a:p>
            <a:r>
              <a:rPr lang="en-US" altLang="zh-CN" smtClean="0">
                <a:ea typeface="宋体" panose="02010600030101010101" pitchFamily="2" charset="-122"/>
              </a:rPr>
              <a:t>Throughput versus Respond Time</a:t>
            </a:r>
          </a:p>
        </p:txBody>
      </p:sp>
      <p:sp>
        <p:nvSpPr>
          <p:cNvPr id="27651" name="Rectangle 3"/>
          <p:cNvSpPr>
            <a:spLocks noGrp="1" noChangeArrowheads="1"/>
          </p:cNvSpPr>
          <p:nvPr>
            <p:ph type="body" idx="1"/>
          </p:nvPr>
        </p:nvSpPr>
        <p:spPr>
          <a:xfrm>
            <a:off x="342900" y="5791200"/>
            <a:ext cx="8191500" cy="284163"/>
          </a:xfrm>
        </p:spPr>
        <p:txBody>
          <a:bodyPr lIns="63500" tIns="25400" rIns="63500" bIns="25400">
            <a:spAutoFit/>
          </a:bodyPr>
          <a:lstStyle/>
          <a:p>
            <a:endParaRPr lang="zh-CN" altLang="en-US" smtClean="0">
              <a:ea typeface="宋体" panose="02010600030101010101" pitchFamily="2" charset="-122"/>
            </a:endParaRPr>
          </a:p>
        </p:txBody>
      </p:sp>
      <p:sp>
        <p:nvSpPr>
          <p:cNvPr id="27652" name="Line 4"/>
          <p:cNvSpPr>
            <a:spLocks noChangeShapeType="1"/>
          </p:cNvSpPr>
          <p:nvPr/>
        </p:nvSpPr>
        <p:spPr bwMode="auto">
          <a:xfrm>
            <a:off x="1752600" y="1536700"/>
            <a:ext cx="0" cy="3632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Line 5"/>
          <p:cNvSpPr>
            <a:spLocks noChangeShapeType="1"/>
          </p:cNvSpPr>
          <p:nvPr/>
        </p:nvSpPr>
        <p:spPr bwMode="auto">
          <a:xfrm>
            <a:off x="1460500" y="4953000"/>
            <a:ext cx="5461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a:off x="1765300" y="3886200"/>
            <a:ext cx="203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a:off x="1765300" y="2819400"/>
            <a:ext cx="203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Line 8"/>
          <p:cNvSpPr>
            <a:spLocks noChangeShapeType="1"/>
          </p:cNvSpPr>
          <p:nvPr/>
        </p:nvSpPr>
        <p:spPr bwMode="auto">
          <a:xfrm>
            <a:off x="1765300" y="1752600"/>
            <a:ext cx="203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7" name="Line 9"/>
          <p:cNvSpPr>
            <a:spLocks noChangeShapeType="1"/>
          </p:cNvSpPr>
          <p:nvPr/>
        </p:nvSpPr>
        <p:spPr bwMode="auto">
          <a:xfrm>
            <a:off x="2667000" y="4737100"/>
            <a:ext cx="0" cy="203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8" name="Line 10"/>
          <p:cNvSpPr>
            <a:spLocks noChangeShapeType="1"/>
          </p:cNvSpPr>
          <p:nvPr/>
        </p:nvSpPr>
        <p:spPr bwMode="auto">
          <a:xfrm>
            <a:off x="2209800" y="4813300"/>
            <a:ext cx="0" cy="12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9" name="Line 11"/>
          <p:cNvSpPr>
            <a:spLocks noChangeShapeType="1"/>
          </p:cNvSpPr>
          <p:nvPr/>
        </p:nvSpPr>
        <p:spPr bwMode="auto">
          <a:xfrm>
            <a:off x="3581400" y="4737100"/>
            <a:ext cx="0" cy="203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0" name="Line 12"/>
          <p:cNvSpPr>
            <a:spLocks noChangeShapeType="1"/>
          </p:cNvSpPr>
          <p:nvPr/>
        </p:nvSpPr>
        <p:spPr bwMode="auto">
          <a:xfrm>
            <a:off x="3124200" y="4813300"/>
            <a:ext cx="0" cy="12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1" name="Line 13"/>
          <p:cNvSpPr>
            <a:spLocks noChangeShapeType="1"/>
          </p:cNvSpPr>
          <p:nvPr/>
        </p:nvSpPr>
        <p:spPr bwMode="auto">
          <a:xfrm>
            <a:off x="4495800" y="4737100"/>
            <a:ext cx="0" cy="203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Line 14"/>
          <p:cNvSpPr>
            <a:spLocks noChangeShapeType="1"/>
          </p:cNvSpPr>
          <p:nvPr/>
        </p:nvSpPr>
        <p:spPr bwMode="auto">
          <a:xfrm>
            <a:off x="4038600" y="4813300"/>
            <a:ext cx="0" cy="12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3" name="Line 15"/>
          <p:cNvSpPr>
            <a:spLocks noChangeShapeType="1"/>
          </p:cNvSpPr>
          <p:nvPr/>
        </p:nvSpPr>
        <p:spPr bwMode="auto">
          <a:xfrm>
            <a:off x="5410200" y="4737100"/>
            <a:ext cx="0" cy="203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4" name="Line 16"/>
          <p:cNvSpPr>
            <a:spLocks noChangeShapeType="1"/>
          </p:cNvSpPr>
          <p:nvPr/>
        </p:nvSpPr>
        <p:spPr bwMode="auto">
          <a:xfrm>
            <a:off x="4953000" y="4813300"/>
            <a:ext cx="0" cy="12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5" name="Line 17"/>
          <p:cNvSpPr>
            <a:spLocks noChangeShapeType="1"/>
          </p:cNvSpPr>
          <p:nvPr/>
        </p:nvSpPr>
        <p:spPr bwMode="auto">
          <a:xfrm>
            <a:off x="6324600" y="4737100"/>
            <a:ext cx="0" cy="203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6" name="Line 18"/>
          <p:cNvSpPr>
            <a:spLocks noChangeShapeType="1"/>
          </p:cNvSpPr>
          <p:nvPr/>
        </p:nvSpPr>
        <p:spPr bwMode="auto">
          <a:xfrm>
            <a:off x="5867400" y="4813300"/>
            <a:ext cx="0" cy="12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7" name="Rectangle 19"/>
          <p:cNvSpPr>
            <a:spLocks noChangeArrowheads="1"/>
          </p:cNvSpPr>
          <p:nvPr/>
        </p:nvSpPr>
        <p:spPr bwMode="auto">
          <a:xfrm>
            <a:off x="2417763" y="4946650"/>
            <a:ext cx="587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20%</a:t>
            </a:r>
          </a:p>
        </p:txBody>
      </p:sp>
      <p:sp>
        <p:nvSpPr>
          <p:cNvPr id="27668" name="Rectangle 20"/>
          <p:cNvSpPr>
            <a:spLocks noChangeArrowheads="1"/>
          </p:cNvSpPr>
          <p:nvPr/>
        </p:nvSpPr>
        <p:spPr bwMode="auto">
          <a:xfrm>
            <a:off x="3332163" y="4946650"/>
            <a:ext cx="587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40%</a:t>
            </a:r>
          </a:p>
        </p:txBody>
      </p:sp>
      <p:sp>
        <p:nvSpPr>
          <p:cNvPr id="27669" name="Rectangle 21"/>
          <p:cNvSpPr>
            <a:spLocks noChangeArrowheads="1"/>
          </p:cNvSpPr>
          <p:nvPr/>
        </p:nvSpPr>
        <p:spPr bwMode="auto">
          <a:xfrm>
            <a:off x="4246563" y="4946650"/>
            <a:ext cx="587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60%</a:t>
            </a:r>
          </a:p>
        </p:txBody>
      </p:sp>
      <p:sp>
        <p:nvSpPr>
          <p:cNvPr id="27670" name="Rectangle 22"/>
          <p:cNvSpPr>
            <a:spLocks noChangeArrowheads="1"/>
          </p:cNvSpPr>
          <p:nvPr/>
        </p:nvSpPr>
        <p:spPr bwMode="auto">
          <a:xfrm>
            <a:off x="5160963" y="4946650"/>
            <a:ext cx="587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80%</a:t>
            </a:r>
          </a:p>
        </p:txBody>
      </p:sp>
      <p:sp>
        <p:nvSpPr>
          <p:cNvPr id="27671" name="Rectangle 23"/>
          <p:cNvSpPr>
            <a:spLocks noChangeArrowheads="1"/>
          </p:cNvSpPr>
          <p:nvPr/>
        </p:nvSpPr>
        <p:spPr bwMode="auto">
          <a:xfrm>
            <a:off x="5999163" y="4946650"/>
            <a:ext cx="6889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100%</a:t>
            </a:r>
          </a:p>
        </p:txBody>
      </p:sp>
      <p:sp>
        <p:nvSpPr>
          <p:cNvPr id="27672" name="Line 24"/>
          <p:cNvSpPr>
            <a:spLocks noChangeShapeType="1"/>
          </p:cNvSpPr>
          <p:nvPr/>
        </p:nvSpPr>
        <p:spPr bwMode="auto">
          <a:xfrm flipV="1">
            <a:off x="2146300" y="4254500"/>
            <a:ext cx="2184400" cy="3302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3" name="Line 25"/>
          <p:cNvSpPr>
            <a:spLocks noChangeShapeType="1"/>
          </p:cNvSpPr>
          <p:nvPr/>
        </p:nvSpPr>
        <p:spPr bwMode="auto">
          <a:xfrm flipH="1">
            <a:off x="5473700" y="2070100"/>
            <a:ext cx="635000" cy="14986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4" name="Line 26"/>
          <p:cNvSpPr>
            <a:spLocks noChangeShapeType="1"/>
          </p:cNvSpPr>
          <p:nvPr/>
        </p:nvSpPr>
        <p:spPr bwMode="auto">
          <a:xfrm flipV="1">
            <a:off x="4356100" y="4102100"/>
            <a:ext cx="431800" cy="1778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5" name="Line 27"/>
          <p:cNvSpPr>
            <a:spLocks noChangeShapeType="1"/>
          </p:cNvSpPr>
          <p:nvPr/>
        </p:nvSpPr>
        <p:spPr bwMode="auto">
          <a:xfrm flipV="1">
            <a:off x="4813300" y="3873500"/>
            <a:ext cx="355600" cy="2540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6" name="Line 28"/>
          <p:cNvSpPr>
            <a:spLocks noChangeShapeType="1"/>
          </p:cNvSpPr>
          <p:nvPr/>
        </p:nvSpPr>
        <p:spPr bwMode="auto">
          <a:xfrm flipV="1">
            <a:off x="5194300" y="3568700"/>
            <a:ext cx="279400" cy="3302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7" name="Rectangle 29"/>
          <p:cNvSpPr>
            <a:spLocks noChangeArrowheads="1"/>
          </p:cNvSpPr>
          <p:nvPr/>
        </p:nvSpPr>
        <p:spPr bwMode="auto">
          <a:xfrm>
            <a:off x="709613" y="1060450"/>
            <a:ext cx="106997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ct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Response</a:t>
            </a:r>
          </a:p>
          <a:p>
            <a:pPr algn="ct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Time (ms)</a:t>
            </a:r>
          </a:p>
        </p:txBody>
      </p:sp>
      <p:sp>
        <p:nvSpPr>
          <p:cNvPr id="27678" name="Rectangle 30"/>
          <p:cNvSpPr>
            <a:spLocks noChangeArrowheads="1"/>
          </p:cNvSpPr>
          <p:nvPr/>
        </p:nvSpPr>
        <p:spPr bwMode="auto">
          <a:xfrm>
            <a:off x="1274763" y="3727450"/>
            <a:ext cx="4857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100</a:t>
            </a:r>
          </a:p>
        </p:txBody>
      </p:sp>
      <p:sp>
        <p:nvSpPr>
          <p:cNvPr id="27679" name="Rectangle 31"/>
          <p:cNvSpPr>
            <a:spLocks noChangeArrowheads="1"/>
          </p:cNvSpPr>
          <p:nvPr/>
        </p:nvSpPr>
        <p:spPr bwMode="auto">
          <a:xfrm>
            <a:off x="1274763" y="2660650"/>
            <a:ext cx="4857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200</a:t>
            </a:r>
          </a:p>
        </p:txBody>
      </p:sp>
      <p:sp>
        <p:nvSpPr>
          <p:cNvPr id="27680" name="Rectangle 32"/>
          <p:cNvSpPr>
            <a:spLocks noChangeArrowheads="1"/>
          </p:cNvSpPr>
          <p:nvPr/>
        </p:nvSpPr>
        <p:spPr bwMode="auto">
          <a:xfrm>
            <a:off x="1274763" y="1593850"/>
            <a:ext cx="4857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300</a:t>
            </a:r>
          </a:p>
        </p:txBody>
      </p:sp>
      <p:sp>
        <p:nvSpPr>
          <p:cNvPr id="27681" name="Rectangle 33"/>
          <p:cNvSpPr>
            <a:spLocks noChangeArrowheads="1"/>
          </p:cNvSpPr>
          <p:nvPr/>
        </p:nvSpPr>
        <p:spPr bwMode="auto">
          <a:xfrm>
            <a:off x="2722563" y="5327650"/>
            <a:ext cx="33401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Percentage of maximum throughput</a:t>
            </a:r>
          </a:p>
        </p:txBody>
      </p:sp>
      <p:sp>
        <p:nvSpPr>
          <p:cNvPr id="2" name="日期占位符 1"/>
          <p:cNvSpPr>
            <a:spLocks noGrp="1"/>
          </p:cNvSpPr>
          <p:nvPr>
            <p:ph type="dt" sz="half" idx="13"/>
          </p:nvPr>
        </p:nvSpPr>
        <p:spPr/>
        <p:txBody>
          <a:bodyPr/>
          <a:lstStyle/>
          <a:p>
            <a:pPr>
              <a:defRPr/>
            </a:pPr>
            <a:fld id="{856F19D5-F862-498C-8132-16FD0454429C}"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17</a:t>
            </a:fld>
            <a:endParaRPr lang="en-US" b="0" dirty="0">
              <a:solidFill>
                <a:srgbClr val="FBBA03"/>
              </a:solidFill>
            </a:endParaRPr>
          </a:p>
        </p:txBody>
      </p:sp>
    </p:spTree>
    <p:extLst>
      <p:ext uri="{BB962C8B-B14F-4D97-AF65-F5344CB8AC3E}">
        <p14:creationId xmlns:p14="http://schemas.microsoft.com/office/powerpoint/2010/main" val="217517525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99318" y="441325"/>
            <a:ext cx="3916363" cy="368300"/>
          </a:xfrm>
          <a:noFill/>
        </p:spPr>
        <p:txBody>
          <a:bodyPr wrap="none" lIns="63500" tIns="25400" rIns="63500" bIns="25400" anchor="t">
            <a:spAutoFit/>
          </a:bodyPr>
          <a:lstStyle/>
          <a:p>
            <a:r>
              <a:rPr lang="en-US" altLang="zh-CN" dirty="0" smtClean="0">
                <a:ea typeface="宋体" panose="02010600030101010101" pitchFamily="2" charset="-122"/>
              </a:rPr>
              <a:t>Throughput Enhancement</a:t>
            </a:r>
          </a:p>
        </p:txBody>
      </p:sp>
      <p:sp>
        <p:nvSpPr>
          <p:cNvPr id="29699" name="Rectangle 3"/>
          <p:cNvSpPr>
            <a:spLocks noGrp="1" noChangeArrowheads="1"/>
          </p:cNvSpPr>
          <p:nvPr>
            <p:ph type="body" idx="1"/>
          </p:nvPr>
        </p:nvSpPr>
        <p:spPr>
          <a:xfrm>
            <a:off x="495300" y="4267200"/>
            <a:ext cx="8191500" cy="1694823"/>
          </a:xfrm>
          <a:noFill/>
        </p:spPr>
        <p:txBody>
          <a:bodyPr lIns="63500" tIns="25400" rIns="63500" bIns="25400">
            <a:spAutoFit/>
          </a:bodyPr>
          <a:lstStyle/>
          <a:p>
            <a:r>
              <a:rPr lang="en-US" altLang="zh-CN" dirty="0" smtClean="0">
                <a:solidFill>
                  <a:srgbClr val="00B050"/>
                </a:solidFill>
                <a:ea typeface="宋体" panose="02010600030101010101" pitchFamily="2" charset="-122"/>
              </a:rPr>
              <a:t>In general throughput can be improved </a:t>
            </a:r>
            <a:r>
              <a:rPr lang="en-US" altLang="zh-CN" dirty="0" smtClean="0">
                <a:ea typeface="宋体" panose="02010600030101010101" pitchFamily="2" charset="-122"/>
              </a:rPr>
              <a:t>by:</a:t>
            </a:r>
          </a:p>
          <a:p>
            <a:pPr lvl="1"/>
            <a:r>
              <a:rPr lang="en-US" altLang="zh-CN" dirty="0" smtClean="0">
                <a:ea typeface="宋体" panose="02010600030101010101" pitchFamily="2" charset="-122"/>
              </a:rPr>
              <a:t>Throwing more hardware at the problem</a:t>
            </a:r>
          </a:p>
          <a:p>
            <a:pPr lvl="1"/>
            <a:r>
              <a:rPr lang="en-US" altLang="zh-CN" dirty="0" smtClean="0">
                <a:ea typeface="宋体" panose="02010600030101010101" pitchFamily="2" charset="-122"/>
              </a:rPr>
              <a:t>reduces load-related latency</a:t>
            </a:r>
          </a:p>
          <a:p>
            <a:r>
              <a:rPr lang="en-US" altLang="zh-CN" dirty="0" smtClean="0">
                <a:ea typeface="宋体" panose="02010600030101010101" pitchFamily="2" charset="-122"/>
              </a:rPr>
              <a:t>Response time is </a:t>
            </a:r>
            <a:r>
              <a:rPr lang="en-US" altLang="zh-CN" dirty="0" smtClean="0">
                <a:solidFill>
                  <a:srgbClr val="00B050"/>
                </a:solidFill>
                <a:ea typeface="宋体" panose="02010600030101010101" pitchFamily="2" charset="-122"/>
              </a:rPr>
              <a:t>much harder to reduce</a:t>
            </a:r>
            <a:r>
              <a:rPr lang="en-US" altLang="zh-CN" dirty="0" smtClean="0">
                <a:ea typeface="宋体" panose="02010600030101010101" pitchFamily="2" charset="-122"/>
              </a:rPr>
              <a:t>:</a:t>
            </a:r>
          </a:p>
          <a:p>
            <a:pPr lvl="1"/>
            <a:r>
              <a:rPr lang="en-US" altLang="zh-CN" dirty="0" smtClean="0">
                <a:ea typeface="宋体" panose="02010600030101010101" pitchFamily="2" charset="-122"/>
              </a:rPr>
              <a:t>Ultimately it is limited by the speed of light  (but we</a:t>
            </a:r>
            <a:r>
              <a:rPr lang="en-US" altLang="zh-CN" dirty="0" smtClean="0">
                <a:latin typeface="Arial" panose="020B0604020202020204" pitchFamily="34" charset="0"/>
                <a:ea typeface="宋体" panose="02010600030101010101" pitchFamily="2" charset="-122"/>
              </a:rPr>
              <a:t>’</a:t>
            </a:r>
            <a:r>
              <a:rPr lang="en-US" altLang="zh-CN" dirty="0" smtClean="0">
                <a:ea typeface="宋体" panose="02010600030101010101" pitchFamily="2" charset="-122"/>
              </a:rPr>
              <a:t>re far from it)</a:t>
            </a:r>
          </a:p>
        </p:txBody>
      </p:sp>
      <p:sp>
        <p:nvSpPr>
          <p:cNvPr id="29700" name="Oval 4"/>
          <p:cNvSpPr>
            <a:spLocks noChangeArrowheads="1"/>
          </p:cNvSpPr>
          <p:nvPr/>
        </p:nvSpPr>
        <p:spPr bwMode="auto">
          <a:xfrm>
            <a:off x="1301750" y="1835150"/>
            <a:ext cx="977900" cy="9779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29701" name="Rectangle 5"/>
          <p:cNvSpPr>
            <a:spLocks noChangeArrowheads="1"/>
          </p:cNvSpPr>
          <p:nvPr/>
        </p:nvSpPr>
        <p:spPr bwMode="auto">
          <a:xfrm>
            <a:off x="1350963" y="2813050"/>
            <a:ext cx="9937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Producer</a:t>
            </a:r>
          </a:p>
        </p:txBody>
      </p:sp>
      <p:sp>
        <p:nvSpPr>
          <p:cNvPr id="29702" name="Oval 6"/>
          <p:cNvSpPr>
            <a:spLocks noChangeArrowheads="1"/>
          </p:cNvSpPr>
          <p:nvPr/>
        </p:nvSpPr>
        <p:spPr bwMode="auto">
          <a:xfrm>
            <a:off x="6940550" y="2368550"/>
            <a:ext cx="977900" cy="9779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29703" name="Rectangle 7"/>
          <p:cNvSpPr>
            <a:spLocks noChangeArrowheads="1"/>
          </p:cNvSpPr>
          <p:nvPr/>
        </p:nvSpPr>
        <p:spPr bwMode="auto">
          <a:xfrm>
            <a:off x="7065963" y="3346450"/>
            <a:ext cx="7572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Server</a:t>
            </a:r>
          </a:p>
        </p:txBody>
      </p:sp>
      <p:sp>
        <p:nvSpPr>
          <p:cNvPr id="29704" name="Line 8"/>
          <p:cNvSpPr>
            <a:spLocks noChangeShapeType="1"/>
          </p:cNvSpPr>
          <p:nvPr/>
        </p:nvSpPr>
        <p:spPr bwMode="auto">
          <a:xfrm>
            <a:off x="3822700" y="2590800"/>
            <a:ext cx="1498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5" name="Line 9"/>
          <p:cNvSpPr>
            <a:spLocks noChangeShapeType="1"/>
          </p:cNvSpPr>
          <p:nvPr/>
        </p:nvSpPr>
        <p:spPr bwMode="auto">
          <a:xfrm>
            <a:off x="5334000" y="26035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6" name="Line 10"/>
          <p:cNvSpPr>
            <a:spLocks noChangeShapeType="1"/>
          </p:cNvSpPr>
          <p:nvPr/>
        </p:nvSpPr>
        <p:spPr bwMode="auto">
          <a:xfrm flipH="1">
            <a:off x="3797300" y="3276600"/>
            <a:ext cx="1549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7" name="Line 11"/>
          <p:cNvSpPr>
            <a:spLocks noChangeShapeType="1"/>
          </p:cNvSpPr>
          <p:nvPr/>
        </p:nvSpPr>
        <p:spPr bwMode="auto">
          <a:xfrm>
            <a:off x="5029200" y="26035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8" name="Line 12"/>
          <p:cNvSpPr>
            <a:spLocks noChangeShapeType="1"/>
          </p:cNvSpPr>
          <p:nvPr/>
        </p:nvSpPr>
        <p:spPr bwMode="auto">
          <a:xfrm>
            <a:off x="4724400" y="26035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9" name="Line 13"/>
          <p:cNvSpPr>
            <a:spLocks noChangeShapeType="1"/>
          </p:cNvSpPr>
          <p:nvPr/>
        </p:nvSpPr>
        <p:spPr bwMode="auto">
          <a:xfrm>
            <a:off x="4419600" y="26035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0" name="Line 14"/>
          <p:cNvSpPr>
            <a:spLocks noChangeShapeType="1"/>
          </p:cNvSpPr>
          <p:nvPr/>
        </p:nvSpPr>
        <p:spPr bwMode="auto">
          <a:xfrm>
            <a:off x="3289300" y="2895600"/>
            <a:ext cx="8890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1" name="Line 15"/>
          <p:cNvSpPr>
            <a:spLocks noChangeShapeType="1"/>
          </p:cNvSpPr>
          <p:nvPr/>
        </p:nvSpPr>
        <p:spPr bwMode="auto">
          <a:xfrm>
            <a:off x="5499100" y="2895600"/>
            <a:ext cx="12700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2" name="Rectangle 16"/>
          <p:cNvSpPr>
            <a:spLocks noChangeArrowheads="1"/>
          </p:cNvSpPr>
          <p:nvPr/>
        </p:nvSpPr>
        <p:spPr bwMode="auto">
          <a:xfrm>
            <a:off x="4246563" y="3270250"/>
            <a:ext cx="7461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Queue</a:t>
            </a:r>
          </a:p>
        </p:txBody>
      </p:sp>
      <p:sp>
        <p:nvSpPr>
          <p:cNvPr id="29713" name="Line 17"/>
          <p:cNvSpPr>
            <a:spLocks noChangeShapeType="1"/>
          </p:cNvSpPr>
          <p:nvPr/>
        </p:nvSpPr>
        <p:spPr bwMode="auto">
          <a:xfrm>
            <a:off x="3822700" y="1447800"/>
            <a:ext cx="1498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4" name="Line 18"/>
          <p:cNvSpPr>
            <a:spLocks noChangeShapeType="1"/>
          </p:cNvSpPr>
          <p:nvPr/>
        </p:nvSpPr>
        <p:spPr bwMode="auto">
          <a:xfrm>
            <a:off x="5334000" y="14605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5" name="Line 19"/>
          <p:cNvSpPr>
            <a:spLocks noChangeShapeType="1"/>
          </p:cNvSpPr>
          <p:nvPr/>
        </p:nvSpPr>
        <p:spPr bwMode="auto">
          <a:xfrm flipH="1">
            <a:off x="3797300" y="2133600"/>
            <a:ext cx="1549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6" name="Line 20"/>
          <p:cNvSpPr>
            <a:spLocks noChangeShapeType="1"/>
          </p:cNvSpPr>
          <p:nvPr/>
        </p:nvSpPr>
        <p:spPr bwMode="auto">
          <a:xfrm>
            <a:off x="5029200" y="14605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7" name="Line 21"/>
          <p:cNvSpPr>
            <a:spLocks noChangeShapeType="1"/>
          </p:cNvSpPr>
          <p:nvPr/>
        </p:nvSpPr>
        <p:spPr bwMode="auto">
          <a:xfrm>
            <a:off x="4724400" y="14605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8" name="Line 22"/>
          <p:cNvSpPr>
            <a:spLocks noChangeShapeType="1"/>
          </p:cNvSpPr>
          <p:nvPr/>
        </p:nvSpPr>
        <p:spPr bwMode="auto">
          <a:xfrm>
            <a:off x="4419600" y="1460500"/>
            <a:ext cx="0" cy="660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9" name="Rectangle 23"/>
          <p:cNvSpPr>
            <a:spLocks noChangeArrowheads="1"/>
          </p:cNvSpPr>
          <p:nvPr/>
        </p:nvSpPr>
        <p:spPr bwMode="auto">
          <a:xfrm>
            <a:off x="4246563" y="1136650"/>
            <a:ext cx="7461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Queue</a:t>
            </a:r>
          </a:p>
        </p:txBody>
      </p:sp>
      <p:sp>
        <p:nvSpPr>
          <p:cNvPr id="29720" name="Line 24"/>
          <p:cNvSpPr>
            <a:spLocks noChangeShapeType="1"/>
          </p:cNvSpPr>
          <p:nvPr/>
        </p:nvSpPr>
        <p:spPr bwMode="auto">
          <a:xfrm>
            <a:off x="3289300" y="1828800"/>
            <a:ext cx="8890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1" name="Line 25"/>
          <p:cNvSpPr>
            <a:spLocks noChangeShapeType="1"/>
          </p:cNvSpPr>
          <p:nvPr/>
        </p:nvSpPr>
        <p:spPr bwMode="auto">
          <a:xfrm>
            <a:off x="3276600" y="1841500"/>
            <a:ext cx="0" cy="1041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2" name="Line 26"/>
          <p:cNvSpPr>
            <a:spLocks noChangeShapeType="1"/>
          </p:cNvSpPr>
          <p:nvPr/>
        </p:nvSpPr>
        <p:spPr bwMode="auto">
          <a:xfrm flipH="1">
            <a:off x="2425700" y="2362200"/>
            <a:ext cx="863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3" name="Oval 27"/>
          <p:cNvSpPr>
            <a:spLocks noChangeArrowheads="1"/>
          </p:cNvSpPr>
          <p:nvPr/>
        </p:nvSpPr>
        <p:spPr bwMode="auto">
          <a:xfrm>
            <a:off x="6940550" y="1225550"/>
            <a:ext cx="977900" cy="9779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29724" name="Rectangle 28"/>
          <p:cNvSpPr>
            <a:spLocks noChangeArrowheads="1"/>
          </p:cNvSpPr>
          <p:nvPr/>
        </p:nvSpPr>
        <p:spPr bwMode="auto">
          <a:xfrm>
            <a:off x="6989763" y="908050"/>
            <a:ext cx="7572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lang="en-US" altLang="zh-CN" sz="1600">
                <a:solidFill>
                  <a:srgbClr val="000000"/>
                </a:solidFill>
                <a:latin typeface="Times New Roman" panose="02020603050405020304" pitchFamily="18" charset="0"/>
                <a:ea typeface="宋体" panose="02010600030101010101" pitchFamily="2" charset="-122"/>
              </a:rPr>
              <a:t>Server</a:t>
            </a:r>
          </a:p>
        </p:txBody>
      </p:sp>
      <p:sp>
        <p:nvSpPr>
          <p:cNvPr id="29725" name="Line 29"/>
          <p:cNvSpPr>
            <a:spLocks noChangeShapeType="1"/>
          </p:cNvSpPr>
          <p:nvPr/>
        </p:nvSpPr>
        <p:spPr bwMode="auto">
          <a:xfrm>
            <a:off x="5499100" y="1752600"/>
            <a:ext cx="12700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日期占位符 1"/>
          <p:cNvSpPr>
            <a:spLocks noGrp="1"/>
          </p:cNvSpPr>
          <p:nvPr>
            <p:ph type="dt" sz="half" idx="13"/>
          </p:nvPr>
        </p:nvSpPr>
        <p:spPr/>
        <p:txBody>
          <a:bodyPr/>
          <a:lstStyle/>
          <a:p>
            <a:pPr>
              <a:defRPr/>
            </a:pPr>
            <a:fld id="{56A729DE-9CCD-4429-95E9-2A69B6450D61}"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18</a:t>
            </a:fld>
            <a:endParaRPr lang="en-US" b="0" dirty="0">
              <a:solidFill>
                <a:srgbClr val="FBBA03"/>
              </a:solidFill>
            </a:endParaRPr>
          </a:p>
        </p:txBody>
      </p:sp>
    </p:spTree>
    <p:extLst>
      <p:ext uri="{BB962C8B-B14F-4D97-AF65-F5344CB8AC3E}">
        <p14:creationId xmlns:p14="http://schemas.microsoft.com/office/powerpoint/2010/main" val="288032651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prstTxWarp prst="textNoShape">
              <a:avLst/>
            </a:prstTxWarp>
          </a:bodyPr>
          <a:lstStyle/>
          <a:p>
            <a:pPr eaLnBrk="1" hangingPunct="1">
              <a:defRPr/>
            </a:pPr>
            <a:r>
              <a:rPr lang="en-US" altLang="zh-CN" dirty="0" smtClean="0">
                <a:latin typeface="黑体" panose="02010609060101010101" pitchFamily="49" charset="-122"/>
              </a:rPr>
              <a:t>I/O</a:t>
            </a:r>
            <a:r>
              <a:rPr lang="zh-CN" altLang="en-US" dirty="0" smtClean="0">
                <a:latin typeface="黑体" panose="02010609060101010101" pitchFamily="49" charset="-122"/>
              </a:rPr>
              <a:t>系统的性能</a:t>
            </a:r>
            <a:r>
              <a:rPr lang="en-US" altLang="zh-CN" dirty="0" smtClean="0">
                <a:latin typeface="黑体" panose="02010609060101010101" pitchFamily="49" charset="-122"/>
              </a:rPr>
              <a:t>--</a:t>
            </a:r>
            <a:r>
              <a:rPr lang="en-US" altLang="zh-CN" dirty="0">
                <a:ea typeface="宋体" panose="02010600030101010101" pitchFamily="2" charset="-122"/>
              </a:rPr>
              <a:t> Response time</a:t>
            </a:r>
            <a:endParaRPr lang="zh-CN" altLang="en-US" dirty="0" smtClean="0">
              <a:latin typeface="黑体" panose="02010609060101010101" pitchFamily="49" charset="-122"/>
            </a:endParaRPr>
          </a:p>
        </p:txBody>
      </p:sp>
      <p:sp>
        <p:nvSpPr>
          <p:cNvPr id="89091" name="Rectangle 3" descr="Rectangle: Click to edit Master text styles&#10;Second level&#10;Third level&#10;Fourth level&#10;Fifth level"/>
          <p:cNvSpPr>
            <a:spLocks noGrp="1" noChangeArrowheads="1"/>
          </p:cNvSpPr>
          <p:nvPr>
            <p:ph idx="1"/>
          </p:nvPr>
        </p:nvSpPr>
        <p:spPr>
          <a:xfrm>
            <a:off x="577056" y="1268760"/>
            <a:ext cx="7989887" cy="4033838"/>
          </a:xfrm>
        </p:spPr>
        <p:txBody>
          <a:bodyPr/>
          <a:lstStyle/>
          <a:p>
            <a:pPr eaLnBrk="1" hangingPunct="1">
              <a:lnSpc>
                <a:spcPct val="130000"/>
              </a:lnSpc>
              <a:buFont typeface="Wingdings" panose="05000000000000000000" pitchFamily="2" charset="2"/>
              <a:buChar char="l"/>
            </a:pPr>
            <a:r>
              <a:rPr lang="en-US" altLang="zh-CN" dirty="0" smtClean="0">
                <a:latin typeface="微软雅黑" panose="020B0503020204020204" pitchFamily="34" charset="-122"/>
                <a:ea typeface="微软雅黑" panose="020B0503020204020204" pitchFamily="34" charset="-122"/>
              </a:rPr>
              <a:t>I/O</a:t>
            </a:r>
            <a:r>
              <a:rPr lang="zh-CN" altLang="en-US" dirty="0" smtClean="0">
                <a:latin typeface="微软雅黑" panose="020B0503020204020204" pitchFamily="34" charset="-122"/>
                <a:ea typeface="微软雅黑" panose="020B0503020204020204" pitchFamily="34" charset="-122"/>
              </a:rPr>
              <a:t>系统的性能对</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的性能有很大的影响，若两者的性能不匹配，</a:t>
            </a:r>
            <a:r>
              <a:rPr lang="en-US" altLang="zh-CN" dirty="0" smtClean="0">
                <a:latin typeface="微软雅黑" panose="020B0503020204020204" pitchFamily="34" charset="-122"/>
                <a:ea typeface="微软雅黑" panose="020B0503020204020204" pitchFamily="34" charset="-122"/>
              </a:rPr>
              <a:t>I/O</a:t>
            </a:r>
            <a:r>
              <a:rPr lang="zh-CN" altLang="en-US" dirty="0" smtClean="0">
                <a:latin typeface="微软雅黑" panose="020B0503020204020204" pitchFamily="34" charset="-122"/>
                <a:ea typeface="微软雅黑" panose="020B0503020204020204" pitchFamily="34" charset="-122"/>
              </a:rPr>
              <a:t>系统就有可能成为</a:t>
            </a:r>
            <a:r>
              <a:rPr lang="zh-CN" altLang="en-US" dirty="0" smtClean="0">
                <a:solidFill>
                  <a:srgbClr val="FF0000"/>
                </a:solidFill>
                <a:latin typeface="微软雅黑" panose="020B0503020204020204" pitchFamily="34" charset="-122"/>
                <a:ea typeface="微软雅黑" panose="020B0503020204020204" pitchFamily="34" charset="-122"/>
              </a:rPr>
              <a:t>整个系统的瓶颈</a:t>
            </a:r>
          </a:p>
          <a:p>
            <a:pPr eaLnBrk="1" hangingPunct="1">
              <a:lnSpc>
                <a:spcPct val="130000"/>
              </a:lnSpc>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 系统的响应时间</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衡量计算机系统的一</a:t>
            </a:r>
            <a:r>
              <a:rPr lang="zh-CN" altLang="en-US" dirty="0" smtClean="0">
                <a:latin typeface="微软雅黑" panose="020B0503020204020204" pitchFamily="34" charset="-122"/>
                <a:ea typeface="微软雅黑" panose="020B0503020204020204" pitchFamily="34" charset="-122"/>
              </a:rPr>
              <a:t>个重要的</a:t>
            </a:r>
            <a:r>
              <a:rPr lang="zh-CN" altLang="en-US" dirty="0" smtClean="0">
                <a:latin typeface="微软雅黑" panose="020B0503020204020204" pitchFamily="34" charset="-122"/>
                <a:ea typeface="微软雅黑" panose="020B0503020204020204" pitchFamily="34" charset="-122"/>
              </a:rPr>
              <a:t>指标</a:t>
            </a:r>
            <a:r>
              <a:rPr lang="en-US" altLang="zh-CN" dirty="0" smtClean="0">
                <a:latin typeface="微软雅黑" panose="020B0503020204020204" pitchFamily="34" charset="-122"/>
                <a:ea typeface="微软雅黑" panose="020B0503020204020204" pitchFamily="34" charset="-122"/>
              </a:rPr>
              <a:t>)</a:t>
            </a:r>
          </a:p>
          <a:p>
            <a:pPr marL="1085850" lvl="1" indent="-457200" eaLnBrk="1" hangingPunct="1">
              <a:lnSpc>
                <a:spcPct val="130000"/>
              </a:lnSpc>
            </a:pPr>
            <a:r>
              <a:rPr lang="zh-CN" altLang="en-US" sz="2000" dirty="0" smtClean="0">
                <a:latin typeface="微软雅黑" panose="020B0503020204020204" pitchFamily="34" charset="-122"/>
                <a:ea typeface="微软雅黑" panose="020B0503020204020204" pitchFamily="34" charset="-122"/>
              </a:rPr>
              <a:t>从用户输入命令开始，到得到结果所花费的时间。</a:t>
            </a:r>
          </a:p>
          <a:p>
            <a:pPr marL="1085850" lvl="1" indent="-457200" eaLnBrk="1" hangingPunct="1">
              <a:lnSpc>
                <a:spcPct val="130000"/>
              </a:lnSpc>
            </a:pPr>
            <a:r>
              <a:rPr lang="zh-CN" altLang="en-US" sz="2000" dirty="0" smtClean="0">
                <a:latin typeface="微软雅黑" panose="020B0503020204020204" pitchFamily="34" charset="-122"/>
                <a:ea typeface="微软雅黑" panose="020B0503020204020204" pitchFamily="34" charset="-122"/>
              </a:rPr>
              <a:t>由两部分构成：</a:t>
            </a:r>
          </a:p>
          <a:p>
            <a:pPr lvl="2" eaLnBrk="1" hangingPunct="1">
              <a:lnSpc>
                <a:spcPct val="130000"/>
              </a:lnSpc>
            </a:pPr>
            <a:r>
              <a:rPr lang="en-US" altLang="zh-CN" sz="1600" dirty="0" smtClean="0">
                <a:solidFill>
                  <a:srgbClr val="9933FF"/>
                </a:solidFill>
                <a:latin typeface="微软雅黑" panose="020B0503020204020204" pitchFamily="34" charset="-122"/>
                <a:ea typeface="微软雅黑" panose="020B0503020204020204" pitchFamily="34" charset="-122"/>
              </a:rPr>
              <a:t>I/O</a:t>
            </a:r>
            <a:r>
              <a:rPr lang="zh-CN" altLang="en-US" sz="1600" dirty="0" smtClean="0">
                <a:latin typeface="微软雅黑" panose="020B0503020204020204" pitchFamily="34" charset="-122"/>
                <a:ea typeface="微软雅黑" panose="020B0503020204020204" pitchFamily="34" charset="-122"/>
              </a:rPr>
              <a:t>系统的响应时间</a:t>
            </a:r>
          </a:p>
          <a:p>
            <a:pPr lvl="2" eaLnBrk="1" hangingPunct="1">
              <a:lnSpc>
                <a:spcPct val="130000"/>
              </a:lnSpc>
            </a:pPr>
            <a:r>
              <a:rPr lang="en-US" altLang="zh-CN" sz="1600" dirty="0" smtClean="0">
                <a:solidFill>
                  <a:srgbClr val="9933FF"/>
                </a:solidFill>
                <a:latin typeface="微软雅黑" panose="020B0503020204020204" pitchFamily="34" charset="-122"/>
                <a:ea typeface="微软雅黑" panose="020B0503020204020204" pitchFamily="34" charset="-122"/>
              </a:rPr>
              <a:t>CPU</a:t>
            </a:r>
            <a:r>
              <a:rPr lang="zh-CN" altLang="en-US" sz="1600" dirty="0" smtClean="0">
                <a:latin typeface="微软雅黑" panose="020B0503020204020204" pitchFamily="34" charset="-122"/>
                <a:ea typeface="微软雅黑" panose="020B0503020204020204" pitchFamily="34" charset="-122"/>
              </a:rPr>
              <a:t>的处理时间 </a:t>
            </a:r>
          </a:p>
          <a:p>
            <a:pPr eaLnBrk="1" hangingPunct="1">
              <a:spcBef>
                <a:spcPct val="50000"/>
              </a:spcBef>
              <a:defRPr/>
            </a:pPr>
            <a:r>
              <a:rPr lang="zh-CN" altLang="en-US" dirty="0">
                <a:solidFill>
                  <a:srgbClr val="FF0000"/>
                </a:solidFill>
                <a:latin typeface="微软雅黑" panose="020B0503020204020204" pitchFamily="34" charset="-122"/>
                <a:ea typeface="微软雅黑" panose="020B0503020204020204" pitchFamily="34" charset="-122"/>
              </a:rPr>
              <a:t>多进程技术</a:t>
            </a:r>
            <a:r>
              <a:rPr lang="zh-CN" altLang="en-US" dirty="0">
                <a:latin typeface="微软雅黑" panose="020B0503020204020204" pitchFamily="34" charset="-122"/>
                <a:ea typeface="微软雅黑" panose="020B0503020204020204" pitchFamily="34" charset="-122"/>
              </a:rPr>
              <a:t>只能够提高系统吞吐率，并不能够减少系统响应时间</a:t>
            </a:r>
            <a:r>
              <a:rPr lang="en-US" altLang="zh-CN" dirty="0">
                <a:latin typeface="微软雅黑" panose="020B0503020204020204" pitchFamily="34" charset="-122"/>
                <a:ea typeface="微软雅黑" panose="020B0503020204020204" pitchFamily="34" charset="-122"/>
              </a:rPr>
              <a:t>;</a:t>
            </a:r>
          </a:p>
          <a:p>
            <a:pPr eaLnBrk="1" hangingPunct="1">
              <a:spcBef>
                <a:spcPct val="50000"/>
              </a:spcBef>
              <a:defRPr/>
            </a:pPr>
            <a:r>
              <a:rPr lang="zh-CN" altLang="en-US" dirty="0">
                <a:latin typeface="微软雅黑" panose="020B0503020204020204" pitchFamily="34" charset="-122"/>
                <a:ea typeface="微软雅黑" panose="020B0503020204020204" pitchFamily="34" charset="-122"/>
              </a:rPr>
              <a:t>进程切换时可能需要增加</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操作。</a:t>
            </a:r>
            <a:endParaRPr lang="en-US" altLang="zh-CN" dirty="0">
              <a:latin typeface="微软雅黑" panose="020B0503020204020204" pitchFamily="34" charset="-122"/>
              <a:ea typeface="微软雅黑" panose="020B0503020204020204" pitchFamily="34" charset="-122"/>
            </a:endParaRPr>
          </a:p>
          <a:p>
            <a:pPr eaLnBrk="1" hangingPunct="1">
              <a:spcBef>
                <a:spcPct val="50000"/>
              </a:spcBef>
              <a:defRPr/>
            </a:pPr>
            <a:r>
              <a:rPr lang="zh-CN" altLang="en-US" dirty="0">
                <a:latin typeface="微软雅黑" panose="020B0503020204020204" pitchFamily="34" charset="-122"/>
                <a:ea typeface="微软雅黑" panose="020B0503020204020204" pitchFamily="34" charset="-122"/>
              </a:rPr>
              <a:t>可切换的进程数量有限，当</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处理较慢时</a:t>
            </a:r>
            <a:r>
              <a:rPr lang="zh-CN" altLang="en-US" dirty="0" smtClean="0">
                <a:latin typeface="微软雅黑" panose="020B0503020204020204" pitchFamily="34" charset="-122"/>
                <a:ea typeface="微软雅黑" panose="020B0503020204020204" pitchFamily="34" charset="-122"/>
              </a:rPr>
              <a:t>，仍然</a:t>
            </a:r>
            <a:r>
              <a:rPr lang="zh-CN" altLang="en-US" dirty="0">
                <a:latin typeface="微软雅黑" panose="020B0503020204020204" pitchFamily="34" charset="-122"/>
                <a:ea typeface="微软雅黑" panose="020B0503020204020204" pitchFamily="34" charset="-122"/>
              </a:rPr>
              <a:t>会导致</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处于空闲状态。</a:t>
            </a:r>
            <a:endParaRPr lang="en-US" altLang="zh-CN" dirty="0">
              <a:latin typeface="微软雅黑" panose="020B0503020204020204" pitchFamily="34" charset="-122"/>
              <a:ea typeface="微软雅黑" panose="020B0503020204020204" pitchFamily="34" charset="-122"/>
            </a:endParaRPr>
          </a:p>
          <a:p>
            <a:pPr eaLnBrk="1" hangingPunct="1">
              <a:lnSpc>
                <a:spcPct val="130000"/>
              </a:lnSpc>
              <a:buFont typeface="Wingdings" panose="05000000000000000000" pitchFamily="2" charset="2"/>
              <a:buChar char="l"/>
            </a:pPr>
            <a:endParaRPr lang="zh-CN" altLang="en-US" dirty="0" smtClean="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AutoNum type="arabicPeriod" startAt="6"/>
            </a:pPr>
            <a:endParaRPr lang="en-US" altLang="zh-CN" sz="1800" dirty="0" smtClean="0">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3"/>
          </p:nvPr>
        </p:nvSpPr>
        <p:spPr/>
        <p:txBody>
          <a:bodyPr/>
          <a:lstStyle/>
          <a:p>
            <a:pPr>
              <a:defRPr/>
            </a:pPr>
            <a:fld id="{64E34802-9F7A-45BD-9505-24FC9CD92BDF}"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19</a:t>
            </a:fld>
            <a:endParaRPr lang="en-US" b="0" dirty="0">
              <a:solidFill>
                <a:srgbClr val="FBBA03"/>
              </a:solidFill>
            </a:endParaRPr>
          </a:p>
        </p:txBody>
      </p:sp>
    </p:spTree>
    <p:extLst>
      <p:ext uri="{BB962C8B-B14F-4D97-AF65-F5344CB8AC3E}">
        <p14:creationId xmlns:p14="http://schemas.microsoft.com/office/powerpoint/2010/main" val="177909794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091">
                                            <p:txEl>
                                              <p:pRg st="6" end="6"/>
                                            </p:txEl>
                                          </p:spTgt>
                                        </p:tgtEl>
                                        <p:attrNameLst>
                                          <p:attrName>style.visibility</p:attrName>
                                        </p:attrNameLst>
                                      </p:cBhvr>
                                      <p:to>
                                        <p:strVal val="visible"/>
                                      </p:to>
                                    </p:set>
                                    <p:anim calcmode="lin" valueType="num">
                                      <p:cBhvr additive="base">
                                        <p:cTn id="7" dur="500" fill="hold"/>
                                        <p:tgtEl>
                                          <p:spTgt spid="89091">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1">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9091">
                                            <p:txEl>
                                              <p:pRg st="7" end="7"/>
                                            </p:txEl>
                                          </p:spTgt>
                                        </p:tgtEl>
                                        <p:attrNameLst>
                                          <p:attrName>style.visibility</p:attrName>
                                        </p:attrNameLst>
                                      </p:cBhvr>
                                      <p:to>
                                        <p:strVal val="visible"/>
                                      </p:to>
                                    </p:set>
                                    <p:anim calcmode="lin" valueType="num">
                                      <p:cBhvr additive="base">
                                        <p:cTn id="11" dur="500" fill="hold"/>
                                        <p:tgtEl>
                                          <p:spTgt spid="89091">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9091">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091">
                                            <p:txEl>
                                              <p:pRg st="8" end="8"/>
                                            </p:txEl>
                                          </p:spTgt>
                                        </p:tgtEl>
                                        <p:attrNameLst>
                                          <p:attrName>style.visibility</p:attrName>
                                        </p:attrNameLst>
                                      </p:cBhvr>
                                      <p:to>
                                        <p:strVal val="visible"/>
                                      </p:to>
                                    </p:set>
                                    <p:anim calcmode="lin" valueType="num">
                                      <p:cBhvr additive="base">
                                        <p:cTn id="15" dur="500" fill="hold"/>
                                        <p:tgtEl>
                                          <p:spTgt spid="89091">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909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prstTxWarp prst="textNoShape">
              <a:avLst/>
            </a:prstTxWarp>
          </a:bodyPr>
          <a:lstStyle/>
          <a:p>
            <a:pPr>
              <a:defRPr/>
            </a:pPr>
            <a:r>
              <a:rPr lang="zh-CN" altLang="en-US" dirty="0" smtClean="0"/>
              <a:t>系统结构课程研究的问题回顾</a:t>
            </a:r>
          </a:p>
        </p:txBody>
      </p:sp>
      <p:pic>
        <p:nvPicPr>
          <p:cNvPr id="16387"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71800" y="1412776"/>
            <a:ext cx="3425825" cy="2286000"/>
          </a:xfrm>
        </p:spPr>
      </p:pic>
      <p:sp>
        <p:nvSpPr>
          <p:cNvPr id="16388" name="文本框 4"/>
          <p:cNvSpPr txBox="1">
            <a:spLocks noChangeArrowheads="1"/>
          </p:cNvSpPr>
          <p:nvPr/>
        </p:nvSpPr>
        <p:spPr bwMode="auto">
          <a:xfrm>
            <a:off x="714676" y="4106486"/>
            <a:ext cx="793518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dirty="0">
                <a:latin typeface="微软雅黑" panose="020B0503020204020204" pitchFamily="34" charset="-122"/>
                <a:ea typeface="微软雅黑" panose="020B0503020204020204" pitchFamily="34" charset="-122"/>
              </a:rPr>
              <a:t>图灵机三个部分：处理、存储和传输（由无限长的磁带代表）</a:t>
            </a:r>
            <a:endParaRPr lang="en-US" altLang="zh-CN" sz="2000" dirty="0">
              <a:latin typeface="微软雅黑" panose="020B0503020204020204" pitchFamily="34" charset="-122"/>
              <a:ea typeface="微软雅黑" panose="020B0503020204020204" pitchFamily="34" charset="-122"/>
            </a:endParaRPr>
          </a:p>
          <a:p>
            <a:pPr>
              <a:spcBef>
                <a:spcPct val="0"/>
              </a:spcBef>
              <a:buClrTx/>
              <a:buSzTx/>
              <a:buFontTx/>
              <a:buNone/>
            </a:pPr>
            <a:endParaRPr lang="en-US" altLang="zh-CN" sz="2000" dirty="0">
              <a:latin typeface="微软雅黑" panose="020B0503020204020204" pitchFamily="34" charset="-122"/>
              <a:ea typeface="微软雅黑" panose="020B0503020204020204" pitchFamily="34" charset="-122"/>
            </a:endParaRPr>
          </a:p>
          <a:p>
            <a:pPr>
              <a:spcBef>
                <a:spcPct val="0"/>
              </a:spcBef>
              <a:buClrTx/>
              <a:buSzTx/>
              <a:buFontTx/>
              <a:buNone/>
            </a:pPr>
            <a:r>
              <a:rPr lang="zh-CN" altLang="en-US" sz="2000" dirty="0">
                <a:latin typeface="微软雅黑" panose="020B0503020204020204" pitchFamily="34" charset="-122"/>
                <a:ea typeface="微软雅黑" panose="020B0503020204020204" pitchFamily="34" charset="-122"/>
              </a:rPr>
              <a:t>计算：有限规则下对数据序列（</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序列）进行操作</a:t>
            </a:r>
            <a:endParaRPr lang="en-US" altLang="zh-CN" sz="2000" dirty="0">
              <a:latin typeface="微软雅黑" panose="020B0503020204020204" pitchFamily="34" charset="-122"/>
              <a:ea typeface="微软雅黑" panose="020B0503020204020204" pitchFamily="34" charset="-122"/>
            </a:endParaRPr>
          </a:p>
          <a:p>
            <a:pPr>
              <a:spcBef>
                <a:spcPct val="0"/>
              </a:spcBef>
              <a:buClrTx/>
              <a:buSzTx/>
              <a:buFontTx/>
              <a:buNone/>
            </a:pPr>
            <a:r>
              <a:rPr lang="zh-CN" altLang="en-US" sz="2000" dirty="0">
                <a:latin typeface="微软雅黑" panose="020B0503020204020204" pitchFamily="34" charset="-122"/>
                <a:ea typeface="微软雅黑" panose="020B0503020204020204" pitchFamily="34" charset="-122"/>
              </a:rPr>
              <a:t>指令系统：对数据操作的命令集</a:t>
            </a:r>
            <a:endParaRPr lang="en-US" altLang="zh-CN" sz="2000" dirty="0">
              <a:latin typeface="微软雅黑" panose="020B0503020204020204" pitchFamily="34" charset="-122"/>
              <a:ea typeface="微软雅黑" panose="020B0503020204020204" pitchFamily="34" charset="-122"/>
            </a:endParaRPr>
          </a:p>
          <a:p>
            <a:pPr>
              <a:spcBef>
                <a:spcPct val="0"/>
              </a:spcBef>
              <a:buClrTx/>
              <a:buSzTx/>
              <a:buFontTx/>
              <a:buNone/>
            </a:pPr>
            <a:r>
              <a:rPr lang="zh-CN" altLang="en-US" sz="2000" dirty="0">
                <a:latin typeface="微软雅黑" panose="020B0503020204020204" pitchFamily="34" charset="-122"/>
                <a:ea typeface="微软雅黑" panose="020B0503020204020204" pitchFamily="34" charset="-122"/>
              </a:rPr>
              <a:t>（两个要素：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、数在哪里？由寻址方式决定（操作数部分）</a:t>
            </a:r>
            <a:endParaRPr lang="en-US" altLang="zh-CN" sz="2000" dirty="0">
              <a:latin typeface="微软雅黑" panose="020B0503020204020204" pitchFamily="34" charset="-122"/>
              <a:ea typeface="微软雅黑" panose="020B0503020204020204" pitchFamily="34" charset="-122"/>
            </a:endParaRPr>
          </a:p>
          <a:p>
            <a:pPr>
              <a:spcBef>
                <a:spcPct val="0"/>
              </a:spcBef>
              <a:buClrTx/>
              <a:buSzTx/>
              <a:buFontTx/>
              <a:buNone/>
            </a:pPr>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、进行什么操作？（操作码部分）算逻、移动、控制</a:t>
            </a:r>
          </a:p>
        </p:txBody>
      </p:sp>
      <p:sp>
        <p:nvSpPr>
          <p:cNvPr id="2" name="日期占位符 1"/>
          <p:cNvSpPr>
            <a:spLocks noGrp="1"/>
          </p:cNvSpPr>
          <p:nvPr>
            <p:ph type="dt" sz="half" idx="10"/>
          </p:nvPr>
        </p:nvSpPr>
        <p:spPr/>
        <p:txBody>
          <a:bodyPr/>
          <a:lstStyle/>
          <a:p>
            <a:pPr>
              <a:defRPr/>
            </a:pPr>
            <a:fld id="{8FFE3FBF-347D-4105-93DF-FB3EF6EB5453}"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2</a:t>
            </a:fld>
            <a:endParaRPr lang="en-US" altLang="zh-CN" dirty="0"/>
          </a:p>
        </p:txBody>
      </p:sp>
    </p:spTree>
    <p:extLst>
      <p:ext uri="{BB962C8B-B14F-4D97-AF65-F5344CB8AC3E}">
        <p14:creationId xmlns:p14="http://schemas.microsoft.com/office/powerpoint/2010/main" val="1993701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ppt_x"/>
                                          </p:val>
                                        </p:tav>
                                        <p:tav tm="100000">
                                          <p:val>
                                            <p:strVal val="#ppt_x"/>
                                          </p:val>
                                        </p:tav>
                                      </p:tavLst>
                                    </p:anim>
                                    <p:anim calcmode="lin" valueType="num">
                                      <p:cBhvr additive="base">
                                        <p:cTn id="8"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872014" y="1131888"/>
            <a:ext cx="7560840"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40000"/>
              </a:lnSpc>
              <a:spcBef>
                <a:spcPct val="50000"/>
              </a:spcBef>
              <a:defRPr/>
            </a:pP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例</a:t>
            </a:r>
            <a:r>
              <a:rPr lang="en-US" altLang="zh-CN" sz="2400" dirty="0">
                <a:solidFill>
                  <a:schemeClr val="tx1"/>
                </a:solidFill>
                <a:latin typeface="微软雅黑" panose="020B0503020204020204" pitchFamily="34" charset="-122"/>
                <a:ea typeface="微软雅黑" panose="020B0503020204020204" pitchFamily="34" charset="-122"/>
              </a:rPr>
              <a:t>1 </a:t>
            </a:r>
            <a:r>
              <a:rPr lang="zh-CN" altLang="en-US" sz="2400" dirty="0">
                <a:solidFill>
                  <a:schemeClr val="tx1"/>
                </a:solidFill>
                <a:latin typeface="微软雅黑" panose="020B0503020204020204" pitchFamily="34" charset="-122"/>
                <a:ea typeface="微软雅黑" panose="020B0503020204020204" pitchFamily="34" charset="-122"/>
              </a:rPr>
              <a:t>假设一台计算机的</a:t>
            </a:r>
            <a:r>
              <a:rPr lang="en-US" altLang="zh-CN" sz="2400" dirty="0">
                <a:solidFill>
                  <a:schemeClr val="tx1"/>
                </a:solidFill>
                <a:latin typeface="微软雅黑" panose="020B0503020204020204" pitchFamily="34" charset="-122"/>
                <a:ea typeface="微软雅黑" panose="020B0503020204020204" pitchFamily="34" charset="-122"/>
              </a:rPr>
              <a:t>I/O</a:t>
            </a:r>
            <a:r>
              <a:rPr lang="zh-CN" altLang="en-US" sz="2400" dirty="0">
                <a:solidFill>
                  <a:schemeClr val="tx1"/>
                </a:solidFill>
                <a:latin typeface="微软雅黑" panose="020B0503020204020204" pitchFamily="34" charset="-122"/>
                <a:ea typeface="微软雅黑" panose="020B0503020204020204" pitchFamily="34" charset="-122"/>
              </a:rPr>
              <a:t>处理占</a:t>
            </a:r>
            <a:r>
              <a:rPr lang="en-US" altLang="zh-CN" sz="2400" dirty="0">
                <a:solidFill>
                  <a:schemeClr val="tx1"/>
                </a:solidFill>
                <a:latin typeface="微软雅黑" panose="020B0503020204020204" pitchFamily="34" charset="-122"/>
                <a:ea typeface="微软雅黑" panose="020B0503020204020204" pitchFamily="34" charset="-122"/>
              </a:rPr>
              <a:t>10</a:t>
            </a:r>
            <a:r>
              <a:rPr lang="zh-CN" altLang="en-US" sz="2400" dirty="0">
                <a:solidFill>
                  <a:schemeClr val="tx1"/>
                </a:solidFill>
                <a:latin typeface="微软雅黑" panose="020B0503020204020204" pitchFamily="34" charset="-122"/>
                <a:ea typeface="微软雅黑" panose="020B0503020204020204" pitchFamily="34" charset="-122"/>
              </a:rPr>
              <a:t>％，当其</a:t>
            </a:r>
            <a:r>
              <a:rPr lang="en-US" altLang="zh-CN" sz="2400" dirty="0">
                <a:solidFill>
                  <a:schemeClr val="tx1"/>
                </a:solidFill>
                <a:latin typeface="微软雅黑" panose="020B0503020204020204" pitchFamily="34" charset="-122"/>
                <a:ea typeface="微软雅黑" panose="020B0503020204020204" pitchFamily="34" charset="-122"/>
              </a:rPr>
              <a:t>CPU</a:t>
            </a:r>
            <a:r>
              <a:rPr lang="zh-CN" altLang="en-US" sz="2400" dirty="0">
                <a:solidFill>
                  <a:schemeClr val="tx1"/>
                </a:solidFill>
                <a:latin typeface="微软雅黑" panose="020B0503020204020204" pitchFamily="34" charset="-122"/>
                <a:ea typeface="微软雅黑" panose="020B0503020204020204" pitchFamily="34" charset="-122"/>
              </a:rPr>
              <a:t>性能改进，而</a:t>
            </a:r>
            <a:r>
              <a:rPr lang="en-US" altLang="zh-CN" sz="2400" dirty="0">
                <a:solidFill>
                  <a:schemeClr val="tx1"/>
                </a:solidFill>
                <a:latin typeface="微软雅黑" panose="020B0503020204020204" pitchFamily="34" charset="-122"/>
                <a:ea typeface="微软雅黑" panose="020B0503020204020204" pitchFamily="34" charset="-122"/>
              </a:rPr>
              <a:t>I/O</a:t>
            </a:r>
            <a:r>
              <a:rPr lang="zh-CN" altLang="en-US" sz="2400" dirty="0">
                <a:solidFill>
                  <a:schemeClr val="tx1"/>
                </a:solidFill>
                <a:latin typeface="微软雅黑" panose="020B0503020204020204" pitchFamily="34" charset="-122"/>
                <a:ea typeface="微软雅黑" panose="020B0503020204020204" pitchFamily="34" charset="-122"/>
              </a:rPr>
              <a:t>性能保持不变时，系统总体性能会出现什么变化？</a:t>
            </a:r>
          </a:p>
          <a:p>
            <a:pPr eaLnBrk="1" hangingPunct="1">
              <a:lnSpc>
                <a:spcPct val="90000"/>
              </a:lnSpc>
              <a:spcBef>
                <a:spcPct val="50000"/>
              </a:spcBef>
              <a:defRPr/>
            </a:pPr>
            <a:endParaRPr lang="zh-CN" altLang="en-US" sz="2400" dirty="0">
              <a:solidFill>
                <a:schemeClr val="tx1"/>
              </a:solidFill>
              <a:latin typeface="微软雅黑" panose="020B0503020204020204" pitchFamily="34" charset="-122"/>
              <a:ea typeface="微软雅黑" panose="020B0503020204020204" pitchFamily="34" charset="-122"/>
            </a:endParaRPr>
          </a:p>
          <a:p>
            <a:pPr eaLnBrk="1" hangingPunct="1">
              <a:lnSpc>
                <a:spcPct val="60000"/>
              </a:lnSpc>
              <a:spcBef>
                <a:spcPct val="50000"/>
              </a:spcBef>
              <a:defRPr/>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33827" name="Text Box 3"/>
          <p:cNvSpPr txBox="1">
            <a:spLocks noChangeArrowheads="1"/>
          </p:cNvSpPr>
          <p:nvPr/>
        </p:nvSpPr>
        <p:spPr bwMode="auto">
          <a:xfrm>
            <a:off x="2771800" y="2374106"/>
            <a:ext cx="58674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spcBef>
                <a:spcPct val="50000"/>
              </a:spcBef>
              <a:buClr>
                <a:srgbClr val="FFA3A3"/>
              </a:buClr>
              <a:buSzPct val="80000"/>
              <a:buFont typeface="Wingdings" pitchFamily="2" charset="2"/>
              <a:buChar char="l"/>
              <a:defRPr/>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如果</a:t>
            </a:r>
            <a:r>
              <a:rPr lang="en-US" altLang="zh-CN" dirty="0">
                <a:solidFill>
                  <a:schemeClr val="tx1"/>
                </a:solidFill>
                <a:latin typeface="微软雅黑" panose="020B0503020204020204" pitchFamily="34" charset="-122"/>
                <a:ea typeface="微软雅黑" panose="020B0503020204020204" pitchFamily="34" charset="-122"/>
              </a:rPr>
              <a:t>CPU</a:t>
            </a:r>
            <a:r>
              <a:rPr lang="zh-CN" altLang="en-US" dirty="0">
                <a:solidFill>
                  <a:schemeClr val="tx1"/>
                </a:solidFill>
                <a:latin typeface="微软雅黑" panose="020B0503020204020204" pitchFamily="34" charset="-122"/>
                <a:ea typeface="微软雅黑" panose="020B0503020204020204" pitchFamily="34" charset="-122"/>
              </a:rPr>
              <a:t>的性能提高</a:t>
            </a:r>
            <a:r>
              <a:rPr lang="en-US" altLang="zh-CN" dirty="0">
                <a:solidFill>
                  <a:schemeClr val="tx1"/>
                </a:solidFill>
                <a:latin typeface="微软雅黑" panose="020B0503020204020204" pitchFamily="34" charset="-122"/>
                <a:ea typeface="微软雅黑" panose="020B0503020204020204" pitchFamily="34" charset="-122"/>
              </a:rPr>
              <a:t>10</a:t>
            </a:r>
            <a:r>
              <a:rPr lang="zh-CN" altLang="en-US" dirty="0">
                <a:solidFill>
                  <a:schemeClr val="tx1"/>
                </a:solidFill>
                <a:latin typeface="微软雅黑" panose="020B0503020204020204" pitchFamily="34" charset="-122"/>
                <a:ea typeface="微软雅黑" panose="020B0503020204020204" pitchFamily="34" charset="-122"/>
              </a:rPr>
              <a:t>倍</a:t>
            </a:r>
          </a:p>
          <a:p>
            <a:pPr eaLnBrk="1" hangingPunct="1">
              <a:lnSpc>
                <a:spcPct val="120000"/>
              </a:lnSpc>
              <a:spcBef>
                <a:spcPct val="50000"/>
              </a:spcBef>
              <a:buClr>
                <a:srgbClr val="FFA3A3"/>
              </a:buClr>
              <a:buSzPct val="80000"/>
              <a:buFont typeface="Wingdings"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 如果</a:t>
            </a:r>
            <a:r>
              <a:rPr lang="en-US" altLang="zh-CN" dirty="0">
                <a:solidFill>
                  <a:schemeClr val="tx1"/>
                </a:solidFill>
                <a:latin typeface="微软雅黑" panose="020B0503020204020204" pitchFamily="34" charset="-122"/>
                <a:ea typeface="微软雅黑" panose="020B0503020204020204" pitchFamily="34" charset="-122"/>
              </a:rPr>
              <a:t>CPU</a:t>
            </a:r>
            <a:r>
              <a:rPr lang="zh-CN" altLang="en-US" dirty="0">
                <a:solidFill>
                  <a:schemeClr val="tx1"/>
                </a:solidFill>
                <a:latin typeface="微软雅黑" panose="020B0503020204020204" pitchFamily="34" charset="-122"/>
                <a:ea typeface="微软雅黑" panose="020B0503020204020204" pitchFamily="34" charset="-122"/>
              </a:rPr>
              <a:t>的性能提高</a:t>
            </a:r>
            <a:r>
              <a:rPr lang="en-US" altLang="zh-CN" dirty="0">
                <a:solidFill>
                  <a:schemeClr val="tx1"/>
                </a:solidFill>
                <a:latin typeface="微软雅黑" panose="020B0503020204020204" pitchFamily="34" charset="-122"/>
                <a:ea typeface="微软雅黑" panose="020B0503020204020204" pitchFamily="34" charset="-122"/>
              </a:rPr>
              <a:t>100</a:t>
            </a:r>
            <a:r>
              <a:rPr lang="zh-CN" altLang="en-US" dirty="0">
                <a:solidFill>
                  <a:schemeClr val="tx1"/>
                </a:solidFill>
                <a:latin typeface="微软雅黑" panose="020B0503020204020204" pitchFamily="34" charset="-122"/>
                <a:ea typeface="微软雅黑" panose="020B0503020204020204" pitchFamily="34" charset="-122"/>
              </a:rPr>
              <a:t>倍</a:t>
            </a:r>
          </a:p>
        </p:txBody>
      </p:sp>
      <p:sp>
        <p:nvSpPr>
          <p:cNvPr id="45060" name="Rectangle 4"/>
          <p:cNvSpPr>
            <a:spLocks noChangeArrowheads="1"/>
          </p:cNvSpPr>
          <p:nvPr/>
        </p:nvSpPr>
        <p:spPr bwMode="auto">
          <a:xfrm>
            <a:off x="1476375" y="476250"/>
            <a:ext cx="571500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50000"/>
              </a:spcBef>
              <a:buSzTx/>
              <a:buFontTx/>
              <a:buNone/>
            </a:pPr>
            <a:r>
              <a:rPr lang="zh-CN" altLang="en-US" sz="3200" b="0">
                <a:solidFill>
                  <a:srgbClr val="FF0000"/>
                </a:solidFill>
                <a:latin typeface="微软雅黑" panose="020B0503020204020204" pitchFamily="34" charset="-122"/>
                <a:ea typeface="微软雅黑" panose="020B0503020204020204" pitchFamily="34" charset="-122"/>
              </a:rPr>
              <a:t>引 言</a:t>
            </a:r>
          </a:p>
        </p:txBody>
      </p:sp>
      <p:sp>
        <p:nvSpPr>
          <p:cNvPr id="4" name="矩形 3"/>
          <p:cNvSpPr/>
          <p:nvPr/>
        </p:nvSpPr>
        <p:spPr>
          <a:xfrm>
            <a:off x="899592" y="3352800"/>
            <a:ext cx="7416800" cy="2973388"/>
          </a:xfrm>
          <a:prstGeom prst="rect">
            <a:avLst/>
          </a:prstGeom>
        </p:spPr>
        <p:txBody>
          <a:bodyPr>
            <a:spAutoFit/>
          </a:bodyPr>
          <a:lstStyle/>
          <a:p>
            <a:pPr eaLnBrk="1" hangingPunct="1">
              <a:lnSpc>
                <a:spcPct val="140000"/>
              </a:lnSpc>
              <a:spcBef>
                <a:spcPct val="50000"/>
              </a:spcBef>
              <a:defRPr/>
            </a:pPr>
            <a:r>
              <a:rPr lang="zh-CN" altLang="en-US" dirty="0">
                <a:solidFill>
                  <a:schemeClr val="tx1"/>
                </a:solidFill>
                <a:latin typeface="微软雅黑" panose="020B0503020204020204" pitchFamily="34" charset="-122"/>
                <a:ea typeface="微软雅黑" panose="020B0503020204020204" pitchFamily="34" charset="-122"/>
              </a:rPr>
              <a:t> 解：假设原来的程序执行时间为</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个单位时间。</a:t>
            </a:r>
            <a:endParaRPr lang="en-US" altLang="zh-CN" dirty="0">
              <a:solidFill>
                <a:schemeClr val="tx1"/>
              </a:solidFill>
              <a:latin typeface="微软雅黑" panose="020B0503020204020204" pitchFamily="34" charset="-122"/>
              <a:ea typeface="微软雅黑" panose="020B0503020204020204" pitchFamily="34" charset="-122"/>
            </a:endParaRPr>
          </a:p>
          <a:p>
            <a:pPr eaLnBrk="1" hangingPunct="1">
              <a:lnSpc>
                <a:spcPct val="140000"/>
              </a:lnSpc>
              <a:spcBef>
                <a:spcPct val="50000"/>
              </a:spcBef>
              <a:defRPr/>
            </a:pPr>
            <a:r>
              <a:rPr lang="zh-CN" altLang="en-US" dirty="0">
                <a:solidFill>
                  <a:schemeClr val="tx1"/>
                </a:solidFill>
                <a:latin typeface="微软雅黑" panose="020B0503020204020204" pitchFamily="34" charset="-122"/>
                <a:ea typeface="微软雅黑" panose="020B0503020204020204" pitchFamily="34" charset="-122"/>
              </a:rPr>
              <a:t>如果</a:t>
            </a:r>
            <a:r>
              <a:rPr lang="en-US" altLang="zh-CN" dirty="0">
                <a:solidFill>
                  <a:schemeClr val="tx1"/>
                </a:solidFill>
                <a:latin typeface="微软雅黑" panose="020B0503020204020204" pitchFamily="34" charset="-122"/>
                <a:ea typeface="微软雅黑" panose="020B0503020204020204" pitchFamily="34" charset="-122"/>
              </a:rPr>
              <a:t>CPU</a:t>
            </a:r>
            <a:r>
              <a:rPr lang="zh-CN" altLang="en-US" dirty="0">
                <a:solidFill>
                  <a:schemeClr val="tx1"/>
                </a:solidFill>
                <a:latin typeface="微软雅黑" panose="020B0503020204020204" pitchFamily="34" charset="-122"/>
                <a:ea typeface="微软雅黑" panose="020B0503020204020204" pitchFamily="34" charset="-122"/>
              </a:rPr>
              <a:t>的性能提高</a:t>
            </a:r>
            <a:r>
              <a:rPr lang="en-US" altLang="zh-CN" dirty="0">
                <a:solidFill>
                  <a:schemeClr val="tx1"/>
                </a:solidFill>
                <a:latin typeface="微软雅黑" panose="020B0503020204020204" pitchFamily="34" charset="-122"/>
                <a:ea typeface="微软雅黑" panose="020B0503020204020204" pitchFamily="34" charset="-122"/>
              </a:rPr>
              <a:t>10</a:t>
            </a:r>
            <a:r>
              <a:rPr lang="zh-CN" altLang="en-US" dirty="0">
                <a:solidFill>
                  <a:schemeClr val="tx1"/>
                </a:solidFill>
                <a:latin typeface="微软雅黑" panose="020B0503020204020204" pitchFamily="34" charset="-122"/>
                <a:ea typeface="微软雅黑" panose="020B0503020204020204" pitchFamily="34" charset="-122"/>
              </a:rPr>
              <a:t>倍，程序的计算（包含</a:t>
            </a:r>
            <a:r>
              <a:rPr lang="en-US" altLang="zh-CN" dirty="0">
                <a:solidFill>
                  <a:schemeClr val="tx1"/>
                </a:solidFill>
                <a:latin typeface="微软雅黑" panose="020B0503020204020204" pitchFamily="34" charset="-122"/>
                <a:ea typeface="微软雅黑" panose="020B0503020204020204" pitchFamily="34" charset="-122"/>
              </a:rPr>
              <a:t>I/O</a:t>
            </a:r>
            <a:r>
              <a:rPr lang="zh-CN" altLang="en-US" dirty="0">
                <a:solidFill>
                  <a:schemeClr val="tx1"/>
                </a:solidFill>
                <a:latin typeface="微软雅黑" panose="020B0503020204020204" pitchFamily="34" charset="-122"/>
                <a:ea typeface="微软雅黑" panose="020B0503020204020204" pitchFamily="34" charset="-122"/>
              </a:rPr>
              <a:t>处理）时间为：</a:t>
            </a:r>
          </a:p>
          <a:p>
            <a:pPr eaLnBrk="1" hangingPunct="1">
              <a:lnSpc>
                <a:spcPct val="90000"/>
              </a:lnSpc>
              <a:spcBef>
                <a:spcPct val="50000"/>
              </a:spcBef>
              <a:defRPr/>
            </a:pP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(1 - 10%)/10 + 10% = 0.19</a:t>
            </a:r>
          </a:p>
          <a:p>
            <a:pPr eaLnBrk="1" hangingPunct="1">
              <a:lnSpc>
                <a:spcPct val="90000"/>
              </a:lnSpc>
              <a:spcBef>
                <a:spcPct val="50000"/>
              </a:spcBef>
              <a:defRPr/>
            </a:pPr>
            <a:r>
              <a:rPr lang="zh-CN" altLang="en-US" dirty="0">
                <a:solidFill>
                  <a:schemeClr val="tx1"/>
                </a:solidFill>
                <a:latin typeface="微软雅黑" panose="020B0503020204020204" pitchFamily="34" charset="-122"/>
                <a:ea typeface="微软雅黑" panose="020B0503020204020204" pitchFamily="34" charset="-122"/>
              </a:rPr>
              <a:t>即整机性能只能提高约</a:t>
            </a:r>
            <a:r>
              <a:rPr lang="en-US" altLang="zh-CN" dirty="0">
                <a:solidFill>
                  <a:schemeClr val="tx1"/>
                </a:solidFill>
                <a:latin typeface="微软雅黑" panose="020B0503020204020204" pitchFamily="34" charset="-122"/>
                <a:ea typeface="微软雅黑" panose="020B0503020204020204" pitchFamily="34" charset="-122"/>
              </a:rPr>
              <a:t>5</a:t>
            </a:r>
            <a:r>
              <a:rPr lang="zh-CN" altLang="en-US" dirty="0">
                <a:solidFill>
                  <a:schemeClr val="tx1"/>
                </a:solidFill>
                <a:latin typeface="微软雅黑" panose="020B0503020204020204" pitchFamily="34" charset="-122"/>
                <a:ea typeface="微软雅黑" panose="020B0503020204020204" pitchFamily="34" charset="-122"/>
              </a:rPr>
              <a:t>倍，差不多有</a:t>
            </a:r>
            <a:r>
              <a:rPr lang="en-US" altLang="zh-CN" dirty="0">
                <a:solidFill>
                  <a:schemeClr val="tx1"/>
                </a:solidFill>
                <a:latin typeface="微软雅黑" panose="020B0503020204020204" pitchFamily="34" charset="-122"/>
                <a:ea typeface="微软雅黑" panose="020B0503020204020204" pitchFamily="34" charset="-122"/>
              </a:rPr>
              <a:t>50</a:t>
            </a:r>
            <a:r>
              <a:rPr lang="zh-CN" altLang="en-US" dirty="0">
                <a:solidFill>
                  <a:schemeClr val="tx1"/>
                </a:solidFill>
                <a:latin typeface="微软雅黑" panose="020B0503020204020204" pitchFamily="34" charset="-122"/>
                <a:ea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rPr>
              <a:t>CPU</a:t>
            </a:r>
            <a:r>
              <a:rPr lang="zh-CN" altLang="en-US" dirty="0">
                <a:solidFill>
                  <a:schemeClr val="tx1"/>
                </a:solidFill>
                <a:latin typeface="微软雅黑" panose="020B0503020204020204" pitchFamily="34" charset="-122"/>
                <a:ea typeface="微软雅黑" panose="020B0503020204020204" pitchFamily="34" charset="-122"/>
              </a:rPr>
              <a:t>性能浪费在</a:t>
            </a:r>
            <a:r>
              <a:rPr lang="en-US" altLang="zh-CN" dirty="0">
                <a:solidFill>
                  <a:schemeClr val="tx1"/>
                </a:solidFill>
                <a:latin typeface="微软雅黑" panose="020B0503020204020204" pitchFamily="34" charset="-122"/>
                <a:ea typeface="微软雅黑" panose="020B0503020204020204" pitchFamily="34" charset="-122"/>
              </a:rPr>
              <a:t>I/O</a:t>
            </a:r>
            <a:r>
              <a:rPr lang="zh-CN" altLang="en-US" dirty="0">
                <a:solidFill>
                  <a:schemeClr val="tx1"/>
                </a:solidFill>
                <a:latin typeface="微软雅黑" panose="020B0503020204020204" pitchFamily="34" charset="-122"/>
                <a:ea typeface="微软雅黑" panose="020B0503020204020204" pitchFamily="34" charset="-122"/>
              </a:rPr>
              <a:t>上。</a:t>
            </a:r>
          </a:p>
          <a:p>
            <a:pPr eaLnBrk="1" hangingPunct="1">
              <a:lnSpc>
                <a:spcPct val="90000"/>
              </a:lnSpc>
              <a:spcBef>
                <a:spcPct val="50000"/>
              </a:spcBef>
              <a:defRPr/>
            </a:pPr>
            <a:r>
              <a:rPr lang="zh-CN" altLang="en-US" dirty="0">
                <a:solidFill>
                  <a:schemeClr val="tx1"/>
                </a:solidFill>
                <a:latin typeface="微软雅黑" panose="020B0503020204020204" pitchFamily="34" charset="-122"/>
                <a:ea typeface="微软雅黑" panose="020B0503020204020204" pitchFamily="34" charset="-122"/>
              </a:rPr>
              <a:t>如果</a:t>
            </a:r>
            <a:r>
              <a:rPr lang="en-US" altLang="zh-CN" dirty="0">
                <a:solidFill>
                  <a:schemeClr val="tx1"/>
                </a:solidFill>
                <a:latin typeface="微软雅黑" panose="020B0503020204020204" pitchFamily="34" charset="-122"/>
                <a:ea typeface="微软雅黑" panose="020B0503020204020204" pitchFamily="34" charset="-122"/>
              </a:rPr>
              <a:t>CPU</a:t>
            </a:r>
            <a:r>
              <a:rPr lang="zh-CN" altLang="en-US" dirty="0">
                <a:solidFill>
                  <a:schemeClr val="tx1"/>
                </a:solidFill>
                <a:latin typeface="微软雅黑" panose="020B0503020204020204" pitchFamily="34" charset="-122"/>
                <a:ea typeface="微软雅黑" panose="020B0503020204020204" pitchFamily="34" charset="-122"/>
              </a:rPr>
              <a:t>性能提高</a:t>
            </a:r>
            <a:r>
              <a:rPr lang="en-US" altLang="zh-CN" dirty="0">
                <a:solidFill>
                  <a:schemeClr val="tx1"/>
                </a:solidFill>
                <a:latin typeface="微软雅黑" panose="020B0503020204020204" pitchFamily="34" charset="-122"/>
                <a:ea typeface="微软雅黑" panose="020B0503020204020204" pitchFamily="34" charset="-122"/>
              </a:rPr>
              <a:t>100</a:t>
            </a:r>
            <a:r>
              <a:rPr lang="zh-CN" altLang="en-US" dirty="0">
                <a:solidFill>
                  <a:schemeClr val="tx1"/>
                </a:solidFill>
                <a:latin typeface="微软雅黑" panose="020B0503020204020204" pitchFamily="34" charset="-122"/>
                <a:ea typeface="微软雅黑" panose="020B0503020204020204" pitchFamily="34" charset="-122"/>
              </a:rPr>
              <a:t>倍，程序的计算时间为：</a:t>
            </a:r>
          </a:p>
          <a:p>
            <a:pPr eaLnBrk="1" hangingPunct="1">
              <a:lnSpc>
                <a:spcPct val="90000"/>
              </a:lnSpc>
              <a:spcBef>
                <a:spcPct val="50000"/>
              </a:spcBef>
              <a:defRPr/>
            </a:pP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(1 - 10%)/100 + 10% = 0.109</a:t>
            </a:r>
          </a:p>
          <a:p>
            <a:pPr eaLnBrk="1" hangingPunct="1">
              <a:lnSpc>
                <a:spcPct val="90000"/>
              </a:lnSpc>
              <a:spcBef>
                <a:spcPct val="50000"/>
              </a:spcBef>
              <a:defRPr/>
            </a:pPr>
            <a:r>
              <a:rPr lang="zh-CN" altLang="en-US" dirty="0">
                <a:solidFill>
                  <a:schemeClr val="tx1"/>
                </a:solidFill>
                <a:latin typeface="微软雅黑" panose="020B0503020204020204" pitchFamily="34" charset="-122"/>
                <a:ea typeface="微软雅黑" panose="020B0503020204020204" pitchFamily="34" charset="-122"/>
              </a:rPr>
              <a:t>而整机性能只能提高约</a:t>
            </a:r>
            <a:r>
              <a:rPr lang="en-US" altLang="zh-CN" dirty="0">
                <a:solidFill>
                  <a:schemeClr val="tx1"/>
                </a:solidFill>
                <a:latin typeface="微软雅黑" panose="020B0503020204020204" pitchFamily="34" charset="-122"/>
                <a:ea typeface="微软雅黑" panose="020B0503020204020204" pitchFamily="34" charset="-122"/>
              </a:rPr>
              <a:t>10</a:t>
            </a:r>
            <a:r>
              <a:rPr lang="zh-CN" altLang="en-US" dirty="0">
                <a:solidFill>
                  <a:schemeClr val="tx1"/>
                </a:solidFill>
                <a:latin typeface="微软雅黑" panose="020B0503020204020204" pitchFamily="34" charset="-122"/>
                <a:ea typeface="微软雅黑" panose="020B0503020204020204" pitchFamily="34" charset="-122"/>
              </a:rPr>
              <a:t>倍，表示有</a:t>
            </a:r>
            <a:r>
              <a:rPr lang="en-US" altLang="zh-CN" dirty="0">
                <a:solidFill>
                  <a:schemeClr val="tx1"/>
                </a:solidFill>
                <a:latin typeface="微软雅黑" panose="020B0503020204020204" pitchFamily="34" charset="-122"/>
                <a:ea typeface="微软雅黑" panose="020B0503020204020204" pitchFamily="34" charset="-122"/>
              </a:rPr>
              <a:t>90</a:t>
            </a:r>
            <a:r>
              <a:rPr lang="zh-CN" altLang="en-US" dirty="0">
                <a:solidFill>
                  <a:schemeClr val="tx1"/>
                </a:solidFill>
                <a:latin typeface="微软雅黑" panose="020B0503020204020204" pitchFamily="34" charset="-122"/>
                <a:ea typeface="微软雅黑" panose="020B0503020204020204" pitchFamily="34" charset="-122"/>
              </a:rPr>
              <a:t>％的性能浪费在没有改进的</a:t>
            </a:r>
            <a:r>
              <a:rPr lang="en-US" altLang="zh-CN" dirty="0">
                <a:solidFill>
                  <a:schemeClr val="tx1"/>
                </a:solidFill>
                <a:latin typeface="微软雅黑" panose="020B0503020204020204" pitchFamily="34" charset="-122"/>
                <a:ea typeface="微软雅黑" panose="020B0503020204020204" pitchFamily="34" charset="-122"/>
              </a:rPr>
              <a:t>I/O</a:t>
            </a:r>
            <a:r>
              <a:rPr lang="zh-CN" altLang="en-US" dirty="0">
                <a:solidFill>
                  <a:schemeClr val="tx1"/>
                </a:solidFill>
                <a:latin typeface="微软雅黑" panose="020B0503020204020204" pitchFamily="34" charset="-122"/>
                <a:ea typeface="微软雅黑" panose="020B0503020204020204" pitchFamily="34" charset="-122"/>
              </a:rPr>
              <a:t>上了。  </a:t>
            </a:r>
          </a:p>
          <a:p>
            <a:pPr eaLnBrk="1" hangingPunct="1">
              <a:lnSpc>
                <a:spcPct val="90000"/>
              </a:lnSpc>
              <a:spcBef>
                <a:spcPct val="50000"/>
              </a:spcBef>
              <a:defRPr/>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3"/>
          </p:nvPr>
        </p:nvSpPr>
        <p:spPr/>
        <p:txBody>
          <a:bodyPr/>
          <a:lstStyle/>
          <a:p>
            <a:pPr>
              <a:defRPr/>
            </a:pPr>
            <a:fld id="{DEBFCD89-7BC5-4C9C-AF17-F0FD9B0CDD7F}"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20</a:t>
            </a:fld>
            <a:endParaRPr lang="en-US" b="0" dirty="0">
              <a:solidFill>
                <a:srgbClr val="FBBA03"/>
              </a:solidFill>
            </a:endParaRPr>
          </a:p>
        </p:txBody>
      </p:sp>
    </p:spTree>
    <p:extLst>
      <p:ext uri="{BB962C8B-B14F-4D97-AF65-F5344CB8AC3E}">
        <p14:creationId xmlns:p14="http://schemas.microsoft.com/office/powerpoint/2010/main" val="2703163828"/>
      </p:ext>
    </p:extLst>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prstTxWarp prst="textNoShape">
              <a:avLst/>
            </a:prstTxWarp>
          </a:bodyPr>
          <a:lstStyle/>
          <a:p>
            <a:pPr eaLnBrk="1" hangingPunct="1">
              <a:defRPr/>
            </a:pPr>
            <a:r>
              <a:rPr lang="en-US" altLang="zh-CN" dirty="0" smtClean="0">
                <a:latin typeface="黑体" panose="02010609060101010101" pitchFamily="49" charset="-122"/>
              </a:rPr>
              <a:t>I/O</a:t>
            </a:r>
            <a:r>
              <a:rPr lang="zh-CN" altLang="en-US" dirty="0" smtClean="0">
                <a:latin typeface="黑体" panose="02010609060101010101" pitchFamily="49" charset="-122"/>
              </a:rPr>
              <a:t>系统的性能</a:t>
            </a:r>
          </a:p>
        </p:txBody>
      </p:sp>
      <p:sp>
        <p:nvSpPr>
          <p:cNvPr id="91139" name="Rectangle 3" descr="Rectangle: Click to edit Master text styles&#10;Second level&#10;Third level&#10;Fourth level&#10;Fifth level"/>
          <p:cNvSpPr>
            <a:spLocks noGrp="1" noChangeArrowheads="1"/>
          </p:cNvSpPr>
          <p:nvPr>
            <p:ph idx="1"/>
          </p:nvPr>
        </p:nvSpPr>
        <p:spPr>
          <a:xfrm>
            <a:off x="723900" y="1556792"/>
            <a:ext cx="7696200" cy="4953000"/>
          </a:xfrm>
        </p:spPr>
        <p:txBody>
          <a:bodyPr/>
          <a:lstStyle/>
          <a:p>
            <a:pPr marL="0" indent="0" eaLnBrk="1" hangingPunct="1">
              <a:lnSpc>
                <a:spcPct val="100000"/>
              </a:lnSpc>
              <a:buNone/>
            </a:pPr>
            <a:r>
              <a:rPr lang="zh-CN" altLang="en-US" sz="2400" dirty="0" smtClean="0">
                <a:latin typeface="微软雅黑" panose="020B0503020204020204" pitchFamily="34" charset="-122"/>
                <a:ea typeface="微软雅黑" panose="020B0503020204020204" pitchFamily="34" charset="-122"/>
              </a:rPr>
              <a:t>评价</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系统性能的参数主要有：</a:t>
            </a:r>
          </a:p>
          <a:p>
            <a:pPr marL="628650" lvl="1" indent="0" eaLnBrk="1" hangingPunct="1">
              <a:lnSpc>
                <a:spcPct val="100000"/>
              </a:lnSpc>
              <a:buNone/>
            </a:pPr>
            <a:r>
              <a:rPr lang="zh-CN" altLang="en-US" sz="2400" dirty="0" smtClean="0">
                <a:latin typeface="微软雅黑" panose="020B0503020204020204" pitchFamily="34" charset="-122"/>
                <a:ea typeface="微软雅黑" panose="020B0503020204020204" pitchFamily="34" charset="-122"/>
              </a:rPr>
              <a:t>连接特性</a:t>
            </a:r>
          </a:p>
          <a:p>
            <a:pPr marL="914400" lvl="2" indent="0" eaLnBrk="1" hangingPunct="1">
              <a:lnSpc>
                <a:spcPct val="100000"/>
              </a:lnSpc>
              <a:buNone/>
            </a:pPr>
            <a:r>
              <a:rPr lang="zh-CN" altLang="en-US" dirty="0" smtClean="0">
                <a:latin typeface="微软雅黑" panose="020B0503020204020204" pitchFamily="34" charset="-122"/>
                <a:ea typeface="微软雅黑" panose="020B0503020204020204" pitchFamily="34" charset="-122"/>
              </a:rPr>
              <a:t>（哪些</a:t>
            </a:r>
            <a:r>
              <a:rPr lang="en-US" altLang="zh-CN" dirty="0" smtClean="0">
                <a:solidFill>
                  <a:srgbClr val="9933FF"/>
                </a:solidFill>
                <a:latin typeface="微软雅黑" panose="020B0503020204020204" pitchFamily="34" charset="-122"/>
                <a:ea typeface="微软雅黑" panose="020B0503020204020204" pitchFamily="34" charset="-122"/>
              </a:rPr>
              <a:t>I/O</a:t>
            </a:r>
            <a:r>
              <a:rPr lang="zh-CN" altLang="en-US" dirty="0" smtClean="0">
                <a:latin typeface="微软雅黑" panose="020B0503020204020204" pitchFamily="34" charset="-122"/>
                <a:ea typeface="微软雅黑" panose="020B0503020204020204" pitchFamily="34" charset="-122"/>
              </a:rPr>
              <a:t>设备可以和计算机系统相连接）</a:t>
            </a:r>
          </a:p>
          <a:p>
            <a:pPr marL="628650" lvl="1" indent="0" eaLnBrk="1" hangingPunct="1">
              <a:lnSpc>
                <a:spcPct val="100000"/>
              </a:lnSpc>
              <a:buNone/>
            </a:pPr>
            <a:r>
              <a:rPr lang="en-US" altLang="zh-CN" sz="2400" dirty="0" smtClean="0">
                <a:solidFill>
                  <a:srgbClr val="9933FF"/>
                </a:solidFill>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系统的容量</a:t>
            </a:r>
          </a:p>
          <a:p>
            <a:pPr marL="914400" lvl="2" indent="0" eaLnBrk="1" hangingPunct="1">
              <a:lnSpc>
                <a:spcPct val="100000"/>
              </a:lnSpc>
              <a:buNone/>
            </a:pPr>
            <a:r>
              <a:rPr lang="zh-CN" altLang="en-US" dirty="0" smtClean="0">
                <a:latin typeface="微软雅黑" panose="020B0503020204020204" pitchFamily="34" charset="-122"/>
                <a:ea typeface="微软雅黑" panose="020B0503020204020204" pitchFamily="34" charset="-122"/>
              </a:rPr>
              <a:t>（</a:t>
            </a:r>
            <a:r>
              <a:rPr lang="en-US" altLang="zh-CN" dirty="0" smtClean="0">
                <a:solidFill>
                  <a:srgbClr val="9933FF"/>
                </a:solidFill>
                <a:latin typeface="微软雅黑" panose="020B0503020204020204" pitchFamily="34" charset="-122"/>
                <a:ea typeface="微软雅黑" panose="020B0503020204020204" pitchFamily="34" charset="-122"/>
              </a:rPr>
              <a:t>I/O</a:t>
            </a:r>
            <a:r>
              <a:rPr lang="zh-CN" altLang="en-US" dirty="0" smtClean="0">
                <a:latin typeface="微软雅黑" panose="020B0503020204020204" pitchFamily="34" charset="-122"/>
                <a:ea typeface="微软雅黑" panose="020B0503020204020204" pitchFamily="34" charset="-122"/>
              </a:rPr>
              <a:t>系统可以容纳的</a:t>
            </a:r>
            <a:r>
              <a:rPr lang="en-US" altLang="zh-CN" dirty="0" smtClean="0">
                <a:solidFill>
                  <a:srgbClr val="9933FF"/>
                </a:solidFill>
                <a:latin typeface="微软雅黑" panose="020B0503020204020204" pitchFamily="34" charset="-122"/>
                <a:ea typeface="微软雅黑" panose="020B0503020204020204" pitchFamily="34" charset="-122"/>
              </a:rPr>
              <a:t>I/O</a:t>
            </a:r>
            <a:r>
              <a:rPr lang="zh-CN" altLang="en-US" dirty="0" smtClean="0">
                <a:latin typeface="微软雅黑" panose="020B0503020204020204" pitchFamily="34" charset="-122"/>
                <a:ea typeface="微软雅黑" panose="020B0503020204020204" pitchFamily="34" charset="-122"/>
              </a:rPr>
              <a:t>设备数）</a:t>
            </a:r>
          </a:p>
          <a:p>
            <a:pPr marL="628650" lvl="1" indent="0" eaLnBrk="1" hangingPunct="1">
              <a:lnSpc>
                <a:spcPct val="100000"/>
              </a:lnSpc>
              <a:buNone/>
            </a:pPr>
            <a:r>
              <a:rPr lang="zh-CN" altLang="en-US" sz="2400" dirty="0" smtClean="0">
                <a:solidFill>
                  <a:srgbClr val="FF00FF"/>
                </a:solidFill>
                <a:latin typeface="微软雅黑" panose="020B0503020204020204" pitchFamily="34" charset="-122"/>
                <a:ea typeface="微软雅黑" panose="020B0503020204020204" pitchFamily="34" charset="-122"/>
              </a:rPr>
              <a:t>响应时间和吞吐率</a:t>
            </a:r>
            <a:r>
              <a:rPr lang="zh-CN" altLang="en-US" sz="2400" dirty="0" smtClean="0">
                <a:latin typeface="微软雅黑" panose="020B0503020204020204" pitchFamily="34" charset="-122"/>
                <a:ea typeface="微软雅黑" panose="020B0503020204020204" pitchFamily="34" charset="-122"/>
              </a:rPr>
              <a:t>等</a:t>
            </a:r>
          </a:p>
          <a:p>
            <a:pPr marL="0" indent="0" eaLnBrk="1" hangingPunct="1">
              <a:lnSpc>
                <a:spcPct val="100000"/>
              </a:lnSpc>
              <a:buNone/>
            </a:pPr>
            <a:r>
              <a:rPr lang="zh-CN" altLang="en-US" sz="2400" dirty="0" smtClean="0">
                <a:latin typeface="微软雅黑" panose="020B0503020204020204" pitchFamily="34" charset="-122"/>
                <a:ea typeface="微软雅黑" panose="020B0503020204020204" pitchFamily="34" charset="-122"/>
              </a:rPr>
              <a:t>另一种衡量</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系统性能的方法：</a:t>
            </a:r>
          </a:p>
          <a:p>
            <a:pPr marL="628650" lvl="1" indent="0" eaLnBrk="1" hangingPunct="1">
              <a:lnSpc>
                <a:spcPct val="100000"/>
              </a:lnSpc>
              <a:buNone/>
            </a:pPr>
            <a:r>
              <a:rPr lang="zh-CN" altLang="en-US" sz="2400" dirty="0" smtClean="0">
                <a:latin typeface="微软雅黑" panose="020B0503020204020204" pitchFamily="34" charset="-122"/>
                <a:ea typeface="微软雅黑" panose="020B0503020204020204" pitchFamily="34" charset="-122"/>
              </a:rPr>
              <a:t>   考虑</a:t>
            </a:r>
            <a:r>
              <a:rPr lang="en-US" altLang="zh-CN" sz="2400" dirty="0" smtClean="0">
                <a:solidFill>
                  <a:srgbClr val="9933FF"/>
                </a:solidFill>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操作对</a:t>
            </a:r>
            <a:r>
              <a:rPr lang="en-US" altLang="zh-CN" sz="2400" dirty="0" smtClean="0">
                <a:solidFill>
                  <a:srgbClr val="9933FF"/>
                </a:solidFill>
                <a:latin typeface="微软雅黑" panose="020B0503020204020204" pitchFamily="34" charset="-122"/>
                <a:ea typeface="微软雅黑" panose="020B0503020204020204" pitchFamily="34" charset="-122"/>
              </a:rPr>
              <a:t>CPU</a:t>
            </a:r>
            <a:r>
              <a:rPr lang="zh-CN" altLang="en-US" sz="2400" dirty="0" smtClean="0">
                <a:latin typeface="微软雅黑" panose="020B0503020204020204" pitchFamily="34" charset="-122"/>
                <a:ea typeface="微软雅黑" panose="020B0503020204020204" pitchFamily="34" charset="-122"/>
              </a:rPr>
              <a:t>的打扰情况。</a:t>
            </a:r>
          </a:p>
          <a:p>
            <a:pPr marL="914400" lvl="2" indent="0" eaLnBrk="1" hangingPunct="1">
              <a:lnSpc>
                <a:spcPct val="100000"/>
              </a:lnSpc>
              <a:buNone/>
            </a:pPr>
            <a:r>
              <a:rPr lang="zh-CN" altLang="en-US" dirty="0" smtClean="0">
                <a:latin typeface="微软雅黑" panose="020B0503020204020204" pitchFamily="34" charset="-122"/>
                <a:ea typeface="微软雅黑" panose="020B0503020204020204" pitchFamily="34" charset="-122"/>
              </a:rPr>
              <a:t> 即考查某个进程在执行时，由于其他进程的</a:t>
            </a:r>
            <a:r>
              <a:rPr lang="en-US" altLang="zh-CN" dirty="0" smtClean="0">
                <a:solidFill>
                  <a:srgbClr val="9933FF"/>
                </a:solidFill>
                <a:latin typeface="微软雅黑" panose="020B0503020204020204" pitchFamily="34" charset="-122"/>
                <a:ea typeface="微软雅黑" panose="020B0503020204020204" pitchFamily="34" charset="-122"/>
              </a:rPr>
              <a:t>I/O</a:t>
            </a:r>
            <a:r>
              <a:rPr lang="zh-CN" altLang="en-US" dirty="0" smtClean="0">
                <a:latin typeface="微软雅黑" panose="020B0503020204020204" pitchFamily="34" charset="-122"/>
                <a:ea typeface="微软雅黑" panose="020B0503020204020204" pitchFamily="34" charset="-122"/>
              </a:rPr>
              <a:t>操作，使得该进程的执行时间增加了多少。 </a:t>
            </a:r>
          </a:p>
        </p:txBody>
      </p:sp>
      <p:sp>
        <p:nvSpPr>
          <p:cNvPr id="2" name="日期占位符 1"/>
          <p:cNvSpPr>
            <a:spLocks noGrp="1"/>
          </p:cNvSpPr>
          <p:nvPr>
            <p:ph type="dt" sz="half" idx="13"/>
          </p:nvPr>
        </p:nvSpPr>
        <p:spPr/>
        <p:txBody>
          <a:bodyPr/>
          <a:lstStyle/>
          <a:p>
            <a:pPr>
              <a:defRPr/>
            </a:pPr>
            <a:fld id="{97B36EC3-820A-4448-9FB2-7B30E8C09DD1}"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21</a:t>
            </a:fld>
            <a:endParaRPr lang="en-US" b="0" dirty="0">
              <a:solidFill>
                <a:srgbClr val="FBBA03"/>
              </a:solidFill>
            </a:endParaRPr>
          </a:p>
        </p:txBody>
      </p:sp>
    </p:spTree>
    <p:extLst>
      <p:ext uri="{BB962C8B-B14F-4D97-AF65-F5344CB8AC3E}">
        <p14:creationId xmlns:p14="http://schemas.microsoft.com/office/powerpoint/2010/main" val="3366357953"/>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8600" y="585788"/>
            <a:ext cx="8661400" cy="1143000"/>
          </a:xfrm>
          <a:noFill/>
        </p:spPr>
        <p:txBody>
          <a:bodyPr/>
          <a:lstStyle/>
          <a:p>
            <a:r>
              <a:rPr lang="en-US" altLang="zh-CN" smtClean="0">
                <a:ea typeface="宋体" panose="02010600030101010101" pitchFamily="2" charset="-122"/>
              </a:rPr>
              <a:t>Three Requirements of I/O Data Transmission</a:t>
            </a:r>
          </a:p>
        </p:txBody>
      </p:sp>
      <p:sp>
        <p:nvSpPr>
          <p:cNvPr id="11267" name="Rectangle 3"/>
          <p:cNvSpPr>
            <a:spLocks noGrp="1" noChangeArrowheads="1"/>
          </p:cNvSpPr>
          <p:nvPr>
            <p:ph type="body" idx="1"/>
          </p:nvPr>
        </p:nvSpPr>
        <p:spPr>
          <a:xfrm>
            <a:off x="863600" y="1700213"/>
            <a:ext cx="7391400" cy="4114800"/>
          </a:xfrm>
          <a:noFill/>
        </p:spPr>
        <p:txBody>
          <a:bodyPr/>
          <a:lstStyle/>
          <a:p>
            <a:r>
              <a:rPr lang="zh-CN" altLang="en-US" smtClean="0">
                <a:ea typeface="宋体" panose="02010600030101010101" pitchFamily="2" charset="-122"/>
              </a:rPr>
              <a:t>1) </a:t>
            </a:r>
            <a:r>
              <a:rPr lang="en-US" altLang="zh-CN" smtClean="0">
                <a:ea typeface="宋体" panose="02010600030101010101" pitchFamily="2" charset="-122"/>
              </a:rPr>
              <a:t>Data location</a:t>
            </a:r>
          </a:p>
          <a:p>
            <a:pPr lvl="1"/>
            <a:r>
              <a:rPr lang="en-US" altLang="zh-CN" smtClean="0">
                <a:ea typeface="宋体" panose="02010600030101010101" pitchFamily="2" charset="-122"/>
              </a:rPr>
              <a:t>Correct device must be selected</a:t>
            </a:r>
          </a:p>
          <a:p>
            <a:pPr lvl="1"/>
            <a:r>
              <a:rPr lang="en-US" altLang="zh-CN" smtClean="0">
                <a:ea typeface="宋体" panose="02010600030101010101" pitchFamily="2" charset="-122"/>
              </a:rPr>
              <a:t>Data must be addressed within that device</a:t>
            </a:r>
          </a:p>
          <a:p>
            <a:r>
              <a:rPr lang="en-US" altLang="zh-CN" smtClean="0">
                <a:ea typeface="宋体" panose="02010600030101010101" pitchFamily="2" charset="-122"/>
              </a:rPr>
              <a:t>2) Data transfer</a:t>
            </a:r>
          </a:p>
          <a:p>
            <a:pPr lvl="1"/>
            <a:r>
              <a:rPr lang="en-US" altLang="zh-CN" smtClean="0">
                <a:ea typeface="宋体" panose="02010600030101010101" pitchFamily="2" charset="-122"/>
              </a:rPr>
              <a:t>Amount of data varies with device &amp; may need be specified</a:t>
            </a:r>
          </a:p>
          <a:p>
            <a:pPr lvl="1"/>
            <a:r>
              <a:rPr lang="en-US" altLang="zh-CN" smtClean="0">
                <a:ea typeface="宋体" panose="02010600030101010101" pitchFamily="2" charset="-122"/>
              </a:rPr>
              <a:t>Transmission rate varies greatly with device</a:t>
            </a:r>
          </a:p>
          <a:p>
            <a:pPr lvl="1"/>
            <a:r>
              <a:rPr lang="en-US" altLang="zh-CN" smtClean="0">
                <a:ea typeface="宋体" panose="02010600030101010101" pitchFamily="2" charset="-122"/>
              </a:rPr>
              <a:t>Data may be output, input, or either with a given device</a:t>
            </a:r>
          </a:p>
          <a:p>
            <a:r>
              <a:rPr lang="en-US" altLang="zh-CN" smtClean="0">
                <a:ea typeface="宋体" panose="02010600030101010101" pitchFamily="2" charset="-122"/>
              </a:rPr>
              <a:t>3) Synchronization</a:t>
            </a:r>
          </a:p>
          <a:p>
            <a:pPr lvl="1"/>
            <a:r>
              <a:rPr lang="en-US" altLang="zh-CN" smtClean="0">
                <a:ea typeface="宋体" panose="02010600030101010101" pitchFamily="2" charset="-122"/>
              </a:rPr>
              <a:t>For an output device, data must be sent only when the device is ready to receive it</a:t>
            </a:r>
          </a:p>
          <a:p>
            <a:pPr lvl="1"/>
            <a:r>
              <a:rPr lang="en-US" altLang="zh-CN" smtClean="0">
                <a:ea typeface="宋体" panose="02010600030101010101" pitchFamily="2" charset="-122"/>
              </a:rPr>
              <a:t>For an input device, the processor can read data only when it is available from the device</a:t>
            </a:r>
          </a:p>
        </p:txBody>
      </p:sp>
      <p:sp>
        <p:nvSpPr>
          <p:cNvPr id="31748" name="Rectangle 4"/>
          <p:cNvSpPr>
            <a:spLocks noChangeArrowheads="1"/>
          </p:cNvSpPr>
          <p:nvPr/>
        </p:nvSpPr>
        <p:spPr bwMode="auto">
          <a:xfrm>
            <a:off x="1476375" y="287338"/>
            <a:ext cx="571500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ctr" eaLnBrk="1" hangingPunct="1">
              <a:spcBef>
                <a:spcPct val="50000"/>
              </a:spcBef>
              <a:buClrTx/>
              <a:buSzTx/>
              <a:buFontTx/>
              <a:buNone/>
            </a:pPr>
            <a:r>
              <a:rPr lang="zh-CN" altLang="en-US" sz="3200" b="0">
                <a:solidFill>
                  <a:srgbClr val="FF0000"/>
                </a:solidFill>
                <a:latin typeface="黑体" panose="02010609060101010101" pitchFamily="49" charset="-122"/>
                <a:ea typeface="黑体" panose="02010609060101010101" pitchFamily="49" charset="-122"/>
              </a:rPr>
              <a:t>引 言</a:t>
            </a:r>
          </a:p>
        </p:txBody>
      </p:sp>
      <p:sp>
        <p:nvSpPr>
          <p:cNvPr id="2" name="日期占位符 1"/>
          <p:cNvSpPr>
            <a:spLocks noGrp="1"/>
          </p:cNvSpPr>
          <p:nvPr>
            <p:ph type="dt" sz="half" idx="13"/>
          </p:nvPr>
        </p:nvSpPr>
        <p:spPr/>
        <p:txBody>
          <a:bodyPr/>
          <a:lstStyle/>
          <a:p>
            <a:pPr>
              <a:defRPr/>
            </a:pPr>
            <a:fld id="{A4CE2ADB-A29D-466E-803F-F1CC37718377}"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22</a:t>
            </a:fld>
            <a:endParaRPr lang="en-US" b="0" dirty="0">
              <a:solidFill>
                <a:srgbClr val="FBBA03"/>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anim calcmode="lin" valueType="num">
                                      <p:cBhvr additive="base">
                                        <p:cTn id="11"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26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anim calcmode="lin" valueType="num">
                                      <p:cBhvr additive="base">
                                        <p:cTn id="15"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267">
                                            <p:txEl>
                                              <p:pRg st="3" end="3"/>
                                            </p:txEl>
                                          </p:spTgt>
                                        </p:tgtEl>
                                        <p:attrNameLst>
                                          <p:attrName>style.visibility</p:attrName>
                                        </p:attrNameLst>
                                      </p:cBhvr>
                                      <p:to>
                                        <p:strVal val="visible"/>
                                      </p:to>
                                    </p:set>
                                    <p:anim calcmode="lin" valueType="num">
                                      <p:cBhvr additive="base">
                                        <p:cTn id="21"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26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267">
                                            <p:txEl>
                                              <p:pRg st="4" end="4"/>
                                            </p:txEl>
                                          </p:spTgt>
                                        </p:tgtEl>
                                        <p:attrNameLst>
                                          <p:attrName>style.visibility</p:attrName>
                                        </p:attrNameLst>
                                      </p:cBhvr>
                                      <p:to>
                                        <p:strVal val="visible"/>
                                      </p:to>
                                    </p:set>
                                    <p:anim calcmode="lin" valueType="num">
                                      <p:cBhvr additive="base">
                                        <p:cTn id="25"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267">
                                            <p:txEl>
                                              <p:pRg st="5" end="5"/>
                                            </p:txEl>
                                          </p:spTgt>
                                        </p:tgtEl>
                                        <p:attrNameLst>
                                          <p:attrName>style.visibility</p:attrName>
                                        </p:attrNameLst>
                                      </p:cBhvr>
                                      <p:to>
                                        <p:strVal val="visible"/>
                                      </p:to>
                                    </p:set>
                                    <p:anim calcmode="lin" valueType="num">
                                      <p:cBhvr additive="base">
                                        <p:cTn id="29"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6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267">
                                            <p:txEl>
                                              <p:pRg st="6" end="6"/>
                                            </p:txEl>
                                          </p:spTgt>
                                        </p:tgtEl>
                                        <p:attrNameLst>
                                          <p:attrName>style.visibility</p:attrName>
                                        </p:attrNameLst>
                                      </p:cBhvr>
                                      <p:to>
                                        <p:strVal val="visible"/>
                                      </p:to>
                                    </p:set>
                                    <p:anim calcmode="lin" valueType="num">
                                      <p:cBhvr additive="base">
                                        <p:cTn id="33"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267">
                                            <p:txEl>
                                              <p:pRg st="7" end="7"/>
                                            </p:txEl>
                                          </p:spTgt>
                                        </p:tgtEl>
                                        <p:attrNameLst>
                                          <p:attrName>style.visibility</p:attrName>
                                        </p:attrNameLst>
                                      </p:cBhvr>
                                      <p:to>
                                        <p:strVal val="visible"/>
                                      </p:to>
                                    </p:set>
                                    <p:anim calcmode="lin" valueType="num">
                                      <p:cBhvr additive="base">
                                        <p:cTn id="39"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267">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267">
                                            <p:txEl>
                                              <p:pRg st="8" end="8"/>
                                            </p:txEl>
                                          </p:spTgt>
                                        </p:tgtEl>
                                        <p:attrNameLst>
                                          <p:attrName>style.visibility</p:attrName>
                                        </p:attrNameLst>
                                      </p:cBhvr>
                                      <p:to>
                                        <p:strVal val="visible"/>
                                      </p:to>
                                    </p:set>
                                    <p:anim calcmode="lin" valueType="num">
                                      <p:cBhvr additive="base">
                                        <p:cTn id="43" dur="5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267">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267">
                                            <p:txEl>
                                              <p:pRg st="9" end="9"/>
                                            </p:txEl>
                                          </p:spTgt>
                                        </p:tgtEl>
                                        <p:attrNameLst>
                                          <p:attrName>style.visibility</p:attrName>
                                        </p:attrNameLst>
                                      </p:cBhvr>
                                      <p:to>
                                        <p:strVal val="visible"/>
                                      </p:to>
                                    </p:set>
                                    <p:anim calcmode="lin" valueType="num">
                                      <p:cBhvr additive="base">
                                        <p:cTn id="47" dur="500" fill="hold"/>
                                        <p:tgtEl>
                                          <p:spTgt spid="11267">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26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p:spPr>
        <p:txBody>
          <a:bodyPr/>
          <a:lstStyle/>
          <a:p>
            <a:r>
              <a:rPr lang="en-US" altLang="zh-CN" smtClean="0">
                <a:ea typeface="宋体" panose="02010600030101010101" pitchFamily="2" charset="-122"/>
              </a:rPr>
              <a:t>Location of I/O Data</a:t>
            </a:r>
          </a:p>
        </p:txBody>
      </p:sp>
      <p:sp>
        <p:nvSpPr>
          <p:cNvPr id="32771" name="Rectangle 3"/>
          <p:cNvSpPr>
            <a:spLocks noGrp="1" noChangeArrowheads="1"/>
          </p:cNvSpPr>
          <p:nvPr>
            <p:ph type="body" idx="1"/>
          </p:nvPr>
        </p:nvSpPr>
        <p:spPr>
          <a:noFill/>
        </p:spPr>
        <p:txBody>
          <a:bodyPr/>
          <a:lstStyle/>
          <a:p>
            <a:r>
              <a:rPr lang="en-US" altLang="zh-CN" smtClean="0">
                <a:ea typeface="宋体" panose="02010600030101010101" pitchFamily="2" charset="-122"/>
              </a:rPr>
              <a:t>Data location may be trivial once the device is determined</a:t>
            </a:r>
          </a:p>
          <a:p>
            <a:pPr lvl="1"/>
            <a:r>
              <a:rPr lang="en-US" altLang="zh-CN" smtClean="0">
                <a:ea typeface="宋体" panose="02010600030101010101" pitchFamily="2" charset="-122"/>
              </a:rPr>
              <a:t>Character from a keyboard</a:t>
            </a:r>
          </a:p>
          <a:p>
            <a:pPr lvl="1"/>
            <a:r>
              <a:rPr lang="en-US" altLang="zh-CN" smtClean="0">
                <a:ea typeface="宋体" panose="02010600030101010101" pitchFamily="2" charset="-122"/>
              </a:rPr>
              <a:t>Character out to a serial printer</a:t>
            </a:r>
          </a:p>
          <a:p>
            <a:r>
              <a:rPr lang="en-US" altLang="zh-CN" smtClean="0">
                <a:ea typeface="宋体" panose="02010600030101010101" pitchFamily="2" charset="-122"/>
              </a:rPr>
              <a:t>Location may involve searching</a:t>
            </a:r>
          </a:p>
          <a:p>
            <a:pPr lvl="1"/>
            <a:r>
              <a:rPr lang="en-US" altLang="zh-CN" smtClean="0">
                <a:ea typeface="宋体" panose="02010600030101010101" pitchFamily="2" charset="-122"/>
              </a:rPr>
              <a:t>Record number on a tape drive</a:t>
            </a:r>
          </a:p>
          <a:p>
            <a:pPr lvl="1"/>
            <a:r>
              <a:rPr lang="en-US" altLang="zh-CN" smtClean="0">
                <a:ea typeface="宋体" panose="02010600030101010101" pitchFamily="2" charset="-122"/>
              </a:rPr>
              <a:t>Track seek and rotation to sector on a disk</a:t>
            </a:r>
          </a:p>
          <a:p>
            <a:r>
              <a:rPr lang="en-US" altLang="zh-CN" smtClean="0">
                <a:ea typeface="宋体" panose="02010600030101010101" pitchFamily="2" charset="-122"/>
              </a:rPr>
              <a:t>Location may not be simple binary number</a:t>
            </a:r>
          </a:p>
          <a:p>
            <a:pPr lvl="1"/>
            <a:r>
              <a:rPr lang="en-US" altLang="zh-CN" smtClean="0">
                <a:ea typeface="宋体" panose="02010600030101010101" pitchFamily="2" charset="-122"/>
              </a:rPr>
              <a:t>Drive, platter, track, sector, word on a disk cluster</a:t>
            </a:r>
          </a:p>
        </p:txBody>
      </p:sp>
      <p:sp>
        <p:nvSpPr>
          <p:cNvPr id="2" name="日期占位符 1"/>
          <p:cNvSpPr>
            <a:spLocks noGrp="1"/>
          </p:cNvSpPr>
          <p:nvPr>
            <p:ph type="dt" sz="half" idx="13"/>
          </p:nvPr>
        </p:nvSpPr>
        <p:spPr/>
        <p:txBody>
          <a:bodyPr/>
          <a:lstStyle/>
          <a:p>
            <a:pPr>
              <a:defRPr/>
            </a:pPr>
            <a:fld id="{4DBB4946-D715-43DC-89B3-EC274AF2FDE4}"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23</a:t>
            </a:fld>
            <a:endParaRPr lang="en-US" b="0" dirty="0">
              <a:solidFill>
                <a:srgbClr val="FBBA03"/>
              </a:solidFil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noFill/>
        </p:spPr>
        <p:txBody>
          <a:bodyPr/>
          <a:lstStyle/>
          <a:p>
            <a:r>
              <a:rPr lang="en-US" altLang="zh-CN" smtClean="0">
                <a:ea typeface="宋体" panose="02010600030101010101" pitchFamily="2" charset="-122"/>
              </a:rPr>
              <a:t>Fig 4.1  Amount and Speed of Data Transfer</a:t>
            </a:r>
          </a:p>
        </p:txBody>
      </p:sp>
      <p:sp>
        <p:nvSpPr>
          <p:cNvPr id="33795" name="Rectangle 3"/>
          <p:cNvSpPr>
            <a:spLocks noGrp="1" noChangeArrowheads="1"/>
          </p:cNvSpPr>
          <p:nvPr>
            <p:ph type="body" idx="1"/>
          </p:nvPr>
        </p:nvSpPr>
        <p:spPr>
          <a:xfrm>
            <a:off x="990600" y="1981200"/>
            <a:ext cx="7086600" cy="1524000"/>
          </a:xfrm>
          <a:noFill/>
        </p:spPr>
        <p:txBody>
          <a:bodyPr/>
          <a:lstStyle/>
          <a:p>
            <a:r>
              <a:rPr lang="en-US" altLang="zh-CN" smtClean="0">
                <a:ea typeface="宋体" panose="02010600030101010101" pitchFamily="2" charset="-122"/>
              </a:rPr>
              <a:t>Keyboard delivers one character about every 1/10 second at the fastest</a:t>
            </a:r>
          </a:p>
          <a:p>
            <a:r>
              <a:rPr lang="en-US" altLang="zh-CN" smtClean="0">
                <a:ea typeface="宋体" panose="02010600030101010101" pitchFamily="2" charset="-122"/>
              </a:rPr>
              <a:t>Rate may also vary, as in disk rotation delay followed by block transfer</a:t>
            </a:r>
          </a:p>
        </p:txBody>
      </p:sp>
      <p:pic>
        <p:nvPicPr>
          <p:cNvPr id="33796"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3695700"/>
            <a:ext cx="8255000" cy="1600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3"/>
          </p:nvPr>
        </p:nvSpPr>
        <p:spPr/>
        <p:txBody>
          <a:bodyPr/>
          <a:lstStyle/>
          <a:p>
            <a:pPr>
              <a:defRPr/>
            </a:pPr>
            <a:fld id="{A473C06C-3726-4EEA-9A37-27D2C32D00F1}"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24</a:t>
            </a:fld>
            <a:endParaRPr lang="en-US" b="0" dirty="0">
              <a:solidFill>
                <a:srgbClr val="FBBA03"/>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noFill/>
        </p:spPr>
        <p:txBody>
          <a:bodyPr/>
          <a:lstStyle/>
          <a:p>
            <a:r>
              <a:rPr lang="en-US" altLang="zh-CN" smtClean="0">
                <a:ea typeface="宋体" panose="02010600030101010101" pitchFamily="2" charset="-122"/>
              </a:rPr>
              <a:t>Synchronization—I/O Devices are not Timed by Master Clock</a:t>
            </a:r>
          </a:p>
        </p:txBody>
      </p:sp>
      <p:sp>
        <p:nvSpPr>
          <p:cNvPr id="34819" name="Rectangle 3"/>
          <p:cNvSpPr>
            <a:spLocks noGrp="1" noChangeArrowheads="1"/>
          </p:cNvSpPr>
          <p:nvPr>
            <p:ph type="body" idx="1"/>
          </p:nvPr>
        </p:nvSpPr>
        <p:spPr>
          <a:noFill/>
        </p:spPr>
        <p:txBody>
          <a:bodyPr/>
          <a:lstStyle/>
          <a:p>
            <a:r>
              <a:rPr lang="en-US" altLang="zh-CN" smtClean="0">
                <a:ea typeface="宋体" panose="02010600030101010101" pitchFamily="2" charset="-122"/>
              </a:rPr>
              <a:t>Not only can I/O rates differ greatly from processor speed, but I/O is asynchronous</a:t>
            </a:r>
          </a:p>
          <a:p>
            <a:r>
              <a:rPr lang="en-US" altLang="zh-CN" smtClean="0">
                <a:ea typeface="宋体" panose="02010600030101010101" pitchFamily="2" charset="-122"/>
              </a:rPr>
              <a:t>Processor will interrogate state of device and transfer information at clock ticks</a:t>
            </a:r>
          </a:p>
          <a:p>
            <a:r>
              <a:rPr lang="en-US" altLang="zh-CN" smtClean="0">
                <a:ea typeface="宋体" panose="02010600030101010101" pitchFamily="2" charset="-122"/>
              </a:rPr>
              <a:t>I/O status and information must be stable at the clock tick when it is accessed</a:t>
            </a:r>
          </a:p>
          <a:p>
            <a:r>
              <a:rPr lang="en-US" altLang="zh-CN" smtClean="0">
                <a:ea typeface="宋体" panose="02010600030101010101" pitchFamily="2" charset="-122"/>
              </a:rPr>
              <a:t>Processor must know when output device can accept new data</a:t>
            </a:r>
          </a:p>
          <a:p>
            <a:r>
              <a:rPr lang="en-US" altLang="zh-CN" smtClean="0">
                <a:ea typeface="宋体" panose="02010600030101010101" pitchFamily="2" charset="-122"/>
              </a:rPr>
              <a:t>Processor must know when input device is ready to supply new data</a:t>
            </a:r>
          </a:p>
        </p:txBody>
      </p:sp>
      <p:sp>
        <p:nvSpPr>
          <p:cNvPr id="2" name="日期占位符 1"/>
          <p:cNvSpPr>
            <a:spLocks noGrp="1"/>
          </p:cNvSpPr>
          <p:nvPr>
            <p:ph type="dt" sz="half" idx="13"/>
          </p:nvPr>
        </p:nvSpPr>
        <p:spPr/>
        <p:txBody>
          <a:bodyPr/>
          <a:lstStyle/>
          <a:p>
            <a:pPr>
              <a:defRPr/>
            </a:pPr>
            <a:fld id="{A23B996C-3496-41A9-BA54-FE3C15668663}"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25</a:t>
            </a:fld>
            <a:endParaRPr lang="en-US" b="0" dirty="0">
              <a:solidFill>
                <a:srgbClr val="FBBA03"/>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noFill/>
        </p:spPr>
        <p:txBody>
          <a:bodyPr/>
          <a:lstStyle/>
          <a:p>
            <a:r>
              <a:rPr lang="en-US" altLang="zh-CN" smtClean="0">
                <a:ea typeface="宋体" panose="02010600030101010101" pitchFamily="2" charset="-122"/>
              </a:rPr>
              <a:t>Reducing Location and Synch. to Data Transfer</a:t>
            </a:r>
          </a:p>
        </p:txBody>
      </p:sp>
      <p:sp>
        <p:nvSpPr>
          <p:cNvPr id="35843" name="Rectangle 3"/>
          <p:cNvSpPr>
            <a:spLocks noGrp="1" noChangeArrowheads="1"/>
          </p:cNvSpPr>
          <p:nvPr>
            <p:ph type="body" idx="1"/>
          </p:nvPr>
        </p:nvSpPr>
        <p:spPr>
          <a:xfrm>
            <a:off x="762000" y="1905000"/>
            <a:ext cx="7620000" cy="4114800"/>
          </a:xfrm>
          <a:noFill/>
        </p:spPr>
        <p:txBody>
          <a:bodyPr/>
          <a:lstStyle/>
          <a:p>
            <a:r>
              <a:rPr lang="en-US" altLang="zh-CN" smtClean="0">
                <a:ea typeface="宋体" panose="02010600030101010101" pitchFamily="2" charset="-122"/>
              </a:rPr>
              <a:t>Since the structure of device data location is device dependent, device should interpret it</a:t>
            </a:r>
          </a:p>
          <a:p>
            <a:pPr lvl="1"/>
            <a:r>
              <a:rPr lang="en-US" altLang="zh-CN" smtClean="0">
                <a:ea typeface="宋体" panose="02010600030101010101" pitchFamily="2" charset="-122"/>
              </a:rPr>
              <a:t>The device must be selected by the processor, but</a:t>
            </a:r>
          </a:p>
          <a:p>
            <a:pPr lvl="1"/>
            <a:r>
              <a:rPr lang="en-US" altLang="zh-CN" smtClean="0">
                <a:ea typeface="宋体" panose="02010600030101010101" pitchFamily="2" charset="-122"/>
              </a:rPr>
              <a:t>Location within the device is just information passed to the device</a:t>
            </a:r>
          </a:p>
          <a:p>
            <a:r>
              <a:rPr lang="en-US" altLang="zh-CN" smtClean="0">
                <a:ea typeface="宋体" panose="02010600030101010101" pitchFamily="2" charset="-122"/>
              </a:rPr>
              <a:t>Synchronization can be done by the processor reading device status bits</a:t>
            </a:r>
          </a:p>
          <a:p>
            <a:pPr lvl="1"/>
            <a:r>
              <a:rPr lang="en-US" altLang="zh-CN" smtClean="0">
                <a:ea typeface="宋体" panose="02010600030101010101" pitchFamily="2" charset="-122"/>
              </a:rPr>
              <a:t>Data available signal from input device</a:t>
            </a:r>
          </a:p>
          <a:p>
            <a:pPr lvl="1"/>
            <a:r>
              <a:rPr lang="en-US" altLang="zh-CN" smtClean="0">
                <a:ea typeface="宋体" panose="02010600030101010101" pitchFamily="2" charset="-122"/>
              </a:rPr>
              <a:t>Ready to accept output data from output device</a:t>
            </a:r>
          </a:p>
          <a:p>
            <a:r>
              <a:rPr lang="en-US" altLang="zh-CN" smtClean="0">
                <a:ea typeface="宋体" panose="02010600030101010101" pitchFamily="2" charset="-122"/>
              </a:rPr>
              <a:t>Speed requirements will require us to use other forms of synchronization: discussed later</a:t>
            </a:r>
          </a:p>
          <a:p>
            <a:pPr lvl="1"/>
            <a:r>
              <a:rPr lang="en-US" altLang="zh-CN" smtClean="0">
                <a:ea typeface="宋体" panose="02010600030101010101" pitchFamily="2" charset="-122"/>
              </a:rPr>
              <a:t>Interrupts and DMA are examples</a:t>
            </a:r>
          </a:p>
        </p:txBody>
      </p:sp>
      <p:sp>
        <p:nvSpPr>
          <p:cNvPr id="2" name="日期占位符 1"/>
          <p:cNvSpPr>
            <a:spLocks noGrp="1"/>
          </p:cNvSpPr>
          <p:nvPr>
            <p:ph type="dt" sz="half" idx="13"/>
          </p:nvPr>
        </p:nvSpPr>
        <p:spPr/>
        <p:txBody>
          <a:bodyPr/>
          <a:lstStyle/>
          <a:p>
            <a:pPr>
              <a:defRPr/>
            </a:pPr>
            <a:fld id="{BDCEACF8-4A07-4B2E-87D4-2179C1B1B1ED}"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26</a:t>
            </a:fld>
            <a:endParaRPr lang="en-US" b="0" dirty="0">
              <a:solidFill>
                <a:srgbClr val="FBBA03"/>
              </a:solidFil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050"/>
          <p:cNvSpPr>
            <a:spLocks noGrp="1" noChangeArrowheads="1"/>
          </p:cNvSpPr>
          <p:nvPr>
            <p:ph type="title"/>
          </p:nvPr>
        </p:nvSpPr>
        <p:spPr>
          <a:xfrm>
            <a:off x="547688" y="430213"/>
            <a:ext cx="8020050" cy="927100"/>
          </a:xfrm>
          <a:extLst>
            <a:ext uri="{909E8E84-426E-40DD-AFC4-6F175D3DCCD1}">
              <a14:hiddenFill xmlns:a14="http://schemas.microsoft.com/office/drawing/2010/main">
                <a:solidFill>
                  <a:schemeClr val="accent1"/>
                </a:solidFill>
              </a14:hiddenFill>
            </a:ext>
          </a:extLst>
        </p:spPr>
        <p:txBody>
          <a:bodyPr lIns="63500" tIns="25400" rIns="63500" bIns="25400"/>
          <a:lstStyle/>
          <a:p>
            <a:r>
              <a:rPr lang="en-US" altLang="ko-KR" sz="1600" smtClean="0">
                <a:ea typeface="굴림" panose="020B0600000101010101" pitchFamily="34" charset="-127"/>
              </a:rPr>
              <a:t>ASYNCHRONOUS  DATA  TRANSFER</a:t>
            </a:r>
          </a:p>
        </p:txBody>
      </p:sp>
      <p:sp>
        <p:nvSpPr>
          <p:cNvPr id="36867" name="Rectangle 2051"/>
          <p:cNvSpPr>
            <a:spLocks noChangeArrowheads="1"/>
          </p:cNvSpPr>
          <p:nvPr/>
        </p:nvSpPr>
        <p:spPr bwMode="auto">
          <a:xfrm>
            <a:off x="4273550" y="2787650"/>
            <a:ext cx="349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200">
              <a:solidFill>
                <a:srgbClr val="000000"/>
              </a:solidFill>
              <a:latin typeface="楷体_GB2312" pitchFamily="49" charset="-122"/>
            </a:endParaRPr>
          </a:p>
        </p:txBody>
      </p:sp>
      <p:sp>
        <p:nvSpPr>
          <p:cNvPr id="36868" name="Rectangle 2052"/>
          <p:cNvSpPr>
            <a:spLocks noChangeArrowheads="1"/>
          </p:cNvSpPr>
          <p:nvPr/>
        </p:nvSpPr>
        <p:spPr bwMode="auto">
          <a:xfrm>
            <a:off x="879475" y="3305175"/>
            <a:ext cx="34925"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200">
              <a:solidFill>
                <a:srgbClr val="000000"/>
              </a:solidFill>
              <a:latin typeface="楷体_GB2312" pitchFamily="49" charset="-122"/>
            </a:endParaRPr>
          </a:p>
        </p:txBody>
      </p:sp>
      <p:sp>
        <p:nvSpPr>
          <p:cNvPr id="36869" name="Rectangle 2053"/>
          <p:cNvSpPr>
            <a:spLocks noChangeArrowheads="1"/>
          </p:cNvSpPr>
          <p:nvPr/>
        </p:nvSpPr>
        <p:spPr bwMode="auto">
          <a:xfrm>
            <a:off x="790575" y="1392238"/>
            <a:ext cx="3970338"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101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Synchronous - All devices derive the timing </a:t>
            </a:r>
          </a:p>
          <a:p>
            <a:pPr eaLnBrk="1" hangingPunct="1">
              <a:lnSpc>
                <a:spcPct val="101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                          information from common clock line</a:t>
            </a:r>
          </a:p>
          <a:p>
            <a:pPr eaLnBrk="1" hangingPunct="1">
              <a:lnSpc>
                <a:spcPct val="101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Asynchronous - No common clock</a:t>
            </a:r>
          </a:p>
        </p:txBody>
      </p:sp>
      <p:sp>
        <p:nvSpPr>
          <p:cNvPr id="36870" name="Rectangle 2054"/>
          <p:cNvSpPr>
            <a:spLocks noChangeArrowheads="1"/>
          </p:cNvSpPr>
          <p:nvPr/>
        </p:nvSpPr>
        <p:spPr bwMode="auto">
          <a:xfrm>
            <a:off x="773113" y="2811463"/>
            <a:ext cx="5591175" cy="73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Asynchronous data transfer between two independent units requires that </a:t>
            </a:r>
          </a:p>
          <a:p>
            <a:pPr eaLnBrk="1" hangingPunct="1">
              <a:spcBef>
                <a:spcPct val="50000"/>
              </a:spcBef>
              <a:buClrTx/>
              <a:buSzTx/>
              <a:buFontTx/>
              <a:buChar char="•"/>
            </a:pPr>
            <a:r>
              <a:rPr kumimoji="1" lang="en-US" altLang="ko-KR" sz="1200" i="1">
                <a:solidFill>
                  <a:srgbClr val="000000"/>
                </a:solidFill>
                <a:latin typeface="Arial" panose="020B0604020202020204" pitchFamily="34" charset="0"/>
                <a:ea typeface="굴림" panose="020B0600000101010101" pitchFamily="34" charset="-127"/>
              </a:rPr>
              <a:t>control signals</a:t>
            </a:r>
            <a:r>
              <a:rPr kumimoji="1" lang="en-US" altLang="ko-KR" sz="1200">
                <a:solidFill>
                  <a:srgbClr val="000000"/>
                </a:solidFill>
                <a:latin typeface="Arial" panose="020B0604020202020204" pitchFamily="34" charset="0"/>
                <a:ea typeface="굴림" panose="020B0600000101010101" pitchFamily="34" charset="-127"/>
              </a:rPr>
              <a:t>  be transmitted between the communicating units </a:t>
            </a:r>
            <a:r>
              <a:rPr kumimoji="1" lang="en-US" altLang="ko-KR" sz="1200" i="1">
                <a:solidFill>
                  <a:srgbClr val="000000"/>
                </a:solidFill>
                <a:latin typeface="Arial" panose="020B0604020202020204" pitchFamily="34" charset="0"/>
                <a:ea typeface="굴림" panose="020B0600000101010101" pitchFamily="34" charset="-127"/>
              </a:rPr>
              <a:t>to </a:t>
            </a:r>
          </a:p>
          <a:p>
            <a:pPr eaLnBrk="1" hangingPunct="1">
              <a:spcBef>
                <a:spcPct val="50000"/>
              </a:spcBef>
              <a:buClrTx/>
              <a:buSzTx/>
              <a:buFontTx/>
              <a:buChar char="•"/>
            </a:pPr>
            <a:r>
              <a:rPr kumimoji="1" lang="en-US" altLang="ko-KR" sz="1200" i="1">
                <a:solidFill>
                  <a:srgbClr val="000000"/>
                </a:solidFill>
                <a:latin typeface="Arial" panose="020B0604020202020204" pitchFamily="34" charset="0"/>
                <a:ea typeface="굴림" panose="020B0600000101010101" pitchFamily="34" charset="-127"/>
              </a:rPr>
              <a:t>indicate the time at which data is being transmitted</a:t>
            </a:r>
          </a:p>
        </p:txBody>
      </p:sp>
      <p:sp>
        <p:nvSpPr>
          <p:cNvPr id="36871" name="Rectangle 2055"/>
          <p:cNvSpPr>
            <a:spLocks noChangeArrowheads="1"/>
          </p:cNvSpPr>
          <p:nvPr/>
        </p:nvSpPr>
        <p:spPr bwMode="auto">
          <a:xfrm>
            <a:off x="781050" y="4092575"/>
            <a:ext cx="4173538" cy="233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93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Strobe pulse </a:t>
            </a:r>
          </a:p>
          <a:p>
            <a:pPr eaLnBrk="1" hangingPunct="1">
              <a:lnSpc>
                <a:spcPct val="93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     - A strobe pulse is supplied by one unit to indicate </a:t>
            </a:r>
          </a:p>
          <a:p>
            <a:pPr eaLnBrk="1" hangingPunct="1">
              <a:lnSpc>
                <a:spcPct val="93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       the other unit when the transfer has to occur</a:t>
            </a:r>
          </a:p>
          <a:p>
            <a:pPr eaLnBrk="1" hangingPunct="1">
              <a:lnSpc>
                <a:spcPct val="93000"/>
              </a:lnSpc>
              <a:spcBef>
                <a:spcPct val="50000"/>
              </a:spcBef>
              <a:buClrTx/>
              <a:buSzTx/>
              <a:buFontTx/>
              <a:buChar char="•"/>
            </a:pPr>
            <a:endParaRPr kumimoji="1" lang="en-US" altLang="ko-KR" sz="1200">
              <a:solidFill>
                <a:srgbClr val="000000"/>
              </a:solidFill>
              <a:latin typeface="Arial" panose="020B0604020202020204" pitchFamily="34" charset="0"/>
              <a:ea typeface="굴림" panose="020B0600000101010101" pitchFamily="34" charset="-127"/>
            </a:endParaRPr>
          </a:p>
          <a:p>
            <a:pPr eaLnBrk="1" hangingPunct="1">
              <a:lnSpc>
                <a:spcPct val="93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Handshaking</a:t>
            </a:r>
          </a:p>
          <a:p>
            <a:pPr eaLnBrk="1" hangingPunct="1">
              <a:lnSpc>
                <a:spcPct val="93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     - A control signal is accompanied with each data </a:t>
            </a:r>
          </a:p>
          <a:p>
            <a:pPr eaLnBrk="1" hangingPunct="1">
              <a:lnSpc>
                <a:spcPct val="93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       being transmitted to indicate the presence of data </a:t>
            </a:r>
          </a:p>
          <a:p>
            <a:pPr eaLnBrk="1" hangingPunct="1">
              <a:lnSpc>
                <a:spcPct val="93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     - The receiving unit responds with another control </a:t>
            </a:r>
          </a:p>
          <a:p>
            <a:pPr eaLnBrk="1" hangingPunct="1">
              <a:lnSpc>
                <a:spcPct val="93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       signal to acknowledge receipt of the data</a:t>
            </a:r>
          </a:p>
        </p:txBody>
      </p:sp>
      <p:sp>
        <p:nvSpPr>
          <p:cNvPr id="36872" name="Rectangle 2056"/>
          <p:cNvSpPr>
            <a:spLocks noChangeArrowheads="1"/>
          </p:cNvSpPr>
          <p:nvPr/>
        </p:nvSpPr>
        <p:spPr bwMode="auto">
          <a:xfrm>
            <a:off x="227013" y="971550"/>
            <a:ext cx="4608512"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Synchronous and Asynchronous Operations</a:t>
            </a:r>
          </a:p>
          <a:p>
            <a:pPr eaLnBrk="1" hangingPunct="1">
              <a:spcBef>
                <a:spcPct val="50000"/>
              </a:spcBef>
              <a:buClrTx/>
              <a:buSzTx/>
              <a:buFontTx/>
              <a:buChar char="•"/>
            </a:pPr>
            <a:endParaRPr kumimoji="1" lang="en-US" altLang="ko-KR" sz="120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endParaRPr kumimoji="1" lang="en-US" altLang="ko-KR" sz="120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endParaRPr kumimoji="1" lang="en-US" altLang="ko-KR" sz="120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endParaRPr kumimoji="1" lang="en-US" altLang="ko-KR" sz="120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endParaRPr kumimoji="1" lang="en-US" altLang="ko-KR" sz="120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Asynchronous Data Transfer</a:t>
            </a:r>
          </a:p>
        </p:txBody>
      </p:sp>
      <p:sp>
        <p:nvSpPr>
          <p:cNvPr id="36873" name="Rectangle 2057"/>
          <p:cNvSpPr>
            <a:spLocks noChangeArrowheads="1"/>
          </p:cNvSpPr>
          <p:nvPr/>
        </p:nvSpPr>
        <p:spPr bwMode="auto">
          <a:xfrm>
            <a:off x="203200" y="3746500"/>
            <a:ext cx="440213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Two Asynchronous Data Transfer Methods</a:t>
            </a:r>
          </a:p>
        </p:txBody>
      </p:sp>
      <p:sp>
        <p:nvSpPr>
          <p:cNvPr id="36874" name="Rectangle 2058"/>
          <p:cNvSpPr>
            <a:spLocks noChangeArrowheads="1"/>
          </p:cNvSpPr>
          <p:nvPr/>
        </p:nvSpPr>
        <p:spPr bwMode="auto">
          <a:xfrm>
            <a:off x="6859588" y="0"/>
            <a:ext cx="2170112"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r" eaLnBrk="1" hangingPunct="1">
              <a:spcBef>
                <a:spcPct val="50000"/>
              </a:spcBef>
              <a:buClrTx/>
              <a:buSzTx/>
              <a:buFontTx/>
              <a:buChar char="•"/>
            </a:pPr>
            <a:r>
              <a:rPr kumimoji="1" lang="en-US" altLang="ko-KR" sz="1100" i="1">
                <a:solidFill>
                  <a:srgbClr val="000000"/>
                </a:solidFill>
                <a:latin typeface="Arial" panose="020B0604020202020204" pitchFamily="34" charset="0"/>
                <a:ea typeface="굴림" panose="020B0600000101010101" pitchFamily="34" charset="-127"/>
              </a:rPr>
              <a:t>Asynchronous Data Transfer</a:t>
            </a:r>
          </a:p>
        </p:txBody>
      </p:sp>
      <p:sp>
        <p:nvSpPr>
          <p:cNvPr id="2" name="日期占位符 1"/>
          <p:cNvSpPr>
            <a:spLocks noGrp="1"/>
          </p:cNvSpPr>
          <p:nvPr>
            <p:ph type="dt" sz="half" idx="13"/>
          </p:nvPr>
        </p:nvSpPr>
        <p:spPr/>
        <p:txBody>
          <a:bodyPr/>
          <a:lstStyle/>
          <a:p>
            <a:pPr>
              <a:defRPr/>
            </a:pPr>
            <a:fld id="{C89202B0-CC37-40F5-91B3-A3F281E67AF2}"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27</a:t>
            </a:fld>
            <a:endParaRPr lang="en-US" b="0" dirty="0">
              <a:solidFill>
                <a:srgbClr val="FBBA03"/>
              </a:solidFil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454025" y="969963"/>
            <a:ext cx="6513513"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101000"/>
              </a:lnSpc>
              <a:spcBef>
                <a:spcPct val="50000"/>
              </a:spcBef>
              <a:buClrTx/>
              <a:buSzTx/>
              <a:buFontTx/>
              <a:buChar char="•"/>
            </a:pPr>
            <a:r>
              <a:rPr kumimoji="1" lang="ko-KR" altLang="en-US">
                <a:solidFill>
                  <a:srgbClr val="000000"/>
                </a:solidFill>
                <a:latin typeface="Arial" panose="020B0604020202020204" pitchFamily="34" charset="0"/>
                <a:ea typeface="굴림" panose="020B0600000101010101" pitchFamily="34" charset="-127"/>
              </a:rPr>
              <a:t>* </a:t>
            </a:r>
            <a:r>
              <a:rPr kumimoji="1" lang="en-US" altLang="ko-KR">
                <a:solidFill>
                  <a:srgbClr val="000000"/>
                </a:solidFill>
                <a:latin typeface="Arial" panose="020B0604020202020204" pitchFamily="34" charset="0"/>
                <a:ea typeface="굴림" panose="020B0600000101010101" pitchFamily="34" charset="-127"/>
              </a:rPr>
              <a:t>Employs a single control line to time each transfer</a:t>
            </a:r>
          </a:p>
          <a:p>
            <a:pPr eaLnBrk="1" hangingPunct="1">
              <a:lnSpc>
                <a:spcPct val="101000"/>
              </a:lnSpc>
              <a:spcBef>
                <a:spcPct val="50000"/>
              </a:spcBef>
              <a:buClrTx/>
              <a:buSzTx/>
              <a:buFontTx/>
              <a:buChar char="•"/>
            </a:pPr>
            <a:r>
              <a:rPr kumimoji="1" lang="en-US" altLang="ko-KR">
                <a:solidFill>
                  <a:srgbClr val="000000"/>
                </a:solidFill>
                <a:latin typeface="Arial" panose="020B0604020202020204" pitchFamily="34" charset="0"/>
                <a:ea typeface="굴림" panose="020B0600000101010101" pitchFamily="34" charset="-127"/>
              </a:rPr>
              <a:t>* The strobe may be activated by either the source or</a:t>
            </a:r>
          </a:p>
          <a:p>
            <a:pPr eaLnBrk="1" hangingPunct="1">
              <a:lnSpc>
                <a:spcPct val="101000"/>
              </a:lnSpc>
              <a:spcBef>
                <a:spcPct val="50000"/>
              </a:spcBef>
              <a:buClrTx/>
              <a:buSzTx/>
              <a:buFontTx/>
              <a:buChar char="•"/>
            </a:pPr>
            <a:r>
              <a:rPr kumimoji="1" lang="en-US" altLang="ko-KR">
                <a:solidFill>
                  <a:srgbClr val="000000"/>
                </a:solidFill>
                <a:latin typeface="Arial" panose="020B0604020202020204" pitchFamily="34" charset="0"/>
                <a:ea typeface="굴림" panose="020B0600000101010101" pitchFamily="34" charset="-127"/>
              </a:rPr>
              <a:t>	 the destination unit</a:t>
            </a:r>
          </a:p>
        </p:txBody>
      </p:sp>
      <p:sp>
        <p:nvSpPr>
          <p:cNvPr id="37891" name="Rectangle 3"/>
          <p:cNvSpPr>
            <a:spLocks noGrp="1" noChangeArrowheads="1"/>
          </p:cNvSpPr>
          <p:nvPr>
            <p:ph type="title"/>
          </p:nvPr>
        </p:nvSpPr>
        <p:spPr>
          <a:xfrm>
            <a:off x="1030288" y="500063"/>
            <a:ext cx="6983412" cy="7524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Lst>
        </p:spPr>
        <p:txBody>
          <a:bodyPr/>
          <a:lstStyle/>
          <a:p>
            <a:r>
              <a:rPr lang="en-US" altLang="ko-KR" sz="2000" smtClean="0">
                <a:ea typeface="굴림" panose="020B0600000101010101" pitchFamily="34" charset="-127"/>
              </a:rPr>
              <a:t>STROBE  CONTROL</a:t>
            </a:r>
          </a:p>
        </p:txBody>
      </p:sp>
      <p:sp>
        <p:nvSpPr>
          <p:cNvPr id="37892" name="Rectangle 4"/>
          <p:cNvSpPr>
            <a:spLocks noChangeArrowheads="1"/>
          </p:cNvSpPr>
          <p:nvPr/>
        </p:nvSpPr>
        <p:spPr bwMode="auto">
          <a:xfrm>
            <a:off x="757238" y="3971925"/>
            <a:ext cx="639762"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Source</a:t>
            </a:r>
          </a:p>
          <a:p>
            <a:pPr eaLnBrk="1" latinLnBrk="1" hangingPunct="1">
              <a:spcBef>
                <a:spcPct val="50000"/>
              </a:spcBef>
              <a:buClrTx/>
              <a:buSzTx/>
              <a:buFontTx/>
              <a:buChar char="•"/>
            </a:pPr>
            <a:endParaRPr kumimoji="1" lang="ko-KR" altLang="en-US" sz="1100">
              <a:solidFill>
                <a:srgbClr val="000000"/>
              </a:solidFill>
              <a:latin typeface="Arial" panose="020B0604020202020204" pitchFamily="34" charset="0"/>
              <a:ea typeface="굴림" panose="020B0600000101010101" pitchFamily="34" charset="-127"/>
            </a:endParaRPr>
          </a:p>
        </p:txBody>
      </p:sp>
      <p:sp>
        <p:nvSpPr>
          <p:cNvPr id="37893" name="Rectangle 5"/>
          <p:cNvSpPr>
            <a:spLocks noChangeArrowheads="1"/>
          </p:cNvSpPr>
          <p:nvPr/>
        </p:nvSpPr>
        <p:spPr bwMode="auto">
          <a:xfrm>
            <a:off x="876300" y="4135438"/>
            <a:ext cx="42068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unit</a:t>
            </a:r>
          </a:p>
        </p:txBody>
      </p:sp>
      <p:sp>
        <p:nvSpPr>
          <p:cNvPr id="37894" name="Rectangle 6"/>
          <p:cNvSpPr>
            <a:spLocks noChangeArrowheads="1"/>
          </p:cNvSpPr>
          <p:nvPr/>
        </p:nvSpPr>
        <p:spPr bwMode="auto">
          <a:xfrm>
            <a:off x="3517900" y="3971925"/>
            <a:ext cx="925513"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Destination</a:t>
            </a:r>
          </a:p>
          <a:p>
            <a:pPr eaLnBrk="1" latinLnBrk="1" hangingPunct="1">
              <a:spcBef>
                <a:spcPct val="50000"/>
              </a:spcBef>
              <a:buClrTx/>
              <a:buSzTx/>
              <a:buFontTx/>
              <a:buChar char="•"/>
            </a:pPr>
            <a:endParaRPr kumimoji="1" lang="ko-KR" altLang="en-US" sz="1100">
              <a:solidFill>
                <a:srgbClr val="000000"/>
              </a:solidFill>
              <a:latin typeface="Arial" panose="020B0604020202020204" pitchFamily="34" charset="0"/>
              <a:ea typeface="굴림" panose="020B0600000101010101" pitchFamily="34" charset="-127"/>
            </a:endParaRPr>
          </a:p>
        </p:txBody>
      </p:sp>
      <p:sp>
        <p:nvSpPr>
          <p:cNvPr id="37895" name="Rectangle 7"/>
          <p:cNvSpPr>
            <a:spLocks noChangeArrowheads="1"/>
          </p:cNvSpPr>
          <p:nvPr/>
        </p:nvSpPr>
        <p:spPr bwMode="auto">
          <a:xfrm>
            <a:off x="3730625" y="4135438"/>
            <a:ext cx="42068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unit</a:t>
            </a:r>
          </a:p>
        </p:txBody>
      </p:sp>
      <p:sp>
        <p:nvSpPr>
          <p:cNvPr id="37896" name="Rectangle 8"/>
          <p:cNvSpPr>
            <a:spLocks noChangeArrowheads="1"/>
          </p:cNvSpPr>
          <p:nvPr/>
        </p:nvSpPr>
        <p:spPr bwMode="auto">
          <a:xfrm>
            <a:off x="706438" y="3921125"/>
            <a:ext cx="754062" cy="57467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37897" name="Rectangle 9"/>
          <p:cNvSpPr>
            <a:spLocks noChangeArrowheads="1"/>
          </p:cNvSpPr>
          <p:nvPr/>
        </p:nvSpPr>
        <p:spPr bwMode="auto">
          <a:xfrm>
            <a:off x="3562350" y="3921125"/>
            <a:ext cx="831850" cy="57467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37898" name="Arc 10"/>
          <p:cNvSpPr>
            <a:spLocks/>
          </p:cNvSpPr>
          <p:nvPr/>
        </p:nvSpPr>
        <p:spPr bwMode="auto">
          <a:xfrm>
            <a:off x="3390900" y="3960813"/>
            <a:ext cx="166688" cy="139700"/>
          </a:xfrm>
          <a:custGeom>
            <a:avLst/>
            <a:gdLst>
              <a:gd name="T0" fmla="*/ 382502928 w 21600"/>
              <a:gd name="T1" fmla="*/ 2147483646 h 17658"/>
              <a:gd name="T2" fmla="*/ 414797385 w 21600"/>
              <a:gd name="T3" fmla="*/ 0 h 17658"/>
              <a:gd name="T4" fmla="*/ 2147483646 w 21600"/>
              <a:gd name="T5" fmla="*/ 2147483646 h 17658"/>
              <a:gd name="T6" fmla="*/ 0 60000 65536"/>
              <a:gd name="T7" fmla="*/ 0 60000 65536"/>
              <a:gd name="T8" fmla="*/ 0 60000 65536"/>
            </a:gdLst>
            <a:ahLst/>
            <a:cxnLst>
              <a:cxn ang="T6">
                <a:pos x="T0" y="T1"/>
              </a:cxn>
              <a:cxn ang="T7">
                <a:pos x="T2" y="T3"/>
              </a:cxn>
              <a:cxn ang="T8">
                <a:pos x="T4" y="T5"/>
              </a:cxn>
            </a:cxnLst>
            <a:rect l="0" t="0" r="r" b="b"/>
            <a:pathLst>
              <a:path w="21600" h="17658" fill="none" extrusionOk="0">
                <a:moveTo>
                  <a:pt x="1811" y="17657"/>
                </a:moveTo>
                <a:cubicBezTo>
                  <a:pt x="616" y="14927"/>
                  <a:pt x="0" y="11980"/>
                  <a:pt x="0" y="9000"/>
                </a:cubicBezTo>
                <a:cubicBezTo>
                  <a:pt x="-1" y="5893"/>
                  <a:pt x="669" y="2823"/>
                  <a:pt x="1964" y="0"/>
                </a:cubicBezTo>
              </a:path>
              <a:path w="21600" h="17658" stroke="0" extrusionOk="0">
                <a:moveTo>
                  <a:pt x="1811" y="17657"/>
                </a:moveTo>
                <a:cubicBezTo>
                  <a:pt x="616" y="14927"/>
                  <a:pt x="0" y="11980"/>
                  <a:pt x="0" y="9000"/>
                </a:cubicBezTo>
                <a:cubicBezTo>
                  <a:pt x="-1" y="5893"/>
                  <a:pt x="669" y="2823"/>
                  <a:pt x="1964" y="0"/>
                </a:cubicBezTo>
                <a:lnTo>
                  <a:pt x="21600" y="9000"/>
                </a:lnTo>
                <a:lnTo>
                  <a:pt x="1811" y="17657"/>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9" name="Line 11"/>
          <p:cNvSpPr>
            <a:spLocks noChangeShapeType="1"/>
          </p:cNvSpPr>
          <p:nvPr/>
        </p:nvSpPr>
        <p:spPr bwMode="auto">
          <a:xfrm>
            <a:off x="1473200" y="4038600"/>
            <a:ext cx="1914525"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0" name="Arc 12"/>
          <p:cNvSpPr>
            <a:spLocks/>
          </p:cNvSpPr>
          <p:nvPr/>
        </p:nvSpPr>
        <p:spPr bwMode="auto">
          <a:xfrm>
            <a:off x="3390900" y="4303713"/>
            <a:ext cx="166688" cy="139700"/>
          </a:xfrm>
          <a:custGeom>
            <a:avLst/>
            <a:gdLst>
              <a:gd name="T0" fmla="*/ 385651896 w 21600"/>
              <a:gd name="T1" fmla="*/ 2147483646 h 17558"/>
              <a:gd name="T2" fmla="*/ 401934010 w 21600"/>
              <a:gd name="T3" fmla="*/ 0 h 17558"/>
              <a:gd name="T4" fmla="*/ 2147483646 w 21600"/>
              <a:gd name="T5" fmla="*/ 2147483646 h 17558"/>
              <a:gd name="T6" fmla="*/ 0 60000 65536"/>
              <a:gd name="T7" fmla="*/ 0 60000 65536"/>
              <a:gd name="T8" fmla="*/ 0 60000 65536"/>
            </a:gdLst>
            <a:ahLst/>
            <a:cxnLst>
              <a:cxn ang="T6">
                <a:pos x="T0" y="T1"/>
              </a:cxn>
              <a:cxn ang="T7">
                <a:pos x="T2" y="T3"/>
              </a:cxn>
              <a:cxn ang="T8">
                <a:pos x="T4" y="T5"/>
              </a:cxn>
            </a:cxnLst>
            <a:rect l="0" t="0" r="r" b="b"/>
            <a:pathLst>
              <a:path w="21600" h="17558" fill="none" extrusionOk="0">
                <a:moveTo>
                  <a:pt x="1826" y="17557"/>
                </a:moveTo>
                <a:cubicBezTo>
                  <a:pt x="621" y="14818"/>
                  <a:pt x="0" y="11857"/>
                  <a:pt x="0" y="8865"/>
                </a:cubicBezTo>
                <a:cubicBezTo>
                  <a:pt x="-1" y="5808"/>
                  <a:pt x="648" y="2787"/>
                  <a:pt x="1903" y="0"/>
                </a:cubicBezTo>
              </a:path>
              <a:path w="21600" h="17558" stroke="0" extrusionOk="0">
                <a:moveTo>
                  <a:pt x="1826" y="17557"/>
                </a:moveTo>
                <a:cubicBezTo>
                  <a:pt x="621" y="14818"/>
                  <a:pt x="0" y="11857"/>
                  <a:pt x="0" y="8865"/>
                </a:cubicBezTo>
                <a:cubicBezTo>
                  <a:pt x="-1" y="5808"/>
                  <a:pt x="648" y="2787"/>
                  <a:pt x="1903" y="0"/>
                </a:cubicBezTo>
                <a:lnTo>
                  <a:pt x="21600" y="8865"/>
                </a:lnTo>
                <a:lnTo>
                  <a:pt x="1826" y="17557"/>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1" name="Line 13"/>
          <p:cNvSpPr>
            <a:spLocks noChangeShapeType="1"/>
          </p:cNvSpPr>
          <p:nvPr/>
        </p:nvSpPr>
        <p:spPr bwMode="auto">
          <a:xfrm>
            <a:off x="1473200" y="4379913"/>
            <a:ext cx="1914525"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2" name="Rectangle 14"/>
          <p:cNvSpPr>
            <a:spLocks noChangeArrowheads="1"/>
          </p:cNvSpPr>
          <p:nvPr/>
        </p:nvSpPr>
        <p:spPr bwMode="auto">
          <a:xfrm>
            <a:off x="2030413" y="3840163"/>
            <a:ext cx="755650"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Data bus</a:t>
            </a:r>
          </a:p>
        </p:txBody>
      </p:sp>
      <p:sp>
        <p:nvSpPr>
          <p:cNvPr id="37903" name="Rectangle 15"/>
          <p:cNvSpPr>
            <a:spLocks noChangeArrowheads="1"/>
          </p:cNvSpPr>
          <p:nvPr/>
        </p:nvSpPr>
        <p:spPr bwMode="auto">
          <a:xfrm>
            <a:off x="2100263" y="4171950"/>
            <a:ext cx="608012"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Strobe</a:t>
            </a:r>
          </a:p>
        </p:txBody>
      </p:sp>
      <p:sp>
        <p:nvSpPr>
          <p:cNvPr id="37904" name="Line 16"/>
          <p:cNvSpPr>
            <a:spLocks noChangeShapeType="1"/>
          </p:cNvSpPr>
          <p:nvPr/>
        </p:nvSpPr>
        <p:spPr bwMode="auto">
          <a:xfrm>
            <a:off x="774700" y="5397500"/>
            <a:ext cx="854075"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5" name="Line 17"/>
          <p:cNvSpPr>
            <a:spLocks noChangeShapeType="1"/>
          </p:cNvSpPr>
          <p:nvPr/>
        </p:nvSpPr>
        <p:spPr bwMode="auto">
          <a:xfrm>
            <a:off x="1622425" y="5067300"/>
            <a:ext cx="0" cy="3302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6" name="Freeform 18"/>
          <p:cNvSpPr>
            <a:spLocks/>
          </p:cNvSpPr>
          <p:nvPr/>
        </p:nvSpPr>
        <p:spPr bwMode="auto">
          <a:xfrm>
            <a:off x="1622425" y="5065713"/>
            <a:ext cx="2789238" cy="331787"/>
          </a:xfrm>
          <a:custGeom>
            <a:avLst/>
            <a:gdLst>
              <a:gd name="T0" fmla="*/ 0 w 1751"/>
              <a:gd name="T1" fmla="*/ 0 h 203"/>
              <a:gd name="T2" fmla="*/ 2147483646 w 1751"/>
              <a:gd name="T3" fmla="*/ 0 h 203"/>
              <a:gd name="T4" fmla="*/ 2147483646 w 1751"/>
              <a:gd name="T5" fmla="*/ 2147483646 h 203"/>
              <a:gd name="T6" fmla="*/ 2147483646 w 1751"/>
              <a:gd name="T7" fmla="*/ 2147483646 h 2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51" h="203">
                <a:moveTo>
                  <a:pt x="0" y="0"/>
                </a:moveTo>
                <a:lnTo>
                  <a:pt x="1138" y="0"/>
                </a:lnTo>
                <a:lnTo>
                  <a:pt x="1138" y="202"/>
                </a:lnTo>
                <a:lnTo>
                  <a:pt x="1750" y="202"/>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7" name="Rectangle 19"/>
          <p:cNvSpPr>
            <a:spLocks noChangeArrowheads="1"/>
          </p:cNvSpPr>
          <p:nvPr/>
        </p:nvSpPr>
        <p:spPr bwMode="auto">
          <a:xfrm>
            <a:off x="690563" y="5200650"/>
            <a:ext cx="468312"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Data</a:t>
            </a:r>
          </a:p>
        </p:txBody>
      </p:sp>
      <p:sp>
        <p:nvSpPr>
          <p:cNvPr id="37908" name="Line 20"/>
          <p:cNvSpPr>
            <a:spLocks noChangeShapeType="1"/>
          </p:cNvSpPr>
          <p:nvPr/>
        </p:nvSpPr>
        <p:spPr bwMode="auto">
          <a:xfrm>
            <a:off x="774700" y="6070600"/>
            <a:ext cx="1108075"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9" name="Line 21"/>
          <p:cNvSpPr>
            <a:spLocks noChangeShapeType="1"/>
          </p:cNvSpPr>
          <p:nvPr/>
        </p:nvSpPr>
        <p:spPr bwMode="auto">
          <a:xfrm>
            <a:off x="1874838" y="5738813"/>
            <a:ext cx="0" cy="33655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0" name="Freeform 22"/>
          <p:cNvSpPr>
            <a:spLocks/>
          </p:cNvSpPr>
          <p:nvPr/>
        </p:nvSpPr>
        <p:spPr bwMode="auto">
          <a:xfrm>
            <a:off x="1874838" y="5738813"/>
            <a:ext cx="2536825" cy="331787"/>
          </a:xfrm>
          <a:custGeom>
            <a:avLst/>
            <a:gdLst>
              <a:gd name="T0" fmla="*/ 0 w 1592"/>
              <a:gd name="T1" fmla="*/ 0 h 202"/>
              <a:gd name="T2" fmla="*/ 2147483646 w 1592"/>
              <a:gd name="T3" fmla="*/ 0 h 202"/>
              <a:gd name="T4" fmla="*/ 2147483646 w 1592"/>
              <a:gd name="T5" fmla="*/ 2147483646 h 202"/>
              <a:gd name="T6" fmla="*/ 2147483646 w 1592"/>
              <a:gd name="T7" fmla="*/ 2147483646 h 2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92" h="202">
                <a:moveTo>
                  <a:pt x="0" y="0"/>
                </a:moveTo>
                <a:lnTo>
                  <a:pt x="778" y="0"/>
                </a:lnTo>
                <a:lnTo>
                  <a:pt x="778" y="201"/>
                </a:lnTo>
                <a:lnTo>
                  <a:pt x="1591" y="201"/>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1" name="Rectangle 23"/>
          <p:cNvSpPr>
            <a:spLocks noChangeArrowheads="1"/>
          </p:cNvSpPr>
          <p:nvPr/>
        </p:nvSpPr>
        <p:spPr bwMode="auto">
          <a:xfrm>
            <a:off x="690563" y="5861050"/>
            <a:ext cx="608012"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Strobe</a:t>
            </a:r>
          </a:p>
        </p:txBody>
      </p:sp>
      <p:sp>
        <p:nvSpPr>
          <p:cNvPr id="37912" name="Rectangle 24"/>
          <p:cNvSpPr>
            <a:spLocks noChangeArrowheads="1"/>
          </p:cNvSpPr>
          <p:nvPr/>
        </p:nvSpPr>
        <p:spPr bwMode="auto">
          <a:xfrm>
            <a:off x="2058988" y="5072063"/>
            <a:ext cx="823912"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Valid data</a:t>
            </a:r>
          </a:p>
        </p:txBody>
      </p:sp>
      <p:sp>
        <p:nvSpPr>
          <p:cNvPr id="37913" name="Arc 25"/>
          <p:cNvSpPr>
            <a:spLocks/>
          </p:cNvSpPr>
          <p:nvPr/>
        </p:nvSpPr>
        <p:spPr bwMode="auto">
          <a:xfrm>
            <a:off x="1628775" y="5153025"/>
            <a:ext cx="109538" cy="92075"/>
          </a:xfrm>
          <a:custGeom>
            <a:avLst/>
            <a:gdLst>
              <a:gd name="T0" fmla="*/ 332771342 w 21600"/>
              <a:gd name="T1" fmla="*/ 0 h 17776"/>
              <a:gd name="T2" fmla="*/ 336836186 w 21600"/>
              <a:gd name="T3" fmla="*/ 343304870 h 17776"/>
              <a:gd name="T4" fmla="*/ 0 w 21600"/>
              <a:gd name="T5" fmla="*/ 176750933 h 17776"/>
              <a:gd name="T6" fmla="*/ 0 60000 65536"/>
              <a:gd name="T7" fmla="*/ 0 60000 65536"/>
              <a:gd name="T8" fmla="*/ 0 60000 65536"/>
            </a:gdLst>
            <a:ahLst/>
            <a:cxnLst>
              <a:cxn ang="T6">
                <a:pos x="T0" y="T1"/>
              </a:cxn>
              <a:cxn ang="T7">
                <a:pos x="T2" y="T3"/>
              </a:cxn>
              <a:cxn ang="T8">
                <a:pos x="T4" y="T5"/>
              </a:cxn>
            </a:cxnLst>
            <a:rect l="0" t="0" r="r" b="b"/>
            <a:pathLst>
              <a:path w="21600" h="17776" fill="none" extrusionOk="0">
                <a:moveTo>
                  <a:pt x="19565" y="-1"/>
                </a:moveTo>
                <a:cubicBezTo>
                  <a:pt x="20905" y="2864"/>
                  <a:pt x="21600" y="5989"/>
                  <a:pt x="21600" y="9152"/>
                </a:cubicBezTo>
                <a:cubicBezTo>
                  <a:pt x="21600" y="12119"/>
                  <a:pt x="20988" y="15055"/>
                  <a:pt x="19803" y="17775"/>
                </a:cubicBezTo>
              </a:path>
              <a:path w="21600" h="17776" stroke="0" extrusionOk="0">
                <a:moveTo>
                  <a:pt x="19565" y="-1"/>
                </a:moveTo>
                <a:cubicBezTo>
                  <a:pt x="20905" y="2864"/>
                  <a:pt x="21600" y="5989"/>
                  <a:pt x="21600" y="9152"/>
                </a:cubicBezTo>
                <a:cubicBezTo>
                  <a:pt x="21600" y="12119"/>
                  <a:pt x="20988" y="15055"/>
                  <a:pt x="19803" y="17775"/>
                </a:cubicBezTo>
                <a:lnTo>
                  <a:pt x="0" y="9152"/>
                </a:lnTo>
                <a:lnTo>
                  <a:pt x="19565" y="-1"/>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4" name="Line 26"/>
          <p:cNvSpPr>
            <a:spLocks noChangeShapeType="1"/>
          </p:cNvSpPr>
          <p:nvPr/>
        </p:nvSpPr>
        <p:spPr bwMode="auto">
          <a:xfrm>
            <a:off x="1727200" y="5200650"/>
            <a:ext cx="39846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5" name="Arc 27"/>
          <p:cNvSpPr>
            <a:spLocks/>
          </p:cNvSpPr>
          <p:nvPr/>
        </p:nvSpPr>
        <p:spPr bwMode="auto">
          <a:xfrm>
            <a:off x="3333750" y="5157788"/>
            <a:ext cx="109538" cy="90487"/>
          </a:xfrm>
          <a:custGeom>
            <a:avLst/>
            <a:gdLst>
              <a:gd name="T0" fmla="*/ 28897210 w 21600"/>
              <a:gd name="T1" fmla="*/ 353106948 h 17311"/>
              <a:gd name="T2" fmla="*/ 32757679 w 21600"/>
              <a:gd name="T3" fmla="*/ 0 h 17311"/>
              <a:gd name="T4" fmla="*/ 367384199 w 21600"/>
              <a:gd name="T5" fmla="*/ 181847277 h 17311"/>
              <a:gd name="T6" fmla="*/ 0 60000 65536"/>
              <a:gd name="T7" fmla="*/ 0 60000 65536"/>
              <a:gd name="T8" fmla="*/ 0 60000 65536"/>
            </a:gdLst>
            <a:ahLst/>
            <a:cxnLst>
              <a:cxn ang="T6">
                <a:pos x="T0" y="T1"/>
              </a:cxn>
              <a:cxn ang="T7">
                <a:pos x="T2" y="T3"/>
              </a:cxn>
              <a:cxn ang="T8">
                <a:pos x="T4" y="T5"/>
              </a:cxn>
            </a:cxnLst>
            <a:rect l="0" t="0" r="r" b="b"/>
            <a:pathLst>
              <a:path w="21600" h="17311" fill="none" extrusionOk="0">
                <a:moveTo>
                  <a:pt x="1698" y="17311"/>
                </a:moveTo>
                <a:cubicBezTo>
                  <a:pt x="577" y="14653"/>
                  <a:pt x="0" y="11799"/>
                  <a:pt x="0" y="8915"/>
                </a:cubicBezTo>
                <a:cubicBezTo>
                  <a:pt x="-1" y="5840"/>
                  <a:pt x="656" y="2800"/>
                  <a:pt x="1925" y="-1"/>
                </a:cubicBezTo>
              </a:path>
              <a:path w="21600" h="17311" stroke="0" extrusionOk="0">
                <a:moveTo>
                  <a:pt x="1698" y="17311"/>
                </a:moveTo>
                <a:cubicBezTo>
                  <a:pt x="577" y="14653"/>
                  <a:pt x="0" y="11799"/>
                  <a:pt x="0" y="8915"/>
                </a:cubicBezTo>
                <a:cubicBezTo>
                  <a:pt x="-1" y="5840"/>
                  <a:pt x="656" y="2800"/>
                  <a:pt x="1925" y="-1"/>
                </a:cubicBezTo>
                <a:lnTo>
                  <a:pt x="21600" y="8915"/>
                </a:lnTo>
                <a:lnTo>
                  <a:pt x="1698" y="17311"/>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6" name="Line 28"/>
          <p:cNvSpPr>
            <a:spLocks noChangeShapeType="1"/>
          </p:cNvSpPr>
          <p:nvPr/>
        </p:nvSpPr>
        <p:spPr bwMode="auto">
          <a:xfrm>
            <a:off x="2806700" y="5200650"/>
            <a:ext cx="53816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7" name="Rectangle 29"/>
          <p:cNvSpPr>
            <a:spLocks noChangeArrowheads="1"/>
          </p:cNvSpPr>
          <p:nvPr/>
        </p:nvSpPr>
        <p:spPr bwMode="auto">
          <a:xfrm>
            <a:off x="1905000" y="4719638"/>
            <a:ext cx="1323975" cy="2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37918" name="Rectangle 30"/>
          <p:cNvSpPr>
            <a:spLocks noChangeArrowheads="1"/>
          </p:cNvSpPr>
          <p:nvPr/>
        </p:nvSpPr>
        <p:spPr bwMode="auto">
          <a:xfrm>
            <a:off x="242888" y="3414713"/>
            <a:ext cx="1587500"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Block Diagram</a:t>
            </a:r>
          </a:p>
        </p:txBody>
      </p:sp>
      <p:sp>
        <p:nvSpPr>
          <p:cNvPr id="37919" name="Rectangle 31"/>
          <p:cNvSpPr>
            <a:spLocks noChangeArrowheads="1"/>
          </p:cNvSpPr>
          <p:nvPr/>
        </p:nvSpPr>
        <p:spPr bwMode="auto">
          <a:xfrm>
            <a:off x="196850" y="4638675"/>
            <a:ext cx="1701800"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Timing Diagram</a:t>
            </a:r>
          </a:p>
        </p:txBody>
      </p:sp>
      <p:sp>
        <p:nvSpPr>
          <p:cNvPr id="37920" name="Rectangle 32"/>
          <p:cNvSpPr>
            <a:spLocks noChangeArrowheads="1"/>
          </p:cNvSpPr>
          <p:nvPr/>
        </p:nvSpPr>
        <p:spPr bwMode="auto">
          <a:xfrm>
            <a:off x="719138" y="2455863"/>
            <a:ext cx="30432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ctr" eaLnBrk="1" hangingPunct="1">
              <a:lnSpc>
                <a:spcPct val="101000"/>
              </a:lnSpc>
              <a:spcBef>
                <a:spcPct val="50000"/>
              </a:spcBef>
              <a:buClrTx/>
              <a:buSzTx/>
              <a:buFontTx/>
              <a:buChar char="•"/>
            </a:pPr>
            <a:r>
              <a:rPr kumimoji="1" lang="en-US" altLang="ko-KR" u="sng">
                <a:solidFill>
                  <a:srgbClr val="000000"/>
                </a:solidFill>
                <a:latin typeface="Arial" panose="020B0604020202020204" pitchFamily="34" charset="0"/>
                <a:ea typeface="굴림" panose="020B0600000101010101" pitchFamily="34" charset="-127"/>
              </a:rPr>
              <a:t>Source-Initiated Strobe</a:t>
            </a:r>
            <a:r>
              <a:rPr kumimoji="1" lang="en-US" altLang="ko-KR">
                <a:solidFill>
                  <a:srgbClr val="000000"/>
                </a:solidFill>
                <a:latin typeface="Arial" panose="020B0604020202020204" pitchFamily="34" charset="0"/>
                <a:ea typeface="굴림" panose="020B0600000101010101" pitchFamily="34" charset="-127"/>
              </a:rPr>
              <a:t> </a:t>
            </a:r>
          </a:p>
          <a:p>
            <a:pPr algn="ctr" eaLnBrk="1" hangingPunct="1">
              <a:lnSpc>
                <a:spcPct val="101000"/>
              </a:lnSpc>
              <a:spcBef>
                <a:spcPct val="50000"/>
              </a:spcBef>
              <a:buClrTx/>
              <a:buSzTx/>
              <a:buFontTx/>
              <a:buChar char="•"/>
            </a:pPr>
            <a:r>
              <a:rPr kumimoji="1" lang="en-US" altLang="ko-KR">
                <a:solidFill>
                  <a:srgbClr val="000000"/>
                </a:solidFill>
                <a:latin typeface="Arial" panose="020B0604020202020204" pitchFamily="34" charset="0"/>
                <a:ea typeface="굴림" panose="020B0600000101010101" pitchFamily="34" charset="-127"/>
              </a:rPr>
              <a:t>for Data Transfer</a:t>
            </a:r>
          </a:p>
        </p:txBody>
      </p:sp>
      <p:sp>
        <p:nvSpPr>
          <p:cNvPr id="37921" name="Arc 33"/>
          <p:cNvSpPr>
            <a:spLocks/>
          </p:cNvSpPr>
          <p:nvPr/>
        </p:nvSpPr>
        <p:spPr bwMode="auto">
          <a:xfrm>
            <a:off x="5959475" y="4273550"/>
            <a:ext cx="160338" cy="147638"/>
          </a:xfrm>
          <a:custGeom>
            <a:avLst/>
            <a:gdLst>
              <a:gd name="T0" fmla="*/ 2147483646 w 21600"/>
              <a:gd name="T1" fmla="*/ 0 h 17741"/>
              <a:gd name="T2" fmla="*/ 2147483646 w 21600"/>
              <a:gd name="T3" fmla="*/ 2147483646 h 17741"/>
              <a:gd name="T4" fmla="*/ 0 w 21600"/>
              <a:gd name="T5" fmla="*/ 2147483646 h 17741"/>
              <a:gd name="T6" fmla="*/ 0 60000 65536"/>
              <a:gd name="T7" fmla="*/ 0 60000 65536"/>
              <a:gd name="T8" fmla="*/ 0 60000 65536"/>
            </a:gdLst>
            <a:ahLst/>
            <a:cxnLst>
              <a:cxn ang="T6">
                <a:pos x="T0" y="T1"/>
              </a:cxn>
              <a:cxn ang="T7">
                <a:pos x="T2" y="T3"/>
              </a:cxn>
              <a:cxn ang="T8">
                <a:pos x="T4" y="T5"/>
              </a:cxn>
            </a:cxnLst>
            <a:rect l="0" t="0" r="r" b="b"/>
            <a:pathLst>
              <a:path w="21600" h="17741" fill="none" extrusionOk="0">
                <a:moveTo>
                  <a:pt x="19616" y="-1"/>
                </a:moveTo>
                <a:cubicBezTo>
                  <a:pt x="20923" y="2835"/>
                  <a:pt x="21600" y="5920"/>
                  <a:pt x="21600" y="9042"/>
                </a:cubicBezTo>
                <a:cubicBezTo>
                  <a:pt x="21600" y="12037"/>
                  <a:pt x="20977" y="14999"/>
                  <a:pt x="19770" y="17740"/>
                </a:cubicBezTo>
              </a:path>
              <a:path w="21600" h="17741" stroke="0" extrusionOk="0">
                <a:moveTo>
                  <a:pt x="19616" y="-1"/>
                </a:moveTo>
                <a:cubicBezTo>
                  <a:pt x="20923" y="2835"/>
                  <a:pt x="21600" y="5920"/>
                  <a:pt x="21600" y="9042"/>
                </a:cubicBezTo>
                <a:cubicBezTo>
                  <a:pt x="21600" y="12037"/>
                  <a:pt x="20977" y="14999"/>
                  <a:pt x="19770" y="17740"/>
                </a:cubicBezTo>
                <a:lnTo>
                  <a:pt x="0" y="9042"/>
                </a:lnTo>
                <a:lnTo>
                  <a:pt x="19616" y="-1"/>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2" name="Line 34"/>
          <p:cNvSpPr>
            <a:spLocks noChangeShapeType="1"/>
          </p:cNvSpPr>
          <p:nvPr/>
        </p:nvSpPr>
        <p:spPr bwMode="auto">
          <a:xfrm flipV="1">
            <a:off x="6099175" y="4348163"/>
            <a:ext cx="1868488" cy="476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3" name="Arc 35"/>
          <p:cNvSpPr>
            <a:spLocks/>
          </p:cNvSpPr>
          <p:nvPr/>
        </p:nvSpPr>
        <p:spPr bwMode="auto">
          <a:xfrm>
            <a:off x="7808913" y="3929063"/>
            <a:ext cx="160337" cy="142875"/>
          </a:xfrm>
          <a:custGeom>
            <a:avLst/>
            <a:gdLst>
              <a:gd name="T0" fmla="*/ 300467440 w 21600"/>
              <a:gd name="T1" fmla="*/ 2147483646 h 17587"/>
              <a:gd name="T2" fmla="*/ 325889028 w 21600"/>
              <a:gd name="T3" fmla="*/ 0 h 17587"/>
              <a:gd name="T4" fmla="*/ 2147483646 w 21600"/>
              <a:gd name="T5" fmla="*/ 2147483646 h 17587"/>
              <a:gd name="T6" fmla="*/ 0 60000 65536"/>
              <a:gd name="T7" fmla="*/ 0 60000 65536"/>
              <a:gd name="T8" fmla="*/ 0 60000 65536"/>
            </a:gdLst>
            <a:ahLst/>
            <a:cxnLst>
              <a:cxn ang="T6">
                <a:pos x="T0" y="T1"/>
              </a:cxn>
              <a:cxn ang="T7">
                <a:pos x="T2" y="T3"/>
              </a:cxn>
              <a:cxn ang="T8">
                <a:pos x="T4" y="T5"/>
              </a:cxn>
            </a:cxnLst>
            <a:rect l="0" t="0" r="r" b="b"/>
            <a:pathLst>
              <a:path w="21600" h="17587" fill="none" extrusionOk="0">
                <a:moveTo>
                  <a:pt x="1795" y="17587"/>
                </a:moveTo>
                <a:cubicBezTo>
                  <a:pt x="611" y="14866"/>
                  <a:pt x="0" y="11931"/>
                  <a:pt x="0" y="8964"/>
                </a:cubicBezTo>
                <a:cubicBezTo>
                  <a:pt x="-1" y="5870"/>
                  <a:pt x="664" y="2814"/>
                  <a:pt x="1947" y="-1"/>
                </a:cubicBezTo>
              </a:path>
              <a:path w="21600" h="17587" stroke="0" extrusionOk="0">
                <a:moveTo>
                  <a:pt x="1795" y="17587"/>
                </a:moveTo>
                <a:cubicBezTo>
                  <a:pt x="611" y="14866"/>
                  <a:pt x="0" y="11931"/>
                  <a:pt x="0" y="8964"/>
                </a:cubicBezTo>
                <a:cubicBezTo>
                  <a:pt x="-1" y="5870"/>
                  <a:pt x="664" y="2814"/>
                  <a:pt x="1947" y="-1"/>
                </a:cubicBezTo>
                <a:lnTo>
                  <a:pt x="21600" y="8964"/>
                </a:lnTo>
                <a:lnTo>
                  <a:pt x="1795" y="17587"/>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4" name="Line 36"/>
          <p:cNvSpPr>
            <a:spLocks noChangeShapeType="1"/>
          </p:cNvSpPr>
          <p:nvPr/>
        </p:nvSpPr>
        <p:spPr bwMode="auto">
          <a:xfrm>
            <a:off x="5954713" y="3995738"/>
            <a:ext cx="18923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5" name="Rectangle 37"/>
          <p:cNvSpPr>
            <a:spLocks noChangeArrowheads="1"/>
          </p:cNvSpPr>
          <p:nvPr/>
        </p:nvSpPr>
        <p:spPr bwMode="auto">
          <a:xfrm>
            <a:off x="5222875" y="3887788"/>
            <a:ext cx="717550" cy="585787"/>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37926" name="Rectangle 38"/>
          <p:cNvSpPr>
            <a:spLocks noChangeArrowheads="1"/>
          </p:cNvSpPr>
          <p:nvPr/>
        </p:nvSpPr>
        <p:spPr bwMode="auto">
          <a:xfrm>
            <a:off x="5249863" y="3929063"/>
            <a:ext cx="639762"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Source</a:t>
            </a:r>
          </a:p>
          <a:p>
            <a:pPr eaLnBrk="1" latinLnBrk="1" hangingPunct="1">
              <a:spcBef>
                <a:spcPct val="50000"/>
              </a:spcBef>
              <a:buClrTx/>
              <a:buSzTx/>
              <a:buFontTx/>
              <a:buChar char="•"/>
            </a:pPr>
            <a:endParaRPr kumimoji="1" lang="ko-KR" altLang="en-US" sz="1100">
              <a:solidFill>
                <a:srgbClr val="000000"/>
              </a:solidFill>
              <a:latin typeface="Arial" panose="020B0604020202020204" pitchFamily="34" charset="0"/>
              <a:ea typeface="굴림" panose="020B0600000101010101" pitchFamily="34" charset="-127"/>
            </a:endParaRPr>
          </a:p>
        </p:txBody>
      </p:sp>
      <p:sp>
        <p:nvSpPr>
          <p:cNvPr id="37927" name="Rectangle 39"/>
          <p:cNvSpPr>
            <a:spLocks noChangeArrowheads="1"/>
          </p:cNvSpPr>
          <p:nvPr/>
        </p:nvSpPr>
        <p:spPr bwMode="auto">
          <a:xfrm>
            <a:off x="5362575" y="4103688"/>
            <a:ext cx="42068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unit</a:t>
            </a:r>
          </a:p>
        </p:txBody>
      </p:sp>
      <p:sp>
        <p:nvSpPr>
          <p:cNvPr id="37928" name="Rectangle 40"/>
          <p:cNvSpPr>
            <a:spLocks noChangeArrowheads="1"/>
          </p:cNvSpPr>
          <p:nvPr/>
        </p:nvSpPr>
        <p:spPr bwMode="auto">
          <a:xfrm>
            <a:off x="7924800" y="3929063"/>
            <a:ext cx="925513"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Destination</a:t>
            </a:r>
          </a:p>
          <a:p>
            <a:pPr eaLnBrk="1" hangingPunct="1">
              <a:spcBef>
                <a:spcPct val="50000"/>
              </a:spcBef>
              <a:buClrTx/>
              <a:buSzTx/>
              <a:buFontTx/>
              <a:buChar char="•"/>
            </a:pPr>
            <a:endParaRPr kumimoji="1" lang="ko-KR" altLang="en-US" sz="1100">
              <a:solidFill>
                <a:srgbClr val="000000"/>
              </a:solidFill>
              <a:latin typeface="Arial" panose="020B0604020202020204" pitchFamily="34" charset="0"/>
              <a:ea typeface="굴림" panose="020B0600000101010101" pitchFamily="34" charset="-127"/>
            </a:endParaRPr>
          </a:p>
        </p:txBody>
      </p:sp>
      <p:sp>
        <p:nvSpPr>
          <p:cNvPr id="37929" name="Rectangle 41"/>
          <p:cNvSpPr>
            <a:spLocks noChangeArrowheads="1"/>
          </p:cNvSpPr>
          <p:nvPr/>
        </p:nvSpPr>
        <p:spPr bwMode="auto">
          <a:xfrm>
            <a:off x="8123238" y="4103688"/>
            <a:ext cx="420687"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unit</a:t>
            </a:r>
          </a:p>
        </p:txBody>
      </p:sp>
      <p:sp>
        <p:nvSpPr>
          <p:cNvPr id="37930" name="Rectangle 42"/>
          <p:cNvSpPr>
            <a:spLocks noChangeArrowheads="1"/>
          </p:cNvSpPr>
          <p:nvPr/>
        </p:nvSpPr>
        <p:spPr bwMode="auto">
          <a:xfrm>
            <a:off x="7974013" y="3875088"/>
            <a:ext cx="814387" cy="598487"/>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37931" name="Rectangle 43"/>
          <p:cNvSpPr>
            <a:spLocks noChangeArrowheads="1"/>
          </p:cNvSpPr>
          <p:nvPr/>
        </p:nvSpPr>
        <p:spPr bwMode="auto">
          <a:xfrm>
            <a:off x="6494463" y="3794125"/>
            <a:ext cx="755650"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Data bus</a:t>
            </a:r>
          </a:p>
        </p:txBody>
      </p:sp>
      <p:sp>
        <p:nvSpPr>
          <p:cNvPr id="37932" name="Rectangle 44"/>
          <p:cNvSpPr>
            <a:spLocks noChangeArrowheads="1"/>
          </p:cNvSpPr>
          <p:nvPr/>
        </p:nvSpPr>
        <p:spPr bwMode="auto">
          <a:xfrm>
            <a:off x="6559550" y="4140200"/>
            <a:ext cx="608013"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Strobe</a:t>
            </a:r>
          </a:p>
        </p:txBody>
      </p:sp>
      <p:sp>
        <p:nvSpPr>
          <p:cNvPr id="37933" name="Line 45"/>
          <p:cNvSpPr>
            <a:spLocks noChangeShapeType="1"/>
          </p:cNvSpPr>
          <p:nvPr/>
        </p:nvSpPr>
        <p:spPr bwMode="auto">
          <a:xfrm>
            <a:off x="5200650" y="5356225"/>
            <a:ext cx="101441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4" name="Line 46"/>
          <p:cNvSpPr>
            <a:spLocks noChangeShapeType="1"/>
          </p:cNvSpPr>
          <p:nvPr/>
        </p:nvSpPr>
        <p:spPr bwMode="auto">
          <a:xfrm>
            <a:off x="6208713" y="5014913"/>
            <a:ext cx="0" cy="34448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5" name="Freeform 47"/>
          <p:cNvSpPr>
            <a:spLocks/>
          </p:cNvSpPr>
          <p:nvPr/>
        </p:nvSpPr>
        <p:spPr bwMode="auto">
          <a:xfrm>
            <a:off x="6208713" y="5014913"/>
            <a:ext cx="2509837" cy="344487"/>
          </a:xfrm>
          <a:custGeom>
            <a:avLst/>
            <a:gdLst>
              <a:gd name="T0" fmla="*/ 0 w 1628"/>
              <a:gd name="T1" fmla="*/ 0 h 203"/>
              <a:gd name="T2" fmla="*/ 2147483646 w 1628"/>
              <a:gd name="T3" fmla="*/ 0 h 203"/>
              <a:gd name="T4" fmla="*/ 2147483646 w 1628"/>
              <a:gd name="T5" fmla="*/ 2147483646 h 203"/>
              <a:gd name="T6" fmla="*/ 2147483646 w 1628"/>
              <a:gd name="T7" fmla="*/ 2147483646 h 2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8" h="203">
                <a:moveTo>
                  <a:pt x="0" y="0"/>
                </a:moveTo>
                <a:lnTo>
                  <a:pt x="1015" y="0"/>
                </a:lnTo>
                <a:lnTo>
                  <a:pt x="1015" y="202"/>
                </a:lnTo>
                <a:lnTo>
                  <a:pt x="1627" y="202"/>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36" name="Rectangle 48"/>
          <p:cNvSpPr>
            <a:spLocks noChangeArrowheads="1"/>
          </p:cNvSpPr>
          <p:nvPr/>
        </p:nvSpPr>
        <p:spPr bwMode="auto">
          <a:xfrm>
            <a:off x="5118100" y="5157788"/>
            <a:ext cx="468313"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Data</a:t>
            </a:r>
          </a:p>
        </p:txBody>
      </p:sp>
      <p:sp>
        <p:nvSpPr>
          <p:cNvPr id="37937" name="Line 49"/>
          <p:cNvSpPr>
            <a:spLocks noChangeShapeType="1"/>
          </p:cNvSpPr>
          <p:nvPr/>
        </p:nvSpPr>
        <p:spPr bwMode="auto">
          <a:xfrm>
            <a:off x="5200650" y="6056313"/>
            <a:ext cx="892175"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8" name="Line 50"/>
          <p:cNvSpPr>
            <a:spLocks noChangeShapeType="1"/>
          </p:cNvSpPr>
          <p:nvPr/>
        </p:nvSpPr>
        <p:spPr bwMode="auto">
          <a:xfrm>
            <a:off x="6088063" y="5713413"/>
            <a:ext cx="0" cy="35401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9" name="Freeform 51"/>
          <p:cNvSpPr>
            <a:spLocks/>
          </p:cNvSpPr>
          <p:nvPr/>
        </p:nvSpPr>
        <p:spPr bwMode="auto">
          <a:xfrm>
            <a:off x="6088063" y="5713413"/>
            <a:ext cx="1498600" cy="344487"/>
          </a:xfrm>
          <a:custGeom>
            <a:avLst/>
            <a:gdLst>
              <a:gd name="T0" fmla="*/ 0 w 973"/>
              <a:gd name="T1" fmla="*/ 0 h 202"/>
              <a:gd name="T2" fmla="*/ 2147483646 w 973"/>
              <a:gd name="T3" fmla="*/ 0 h 202"/>
              <a:gd name="T4" fmla="*/ 2147483646 w 973"/>
              <a:gd name="T5" fmla="*/ 2147483646 h 202"/>
              <a:gd name="T6" fmla="*/ 0 60000 65536"/>
              <a:gd name="T7" fmla="*/ 0 60000 65536"/>
              <a:gd name="T8" fmla="*/ 0 60000 65536"/>
            </a:gdLst>
            <a:ahLst/>
            <a:cxnLst>
              <a:cxn ang="T6">
                <a:pos x="T0" y="T1"/>
              </a:cxn>
              <a:cxn ang="T7">
                <a:pos x="T2" y="T3"/>
              </a:cxn>
              <a:cxn ang="T8">
                <a:pos x="T4" y="T5"/>
              </a:cxn>
            </a:cxnLst>
            <a:rect l="0" t="0" r="r" b="b"/>
            <a:pathLst>
              <a:path w="973" h="202">
                <a:moveTo>
                  <a:pt x="0" y="0"/>
                </a:moveTo>
                <a:lnTo>
                  <a:pt x="972" y="0"/>
                </a:lnTo>
                <a:lnTo>
                  <a:pt x="972" y="201"/>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40" name="Line 52"/>
          <p:cNvSpPr>
            <a:spLocks noChangeShapeType="1"/>
          </p:cNvSpPr>
          <p:nvPr/>
        </p:nvSpPr>
        <p:spPr bwMode="auto">
          <a:xfrm>
            <a:off x="7597775" y="6056313"/>
            <a:ext cx="8636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1" name="Rectangle 53"/>
          <p:cNvSpPr>
            <a:spLocks noChangeArrowheads="1"/>
          </p:cNvSpPr>
          <p:nvPr/>
        </p:nvSpPr>
        <p:spPr bwMode="auto">
          <a:xfrm>
            <a:off x="5118100" y="5842000"/>
            <a:ext cx="608013"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Strobe</a:t>
            </a:r>
          </a:p>
        </p:txBody>
      </p:sp>
      <p:sp>
        <p:nvSpPr>
          <p:cNvPr id="37942" name="Rectangle 54"/>
          <p:cNvSpPr>
            <a:spLocks noChangeArrowheads="1"/>
          </p:cNvSpPr>
          <p:nvPr/>
        </p:nvSpPr>
        <p:spPr bwMode="auto">
          <a:xfrm>
            <a:off x="6572250" y="5006975"/>
            <a:ext cx="823913"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100">
                <a:solidFill>
                  <a:srgbClr val="000000"/>
                </a:solidFill>
                <a:latin typeface="Arial" panose="020B0604020202020204" pitchFamily="34" charset="0"/>
                <a:ea typeface="굴림" panose="020B0600000101010101" pitchFamily="34" charset="-127"/>
              </a:rPr>
              <a:t>Valid data</a:t>
            </a:r>
          </a:p>
        </p:txBody>
      </p:sp>
      <p:sp>
        <p:nvSpPr>
          <p:cNvPr id="37943" name="Arc 55"/>
          <p:cNvSpPr>
            <a:spLocks/>
          </p:cNvSpPr>
          <p:nvPr/>
        </p:nvSpPr>
        <p:spPr bwMode="auto">
          <a:xfrm>
            <a:off x="6215063" y="5105400"/>
            <a:ext cx="106362" cy="96838"/>
          </a:xfrm>
          <a:custGeom>
            <a:avLst/>
            <a:gdLst>
              <a:gd name="T0" fmla="*/ 278916879 w 21600"/>
              <a:gd name="T1" fmla="*/ 0 h 17776"/>
              <a:gd name="T2" fmla="*/ 282324511 w 21600"/>
              <a:gd name="T3" fmla="*/ 464627585 h 17776"/>
              <a:gd name="T4" fmla="*/ 0 w 21600"/>
              <a:gd name="T5" fmla="*/ 239213083 h 17776"/>
              <a:gd name="T6" fmla="*/ 0 60000 65536"/>
              <a:gd name="T7" fmla="*/ 0 60000 65536"/>
              <a:gd name="T8" fmla="*/ 0 60000 65536"/>
            </a:gdLst>
            <a:ahLst/>
            <a:cxnLst>
              <a:cxn ang="T6">
                <a:pos x="T0" y="T1"/>
              </a:cxn>
              <a:cxn ang="T7">
                <a:pos x="T2" y="T3"/>
              </a:cxn>
              <a:cxn ang="T8">
                <a:pos x="T4" y="T5"/>
              </a:cxn>
            </a:cxnLst>
            <a:rect l="0" t="0" r="r" b="b"/>
            <a:pathLst>
              <a:path w="21600" h="17776" fill="none" extrusionOk="0">
                <a:moveTo>
                  <a:pt x="19565" y="-1"/>
                </a:moveTo>
                <a:cubicBezTo>
                  <a:pt x="20905" y="2864"/>
                  <a:pt x="21600" y="5989"/>
                  <a:pt x="21600" y="9152"/>
                </a:cubicBezTo>
                <a:cubicBezTo>
                  <a:pt x="21600" y="12119"/>
                  <a:pt x="20988" y="15055"/>
                  <a:pt x="19803" y="17775"/>
                </a:cubicBezTo>
              </a:path>
              <a:path w="21600" h="17776" stroke="0" extrusionOk="0">
                <a:moveTo>
                  <a:pt x="19565" y="-1"/>
                </a:moveTo>
                <a:cubicBezTo>
                  <a:pt x="20905" y="2864"/>
                  <a:pt x="21600" y="5989"/>
                  <a:pt x="21600" y="9152"/>
                </a:cubicBezTo>
                <a:cubicBezTo>
                  <a:pt x="21600" y="12119"/>
                  <a:pt x="20988" y="15055"/>
                  <a:pt x="19803" y="17775"/>
                </a:cubicBezTo>
                <a:lnTo>
                  <a:pt x="0" y="9152"/>
                </a:lnTo>
                <a:lnTo>
                  <a:pt x="19565" y="-1"/>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4" name="Line 56"/>
          <p:cNvSpPr>
            <a:spLocks noChangeShapeType="1"/>
          </p:cNvSpPr>
          <p:nvPr/>
        </p:nvSpPr>
        <p:spPr bwMode="auto">
          <a:xfrm>
            <a:off x="6311900" y="5154613"/>
            <a:ext cx="26193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5" name="Arc 57"/>
          <p:cNvSpPr>
            <a:spLocks/>
          </p:cNvSpPr>
          <p:nvPr/>
        </p:nvSpPr>
        <p:spPr bwMode="auto">
          <a:xfrm>
            <a:off x="7670800" y="5110163"/>
            <a:ext cx="106363" cy="93662"/>
          </a:xfrm>
          <a:custGeom>
            <a:avLst/>
            <a:gdLst>
              <a:gd name="T0" fmla="*/ 24221588 w 21600"/>
              <a:gd name="T1" fmla="*/ 434280206 h 17311"/>
              <a:gd name="T2" fmla="*/ 27458342 w 21600"/>
              <a:gd name="T3" fmla="*/ 0 h 17311"/>
              <a:gd name="T4" fmla="*/ 307946028 w 21600"/>
              <a:gd name="T5" fmla="*/ 223650031 h 17311"/>
              <a:gd name="T6" fmla="*/ 0 60000 65536"/>
              <a:gd name="T7" fmla="*/ 0 60000 65536"/>
              <a:gd name="T8" fmla="*/ 0 60000 65536"/>
            </a:gdLst>
            <a:ahLst/>
            <a:cxnLst>
              <a:cxn ang="T6">
                <a:pos x="T0" y="T1"/>
              </a:cxn>
              <a:cxn ang="T7">
                <a:pos x="T2" y="T3"/>
              </a:cxn>
              <a:cxn ang="T8">
                <a:pos x="T4" y="T5"/>
              </a:cxn>
            </a:cxnLst>
            <a:rect l="0" t="0" r="r" b="b"/>
            <a:pathLst>
              <a:path w="21600" h="17311" fill="none" extrusionOk="0">
                <a:moveTo>
                  <a:pt x="1698" y="17311"/>
                </a:moveTo>
                <a:cubicBezTo>
                  <a:pt x="577" y="14653"/>
                  <a:pt x="0" y="11799"/>
                  <a:pt x="0" y="8915"/>
                </a:cubicBezTo>
                <a:cubicBezTo>
                  <a:pt x="-1" y="5840"/>
                  <a:pt x="656" y="2800"/>
                  <a:pt x="1925" y="-1"/>
                </a:cubicBezTo>
              </a:path>
              <a:path w="21600" h="17311" stroke="0" extrusionOk="0">
                <a:moveTo>
                  <a:pt x="1698" y="17311"/>
                </a:moveTo>
                <a:cubicBezTo>
                  <a:pt x="577" y="14653"/>
                  <a:pt x="0" y="11799"/>
                  <a:pt x="0" y="8915"/>
                </a:cubicBezTo>
                <a:cubicBezTo>
                  <a:pt x="-1" y="5840"/>
                  <a:pt x="656" y="2800"/>
                  <a:pt x="1925" y="-1"/>
                </a:cubicBezTo>
                <a:lnTo>
                  <a:pt x="21600" y="8915"/>
                </a:lnTo>
                <a:lnTo>
                  <a:pt x="1698" y="17311"/>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6" name="Line 58"/>
          <p:cNvSpPr>
            <a:spLocks noChangeShapeType="1"/>
          </p:cNvSpPr>
          <p:nvPr/>
        </p:nvSpPr>
        <p:spPr bwMode="auto">
          <a:xfrm>
            <a:off x="7353300" y="5154613"/>
            <a:ext cx="31908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7" name="Rectangle 59"/>
          <p:cNvSpPr>
            <a:spLocks noChangeArrowheads="1"/>
          </p:cNvSpPr>
          <p:nvPr/>
        </p:nvSpPr>
        <p:spPr bwMode="auto">
          <a:xfrm>
            <a:off x="4729163" y="3414713"/>
            <a:ext cx="1587500"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defTabSz="617538">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617538">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617538">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617538"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Block Diagram</a:t>
            </a:r>
          </a:p>
        </p:txBody>
      </p:sp>
      <p:sp>
        <p:nvSpPr>
          <p:cNvPr id="37948" name="Rectangle 60"/>
          <p:cNvSpPr>
            <a:spLocks noChangeArrowheads="1"/>
          </p:cNvSpPr>
          <p:nvPr/>
        </p:nvSpPr>
        <p:spPr bwMode="auto">
          <a:xfrm>
            <a:off x="6400800" y="0"/>
            <a:ext cx="2613025"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r" eaLnBrk="1" hangingPunct="1">
              <a:spcBef>
                <a:spcPct val="50000"/>
              </a:spcBef>
              <a:buClrTx/>
              <a:buSzTx/>
              <a:buFontTx/>
              <a:buChar char="•"/>
            </a:pPr>
            <a:r>
              <a:rPr kumimoji="1" lang="en-US" altLang="ko-KR" sz="1400" i="1">
                <a:solidFill>
                  <a:srgbClr val="000000"/>
                </a:solidFill>
                <a:latin typeface="Arial" panose="020B0604020202020204" pitchFamily="34" charset="0"/>
                <a:ea typeface="굴림" panose="020B0600000101010101" pitchFamily="34" charset="-127"/>
              </a:rPr>
              <a:t>Asynchronous Data Transfer</a:t>
            </a:r>
          </a:p>
        </p:txBody>
      </p:sp>
      <p:sp>
        <p:nvSpPr>
          <p:cNvPr id="37949" name="Rectangle 61"/>
          <p:cNvSpPr>
            <a:spLocks noChangeArrowheads="1"/>
          </p:cNvSpPr>
          <p:nvPr/>
        </p:nvSpPr>
        <p:spPr bwMode="auto">
          <a:xfrm>
            <a:off x="5100638" y="2455863"/>
            <a:ext cx="35671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ctr" eaLnBrk="1" hangingPunct="1">
              <a:lnSpc>
                <a:spcPct val="101000"/>
              </a:lnSpc>
              <a:spcBef>
                <a:spcPct val="50000"/>
              </a:spcBef>
              <a:buClrTx/>
              <a:buSzTx/>
              <a:buFontTx/>
              <a:buChar char="•"/>
            </a:pPr>
            <a:r>
              <a:rPr kumimoji="1" lang="en-US" altLang="ko-KR" u="sng">
                <a:solidFill>
                  <a:srgbClr val="000000"/>
                </a:solidFill>
                <a:latin typeface="Arial" panose="020B0604020202020204" pitchFamily="34" charset="0"/>
                <a:ea typeface="굴림" panose="020B0600000101010101" pitchFamily="34" charset="-127"/>
              </a:rPr>
              <a:t>Destination-Initiated Strobe</a:t>
            </a:r>
            <a:r>
              <a:rPr kumimoji="1" lang="en-US" altLang="ko-KR">
                <a:solidFill>
                  <a:srgbClr val="000000"/>
                </a:solidFill>
                <a:latin typeface="Arial" panose="020B0604020202020204" pitchFamily="34" charset="0"/>
                <a:ea typeface="굴림" panose="020B0600000101010101" pitchFamily="34" charset="-127"/>
              </a:rPr>
              <a:t> </a:t>
            </a:r>
          </a:p>
          <a:p>
            <a:pPr algn="ctr" eaLnBrk="1" hangingPunct="1">
              <a:lnSpc>
                <a:spcPct val="101000"/>
              </a:lnSpc>
              <a:spcBef>
                <a:spcPct val="50000"/>
              </a:spcBef>
              <a:buClrTx/>
              <a:buSzTx/>
              <a:buFontTx/>
              <a:buChar char="•"/>
            </a:pPr>
            <a:r>
              <a:rPr kumimoji="1" lang="en-US" altLang="ko-KR">
                <a:solidFill>
                  <a:srgbClr val="000000"/>
                </a:solidFill>
                <a:latin typeface="Arial" panose="020B0604020202020204" pitchFamily="34" charset="0"/>
                <a:ea typeface="굴림" panose="020B0600000101010101" pitchFamily="34" charset="-127"/>
              </a:rPr>
              <a:t>for Data Transfer</a:t>
            </a:r>
          </a:p>
        </p:txBody>
      </p:sp>
      <p:sp>
        <p:nvSpPr>
          <p:cNvPr id="37950" name="Rectangle 62"/>
          <p:cNvSpPr>
            <a:spLocks noChangeArrowheads="1"/>
          </p:cNvSpPr>
          <p:nvPr/>
        </p:nvSpPr>
        <p:spPr bwMode="auto">
          <a:xfrm>
            <a:off x="4629150" y="4638675"/>
            <a:ext cx="1720850"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Timing Diagram</a:t>
            </a:r>
          </a:p>
        </p:txBody>
      </p:sp>
      <p:sp>
        <p:nvSpPr>
          <p:cNvPr id="37951" name="Rectangle 63" descr="밝은 정방향 사선"/>
          <p:cNvSpPr>
            <a:spLocks noChangeArrowheads="1"/>
          </p:cNvSpPr>
          <p:nvPr/>
        </p:nvSpPr>
        <p:spPr bwMode="auto">
          <a:xfrm>
            <a:off x="4581525" y="2543175"/>
            <a:ext cx="85725" cy="3876675"/>
          </a:xfrm>
          <a:prstGeom prst="rect">
            <a:avLst/>
          </a:prstGeom>
          <a:pattFill prst="ltUpDiag">
            <a:fgClr>
              <a:srgbClr val="000000"/>
            </a:fgClr>
            <a:bgClr>
              <a:srgbClr val="FFFFFF"/>
            </a:bgClr>
          </a:pattFill>
          <a:ln>
            <a:noFill/>
          </a:ln>
          <a:effectLst/>
          <a:extLs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2" name="日期占位符 1"/>
          <p:cNvSpPr>
            <a:spLocks noGrp="1"/>
          </p:cNvSpPr>
          <p:nvPr>
            <p:ph type="dt" sz="half" idx="13"/>
          </p:nvPr>
        </p:nvSpPr>
        <p:spPr/>
        <p:txBody>
          <a:bodyPr/>
          <a:lstStyle/>
          <a:p>
            <a:pPr>
              <a:defRPr/>
            </a:pPr>
            <a:fld id="{0FE56E7F-8A78-4F8D-82E4-561140811540}"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28</a:t>
            </a:fld>
            <a:endParaRPr lang="en-US" b="0" dirty="0">
              <a:solidFill>
                <a:srgbClr val="FBBA03"/>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050"/>
          <p:cNvSpPr>
            <a:spLocks noGrp="1" noChangeArrowheads="1"/>
          </p:cNvSpPr>
          <p:nvPr>
            <p:ph type="title"/>
          </p:nvPr>
        </p:nvSpPr>
        <p:spPr>
          <a:xfrm>
            <a:off x="212725" y="295275"/>
            <a:ext cx="8931275" cy="403225"/>
          </a:xfrm>
          <a:extLst>
            <a:ext uri="{909E8E84-426E-40DD-AFC4-6F175D3DCCD1}">
              <a14:hiddenFill xmlns:a14="http://schemas.microsoft.com/office/drawing/2010/main">
                <a:solidFill>
                  <a:schemeClr val="accent1"/>
                </a:solidFill>
              </a14:hiddenFill>
            </a:ext>
          </a:extLst>
        </p:spPr>
        <p:txBody>
          <a:bodyPr lIns="63500" tIns="25400" rIns="63500" bIns="25400"/>
          <a:lstStyle/>
          <a:p>
            <a:r>
              <a:rPr lang="en-US" altLang="ko-KR" sz="1800" smtClean="0">
                <a:ea typeface="굴림" panose="020B0600000101010101" pitchFamily="34" charset="-127"/>
              </a:rPr>
              <a:t>HANDSHAKING</a:t>
            </a:r>
          </a:p>
        </p:txBody>
      </p:sp>
      <p:sp>
        <p:nvSpPr>
          <p:cNvPr id="38915" name="Rectangle 2051"/>
          <p:cNvSpPr>
            <a:spLocks noChangeArrowheads="1"/>
          </p:cNvSpPr>
          <p:nvPr/>
        </p:nvSpPr>
        <p:spPr bwMode="auto">
          <a:xfrm>
            <a:off x="-15875" y="3806825"/>
            <a:ext cx="81438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5715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lvl="1" eaLnBrk="1" hangingPunct="1">
              <a:lnSpc>
                <a:spcPct val="91000"/>
              </a:lnSpc>
              <a:spcBef>
                <a:spcPct val="46000"/>
              </a:spcBef>
              <a:buClrTx/>
              <a:buSzTx/>
            </a:pPr>
            <a:endParaRPr kumimoji="1" lang="ko-KR" altLang="en-US" sz="1200">
              <a:solidFill>
                <a:srgbClr val="000000"/>
              </a:solidFill>
              <a:latin typeface="Arial" panose="020B0604020202020204" pitchFamily="34" charset="0"/>
              <a:ea typeface="굴림" panose="020B0600000101010101" pitchFamily="34" charset="-127"/>
            </a:endParaRPr>
          </a:p>
          <a:p>
            <a:pPr eaLnBrk="1" latin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38916" name="Rectangle 2052"/>
          <p:cNvSpPr>
            <a:spLocks noChangeArrowheads="1"/>
          </p:cNvSpPr>
          <p:nvPr/>
        </p:nvSpPr>
        <p:spPr bwMode="auto">
          <a:xfrm>
            <a:off x="1259632" y="782637"/>
            <a:ext cx="4872038" cy="529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800" dirty="0">
                <a:solidFill>
                  <a:srgbClr val="000000"/>
                </a:solidFill>
                <a:latin typeface="Arial" panose="020B0604020202020204" pitchFamily="34" charset="0"/>
                <a:ea typeface="굴림" panose="020B0600000101010101" pitchFamily="34" charset="-127"/>
              </a:rPr>
              <a:t>Strobe Methods</a:t>
            </a:r>
          </a:p>
          <a:p>
            <a:pPr eaLnBrk="1" hangingPunct="1">
              <a:spcBef>
                <a:spcPct val="50000"/>
              </a:spcBef>
              <a:buClrTx/>
              <a:buSzTx/>
              <a:buFontTx/>
              <a:buChar char="•"/>
            </a:pPr>
            <a:endParaRPr kumimoji="1" lang="en-US" altLang="ko-KR" sz="1800" dirty="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       Source-Initiated</a:t>
            </a:r>
          </a:p>
          <a:p>
            <a:pPr eaLnBrk="1" hangingPunct="1">
              <a:spcBef>
                <a:spcPct val="50000"/>
              </a:spcBef>
              <a:buClrTx/>
              <a:buSzTx/>
              <a:buFontTx/>
              <a:buChar char="•"/>
            </a:pPr>
            <a:endParaRPr kumimoji="1" lang="en-US" altLang="ko-KR" sz="1400" dirty="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            The source unit that initiates the transfer has</a:t>
            </a:r>
          </a:p>
          <a:p>
            <a:pPr eaLnBrk="1" hangingPunct="1">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            no way of knowing whether the destination unit</a:t>
            </a:r>
          </a:p>
          <a:p>
            <a:pPr eaLnBrk="1" hangingPunct="1">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            has actually received data</a:t>
            </a:r>
          </a:p>
          <a:p>
            <a:pPr eaLnBrk="1" hangingPunct="1">
              <a:spcBef>
                <a:spcPct val="50000"/>
              </a:spcBef>
              <a:buClrTx/>
              <a:buSzTx/>
              <a:buFontTx/>
              <a:buChar char="•"/>
            </a:pPr>
            <a:endParaRPr kumimoji="1" lang="en-US" altLang="ko-KR" sz="1400" dirty="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       Destination-Initiated</a:t>
            </a:r>
          </a:p>
          <a:p>
            <a:pPr eaLnBrk="1" hangingPunct="1">
              <a:spcBef>
                <a:spcPct val="50000"/>
              </a:spcBef>
              <a:buClrTx/>
              <a:buSzTx/>
              <a:buFontTx/>
              <a:buChar char="•"/>
            </a:pPr>
            <a:endParaRPr kumimoji="1" lang="en-US" altLang="ko-KR" sz="1400" dirty="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            The destination unit that initiates the transfer </a:t>
            </a:r>
          </a:p>
          <a:p>
            <a:pPr eaLnBrk="1" hangingPunct="1">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            no way of knowing whether the source has</a:t>
            </a:r>
          </a:p>
          <a:p>
            <a:pPr eaLnBrk="1" hangingPunct="1">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            actually placed the data on the bus</a:t>
            </a:r>
          </a:p>
          <a:p>
            <a:pPr eaLnBrk="1" hangingPunct="1">
              <a:spcBef>
                <a:spcPct val="50000"/>
              </a:spcBef>
              <a:buClrTx/>
              <a:buSzTx/>
              <a:buFontTx/>
              <a:buChar char="•"/>
            </a:pPr>
            <a:endParaRPr kumimoji="1" lang="en-US" altLang="ko-KR" sz="1400" dirty="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To solve this problem, the </a:t>
            </a:r>
            <a:r>
              <a:rPr kumimoji="1" lang="en-US" altLang="ko-KR" sz="1400" i="1" dirty="0">
                <a:solidFill>
                  <a:srgbClr val="000000"/>
                </a:solidFill>
                <a:latin typeface="Arial" panose="020B0604020202020204" pitchFamily="34" charset="0"/>
                <a:ea typeface="굴림" panose="020B0600000101010101" pitchFamily="34" charset="-127"/>
              </a:rPr>
              <a:t>HANDSHAKE</a:t>
            </a:r>
            <a:r>
              <a:rPr kumimoji="1" lang="en-US" altLang="ko-KR" sz="1400" dirty="0">
                <a:solidFill>
                  <a:srgbClr val="000000"/>
                </a:solidFill>
                <a:latin typeface="Arial" panose="020B0604020202020204" pitchFamily="34" charset="0"/>
                <a:ea typeface="굴림" panose="020B0600000101010101" pitchFamily="34" charset="-127"/>
              </a:rPr>
              <a:t>  method</a:t>
            </a:r>
          </a:p>
          <a:p>
            <a:pPr eaLnBrk="1" hangingPunct="1">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introduces a second control signal to provide a </a:t>
            </a:r>
            <a:r>
              <a:rPr kumimoji="1" lang="en-US" altLang="ko-KR" sz="1400" i="1" dirty="0">
                <a:solidFill>
                  <a:srgbClr val="000000"/>
                </a:solidFill>
                <a:latin typeface="Arial" panose="020B0604020202020204" pitchFamily="34" charset="0"/>
                <a:ea typeface="굴림" panose="020B0600000101010101" pitchFamily="34" charset="-127"/>
              </a:rPr>
              <a:t>Reply</a:t>
            </a:r>
            <a:endParaRPr kumimoji="1" lang="en-US" altLang="ko-KR" sz="1400" dirty="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to the unit that initiates the transfer</a:t>
            </a:r>
          </a:p>
        </p:txBody>
      </p:sp>
      <p:sp>
        <p:nvSpPr>
          <p:cNvPr id="38917" name="Rectangle 2053"/>
          <p:cNvSpPr>
            <a:spLocks noChangeArrowheads="1"/>
          </p:cNvSpPr>
          <p:nvPr/>
        </p:nvSpPr>
        <p:spPr bwMode="auto">
          <a:xfrm>
            <a:off x="6799263" y="0"/>
            <a:ext cx="2344737"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r" eaLnBrk="1" hangingPunct="1">
              <a:spcBef>
                <a:spcPct val="50000"/>
              </a:spcBef>
              <a:buClrTx/>
              <a:buSzTx/>
              <a:buFontTx/>
              <a:buChar char="•"/>
            </a:pPr>
            <a:r>
              <a:rPr kumimoji="1" lang="en-US" altLang="ko-KR" sz="1200" i="1">
                <a:solidFill>
                  <a:srgbClr val="000000"/>
                </a:solidFill>
                <a:latin typeface="Arial" panose="020B0604020202020204" pitchFamily="34" charset="0"/>
                <a:ea typeface="굴림" panose="020B0600000101010101" pitchFamily="34" charset="-127"/>
              </a:rPr>
              <a:t>Asynchronous Data Transfer</a:t>
            </a:r>
          </a:p>
        </p:txBody>
      </p:sp>
      <p:sp>
        <p:nvSpPr>
          <p:cNvPr id="2" name="日期占位符 1"/>
          <p:cNvSpPr>
            <a:spLocks noGrp="1"/>
          </p:cNvSpPr>
          <p:nvPr>
            <p:ph type="dt" sz="half" idx="13"/>
          </p:nvPr>
        </p:nvSpPr>
        <p:spPr/>
        <p:txBody>
          <a:bodyPr/>
          <a:lstStyle/>
          <a:p>
            <a:pPr>
              <a:defRPr/>
            </a:pPr>
            <a:fld id="{7DEDE663-1A4A-4866-A358-57A489C13BB6}"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29</a:t>
            </a:fld>
            <a:endParaRPr lang="en-US" b="0" dirty="0">
              <a:solidFill>
                <a:srgbClr val="FBBA03"/>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prstTxWarp prst="textNoShape">
              <a:avLst/>
            </a:prstTxWarp>
          </a:bodyPr>
          <a:lstStyle/>
          <a:p>
            <a:pPr>
              <a:defRPr/>
            </a:pPr>
            <a:r>
              <a:rPr lang="zh-CN" altLang="en-US" smtClean="0">
                <a:solidFill>
                  <a:srgbClr val="C00000"/>
                </a:solidFill>
              </a:rPr>
              <a:t>处理部分的关键词是什么？</a:t>
            </a:r>
          </a:p>
        </p:txBody>
      </p:sp>
      <p:sp>
        <p:nvSpPr>
          <p:cNvPr id="17411" name="内容占位符 2"/>
          <p:cNvSpPr>
            <a:spLocks noGrp="1"/>
          </p:cNvSpPr>
          <p:nvPr>
            <p:ph idx="1"/>
          </p:nvPr>
        </p:nvSpPr>
        <p:spPr>
          <a:xfrm>
            <a:off x="395288" y="1773238"/>
            <a:ext cx="8229600" cy="4525962"/>
          </a:xfrm>
        </p:spPr>
        <p:txBody>
          <a:bodyPr/>
          <a:lstStyle/>
          <a:p>
            <a:r>
              <a:rPr lang="zh-CN" altLang="en-US" sz="3200" dirty="0" smtClean="0"/>
              <a:t>指令系统设计原则：加快经常性事件</a:t>
            </a:r>
            <a:endParaRPr lang="en-US" altLang="zh-CN" sz="3200" dirty="0" smtClean="0"/>
          </a:p>
          <a:p>
            <a:r>
              <a:rPr lang="en-US" altLang="zh-CN" sz="3200" dirty="0" smtClean="0"/>
              <a:t>CISC</a:t>
            </a:r>
            <a:r>
              <a:rPr lang="zh-CN" altLang="en-US" sz="3200" dirty="0" smtClean="0"/>
              <a:t>和</a:t>
            </a:r>
            <a:r>
              <a:rPr lang="en-US" altLang="zh-CN" sz="3200" dirty="0" smtClean="0"/>
              <a:t>RISC</a:t>
            </a:r>
            <a:r>
              <a:rPr lang="zh-CN" altLang="en-US" sz="3200" dirty="0" smtClean="0"/>
              <a:t>思路都是加快经常性事件</a:t>
            </a:r>
            <a:endParaRPr lang="en-US" altLang="zh-CN" sz="3200" dirty="0" smtClean="0"/>
          </a:p>
          <a:p>
            <a:r>
              <a:rPr lang="zh-CN" altLang="en-US" sz="3200" dirty="0" smtClean="0"/>
              <a:t>加快经常性使用的指令是</a:t>
            </a:r>
            <a:r>
              <a:rPr lang="en-US" altLang="zh-CN" sz="3200" dirty="0" smtClean="0"/>
              <a:t>RISC</a:t>
            </a:r>
            <a:r>
              <a:rPr lang="zh-CN" altLang="en-US" sz="3200" dirty="0" smtClean="0"/>
              <a:t>的核心思想</a:t>
            </a:r>
            <a:endParaRPr lang="en-US" altLang="zh-CN" sz="3200" dirty="0" smtClean="0"/>
          </a:p>
          <a:p>
            <a:r>
              <a:rPr lang="zh-CN" altLang="en-US" sz="3200" dirty="0" smtClean="0"/>
              <a:t>如何加快：</a:t>
            </a:r>
            <a:endParaRPr lang="en-US" altLang="zh-CN" sz="3200" dirty="0" smtClean="0"/>
          </a:p>
          <a:p>
            <a:r>
              <a:rPr lang="en-US" altLang="zh-CN" sz="2000" dirty="0" smtClean="0"/>
              <a:t>1</a:t>
            </a:r>
            <a:r>
              <a:rPr lang="zh-CN" altLang="en-US" sz="2000" dirty="0" smtClean="0"/>
              <a:t>、流水线技术（指令流水线，</a:t>
            </a:r>
            <a:r>
              <a:rPr lang="zh-CN" altLang="en-US" sz="2000" dirty="0" smtClean="0">
                <a:solidFill>
                  <a:srgbClr val="00B0F0"/>
                </a:solidFill>
              </a:rPr>
              <a:t>指令</a:t>
            </a:r>
            <a:r>
              <a:rPr lang="zh-CN" altLang="en-US" sz="2000" b="1" dirty="0" smtClean="0">
                <a:solidFill>
                  <a:srgbClr val="C00000"/>
                </a:solidFill>
              </a:rPr>
              <a:t>时间</a:t>
            </a:r>
            <a:r>
              <a:rPr lang="zh-CN" altLang="en-US" sz="2000" dirty="0" smtClean="0"/>
              <a:t>并行）</a:t>
            </a:r>
            <a:endParaRPr lang="en-US" altLang="zh-CN" sz="2000" dirty="0" smtClean="0"/>
          </a:p>
          <a:p>
            <a:r>
              <a:rPr lang="en-US" altLang="zh-CN" sz="2000" dirty="0" smtClean="0"/>
              <a:t>2</a:t>
            </a:r>
            <a:r>
              <a:rPr lang="zh-CN" altLang="en-US" sz="2000" dirty="0" smtClean="0"/>
              <a:t>、多指令流出技术（</a:t>
            </a:r>
            <a:r>
              <a:rPr lang="zh-CN" altLang="en-US" sz="2000" dirty="0" smtClean="0">
                <a:solidFill>
                  <a:srgbClr val="00B0F0"/>
                </a:solidFill>
              </a:rPr>
              <a:t>指令</a:t>
            </a:r>
            <a:r>
              <a:rPr lang="zh-CN" altLang="en-US" sz="2000" b="1" dirty="0" smtClean="0">
                <a:solidFill>
                  <a:srgbClr val="C00000"/>
                </a:solidFill>
              </a:rPr>
              <a:t>空间</a:t>
            </a:r>
            <a:r>
              <a:rPr lang="zh-CN" altLang="en-US" sz="2000" dirty="0" smtClean="0"/>
              <a:t>并行）</a:t>
            </a:r>
            <a:endParaRPr lang="en-US" altLang="zh-CN" sz="2000" dirty="0" smtClean="0"/>
          </a:p>
          <a:p>
            <a:r>
              <a:rPr lang="en-US" altLang="zh-CN" sz="2000" dirty="0" smtClean="0"/>
              <a:t>3</a:t>
            </a:r>
            <a:r>
              <a:rPr lang="zh-CN" altLang="en-US" sz="2000" dirty="0" smtClean="0"/>
              <a:t>、向量机（数据流水线，</a:t>
            </a:r>
            <a:r>
              <a:rPr lang="zh-CN" altLang="en-US" sz="2000" b="1" dirty="0" smtClean="0">
                <a:solidFill>
                  <a:srgbClr val="5252C6"/>
                </a:solidFill>
              </a:rPr>
              <a:t>数据</a:t>
            </a:r>
            <a:r>
              <a:rPr lang="zh-CN" altLang="en-US" sz="2000" b="1" dirty="0" smtClean="0">
                <a:solidFill>
                  <a:srgbClr val="C00000"/>
                </a:solidFill>
              </a:rPr>
              <a:t>时间</a:t>
            </a:r>
            <a:r>
              <a:rPr lang="zh-CN" altLang="en-US" sz="2000" dirty="0" smtClean="0"/>
              <a:t>并行）</a:t>
            </a:r>
            <a:endParaRPr lang="en-US" altLang="zh-CN" sz="2000" dirty="0" smtClean="0"/>
          </a:p>
          <a:p>
            <a:r>
              <a:rPr lang="en-US" altLang="zh-CN" sz="2000" dirty="0" smtClean="0"/>
              <a:t>4</a:t>
            </a:r>
            <a:r>
              <a:rPr lang="zh-CN" altLang="en-US" sz="2000" dirty="0" smtClean="0"/>
              <a:t>、</a:t>
            </a:r>
            <a:r>
              <a:rPr lang="en-US" altLang="zh-CN" sz="2000" dirty="0" smtClean="0"/>
              <a:t>SIMD</a:t>
            </a:r>
            <a:r>
              <a:rPr lang="zh-CN" altLang="en-US" sz="2000" dirty="0" smtClean="0"/>
              <a:t>（单指令多数据，</a:t>
            </a:r>
            <a:r>
              <a:rPr lang="zh-CN" altLang="en-US" sz="2000" b="1" dirty="0" smtClean="0">
                <a:solidFill>
                  <a:srgbClr val="5252C6"/>
                </a:solidFill>
              </a:rPr>
              <a:t>数据</a:t>
            </a:r>
            <a:r>
              <a:rPr lang="zh-CN" altLang="en-US" sz="2000" b="1" dirty="0" smtClean="0">
                <a:solidFill>
                  <a:srgbClr val="C00000"/>
                </a:solidFill>
              </a:rPr>
              <a:t>空间</a:t>
            </a:r>
            <a:r>
              <a:rPr lang="zh-CN" altLang="en-US" sz="2000" dirty="0" smtClean="0"/>
              <a:t>并行）</a:t>
            </a:r>
            <a:endParaRPr lang="en-US" altLang="zh-CN" sz="2000" dirty="0" smtClean="0"/>
          </a:p>
          <a:p>
            <a:pPr>
              <a:buFontTx/>
              <a:buNone/>
            </a:pPr>
            <a:r>
              <a:rPr lang="en-US" altLang="zh-CN" sz="2400" dirty="0" smtClean="0"/>
              <a:t>                      </a:t>
            </a:r>
            <a:r>
              <a:rPr lang="zh-CN" altLang="en-US" sz="2400" dirty="0" smtClean="0">
                <a:solidFill>
                  <a:srgbClr val="C00000"/>
                </a:solidFill>
              </a:rPr>
              <a:t>关键词是两个字：并行（</a:t>
            </a:r>
            <a:r>
              <a:rPr lang="en-US" altLang="zh-CN" sz="2400" dirty="0" smtClean="0">
                <a:solidFill>
                  <a:srgbClr val="C00000"/>
                </a:solidFill>
              </a:rPr>
              <a:t>Parallel)</a:t>
            </a:r>
            <a:endParaRPr lang="zh-CN" altLang="en-US" sz="2400" dirty="0" smtClean="0">
              <a:solidFill>
                <a:srgbClr val="C00000"/>
              </a:solidFill>
            </a:endParaRPr>
          </a:p>
        </p:txBody>
      </p:sp>
      <p:graphicFrame>
        <p:nvGraphicFramePr>
          <p:cNvPr id="2" name="表格 1"/>
          <p:cNvGraphicFramePr>
            <a:graphicFrameLocks noGrp="1"/>
          </p:cNvGraphicFramePr>
          <p:nvPr/>
        </p:nvGraphicFramePr>
        <p:xfrm>
          <a:off x="6156325" y="4027488"/>
          <a:ext cx="2365375" cy="742950"/>
        </p:xfrm>
        <a:graphic>
          <a:graphicData uri="http://schemas.openxmlformats.org/drawingml/2006/table">
            <a:tbl>
              <a:tblPr/>
              <a:tblGrid>
                <a:gridCol w="1182688">
                  <a:extLst>
                    <a:ext uri="{9D8B030D-6E8A-4147-A177-3AD203B41FA5}">
                      <a16:colId xmlns="" xmlns:a16="http://schemas.microsoft.com/office/drawing/2014/main" val="1558128916"/>
                    </a:ext>
                  </a:extLst>
                </a:gridCol>
                <a:gridCol w="1182687">
                  <a:extLst>
                    <a:ext uri="{9D8B030D-6E8A-4147-A177-3AD203B41FA5}">
                      <a16:colId xmlns="" xmlns:a16="http://schemas.microsoft.com/office/drawing/2014/main" val="2484231311"/>
                    </a:ext>
                  </a:extLst>
                </a:gridCol>
              </a:tblGrid>
              <a:tr h="371475">
                <a:tc>
                  <a:txBody>
                    <a:bodyPr/>
                    <a:lstStyle>
                      <a:lvl1pPr>
                        <a:spcBef>
                          <a:spcPct val="20000"/>
                        </a:spcBef>
                        <a:buClr>
                          <a:srgbClr val="3366FF"/>
                        </a:buClr>
                        <a:buSzPct val="75000"/>
                        <a:buFont typeface="Wingdings" panose="05000000000000000000" pitchFamily="2" charset="2"/>
                        <a:defRPr kumimoji="1" sz="32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defRPr kumimoji="1"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defRPr sz="2000" b="1">
                          <a:solidFill>
                            <a:schemeClr val="tx1"/>
                          </a:solidFill>
                          <a:latin typeface="Comic Sans MS" panose="030F0702030302020204" pitchFamily="66" charset="0"/>
                          <a:ea typeface="楷体_GB2312" pitchFamily="49"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    </a:t>
                      </a:r>
                      <a:r>
                        <a:rPr kumimoji="0" lang="zh-CN" altLang="en-US"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时间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3366FF"/>
                        </a:buClr>
                        <a:buSzPct val="75000"/>
                        <a:buFont typeface="Wingdings" panose="05000000000000000000" pitchFamily="2" charset="2"/>
                        <a:defRPr kumimoji="1" sz="32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defRPr kumimoji="1"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defRPr sz="2000" b="1">
                          <a:solidFill>
                            <a:schemeClr val="tx1"/>
                          </a:solidFill>
                          <a:latin typeface="Comic Sans MS" panose="030F0702030302020204" pitchFamily="66" charset="0"/>
                          <a:ea typeface="楷体_GB2312" pitchFamily="49"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   空间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2791367892"/>
                  </a:ext>
                </a:extLst>
              </a:tr>
              <a:tr h="371475">
                <a:tc>
                  <a:txBody>
                    <a:bodyPr/>
                    <a:lstStyle>
                      <a:lvl1pPr>
                        <a:spcBef>
                          <a:spcPct val="20000"/>
                        </a:spcBef>
                        <a:buClr>
                          <a:srgbClr val="3366FF"/>
                        </a:buClr>
                        <a:buSzPct val="75000"/>
                        <a:buFont typeface="Wingdings" panose="05000000000000000000" pitchFamily="2" charset="2"/>
                        <a:defRPr kumimoji="1" sz="32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defRPr kumimoji="1"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defRPr sz="2000" b="1">
                          <a:solidFill>
                            <a:schemeClr val="tx1"/>
                          </a:solidFill>
                          <a:latin typeface="Comic Sans MS" panose="030F0702030302020204" pitchFamily="66" charset="0"/>
                          <a:ea typeface="楷体_GB2312" pitchFamily="49"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a:t>
                      </a:r>
                      <a:r>
                        <a:rPr kumimoji="0" lang="zh-CN" altLang="en-US" sz="1800" b="1" i="0" u="none" strike="noStrike" cap="none" normalizeH="0" baseline="0" smtClean="0">
                          <a:ln>
                            <a:noFill/>
                          </a:ln>
                          <a:solidFill>
                            <a:srgbClr val="00B0F0"/>
                          </a:solidFill>
                          <a:effectLst/>
                          <a:latin typeface="Arial" panose="020B0604020202020204" pitchFamily="34" charset="0"/>
                          <a:ea typeface="宋体" panose="02010600030101010101" pitchFamily="2" charset="-122"/>
                        </a:rPr>
                        <a:t>指令</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buClr>
                          <a:srgbClr val="3366FF"/>
                        </a:buClr>
                        <a:buSzPct val="75000"/>
                        <a:buFont typeface="Wingdings" panose="05000000000000000000" pitchFamily="2" charset="2"/>
                        <a:defRPr kumimoji="1" sz="32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defRPr kumimoji="1"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defRPr sz="2000" b="1">
                          <a:solidFill>
                            <a:schemeClr val="tx1"/>
                          </a:solidFill>
                          <a:latin typeface="Comic Sans MS" panose="030F0702030302020204" pitchFamily="66" charset="0"/>
                          <a:ea typeface="楷体_GB2312" pitchFamily="49" charset="-122"/>
                        </a:defRPr>
                      </a:lvl3pPr>
                      <a:lvl4pPr marL="1600200" indent="-228600">
                        <a:spcBef>
                          <a:spcPct val="20000"/>
                        </a:spcBef>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5252C6"/>
                          </a:solidFill>
                          <a:effectLst/>
                          <a:latin typeface="Arial" panose="020B0604020202020204" pitchFamily="34" charset="0"/>
                          <a:ea typeface="宋体" panose="02010600030101010101" pitchFamily="2" charset="-122"/>
                        </a:rPr>
                        <a:t>   </a:t>
                      </a:r>
                      <a:r>
                        <a:rPr kumimoji="0" lang="zh-CN" altLang="en-US" sz="1800" b="1" i="0" u="none" strike="noStrike" cap="none" normalizeH="0" baseline="0" smtClean="0">
                          <a:ln>
                            <a:noFill/>
                          </a:ln>
                          <a:solidFill>
                            <a:srgbClr val="5252C6"/>
                          </a:solidFill>
                          <a:effectLst/>
                          <a:latin typeface="Arial" panose="020B0604020202020204" pitchFamily="34" charset="0"/>
                          <a:ea typeface="宋体" panose="02010600030101010101" pitchFamily="2" charset="-122"/>
                        </a:rPr>
                        <a:t>数据</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 xmlns:a16="http://schemas.microsoft.com/office/drawing/2014/main" val="2889310951"/>
                  </a:ext>
                </a:extLst>
              </a:tr>
            </a:tbl>
          </a:graphicData>
        </a:graphic>
      </p:graphicFrame>
      <p:sp>
        <p:nvSpPr>
          <p:cNvPr id="3" name="日期占位符 2"/>
          <p:cNvSpPr>
            <a:spLocks noGrp="1"/>
          </p:cNvSpPr>
          <p:nvPr>
            <p:ph type="dt" sz="half" idx="10"/>
          </p:nvPr>
        </p:nvSpPr>
        <p:spPr/>
        <p:txBody>
          <a:bodyPr/>
          <a:lstStyle/>
          <a:p>
            <a:pPr>
              <a:defRPr/>
            </a:pPr>
            <a:fld id="{6857CFC6-AC08-41A5-80D1-93A96946B9AD}" type="datetime1">
              <a:rPr lang="zh-CN" altLang="en-US" smtClean="0"/>
              <a:t>2021/10/31</a:t>
            </a:fld>
            <a:endParaRPr lang="en-US" altLang="zh-CN"/>
          </a:p>
        </p:txBody>
      </p:sp>
      <p:sp>
        <p:nvSpPr>
          <p:cNvPr id="5" name="灯片编号占位符 4"/>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3</a:t>
            </a:fld>
            <a:endParaRPr lang="en-US" altLang="zh-CN" dirty="0"/>
          </a:p>
        </p:txBody>
      </p:sp>
    </p:spTree>
    <p:extLst>
      <p:ext uri="{BB962C8B-B14F-4D97-AF65-F5344CB8AC3E}">
        <p14:creationId xmlns:p14="http://schemas.microsoft.com/office/powerpoint/2010/main" val="3158034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1026"/>
          <p:cNvSpPr>
            <a:spLocks noGrp="1" noChangeArrowheads="1"/>
          </p:cNvSpPr>
          <p:nvPr>
            <p:ph type="title"/>
          </p:nvPr>
        </p:nvSpPr>
        <p:spPr>
          <a:xfrm>
            <a:off x="0" y="180975"/>
            <a:ext cx="8986838" cy="641350"/>
          </a:xfrm>
          <a:extLst>
            <a:ext uri="{909E8E84-426E-40DD-AFC4-6F175D3DCCD1}">
              <a14:hiddenFill xmlns:a14="http://schemas.microsoft.com/office/drawing/2010/main">
                <a:solidFill>
                  <a:schemeClr val="accent1"/>
                </a:solidFill>
              </a14:hiddenFill>
            </a:ext>
          </a:extLst>
        </p:spPr>
        <p:txBody>
          <a:bodyPr lIns="63500" tIns="25400" rIns="63500" bIns="25400"/>
          <a:lstStyle/>
          <a:p>
            <a:r>
              <a:rPr lang="en-US" altLang="ko-KR" sz="1800" smtClean="0">
                <a:ea typeface="굴림" panose="020B0600000101010101" pitchFamily="34" charset="-127"/>
              </a:rPr>
              <a:t>SOURCE-INITIATED  TRANSFER  USING  HANDSHAKE</a:t>
            </a:r>
          </a:p>
        </p:txBody>
      </p:sp>
      <p:sp>
        <p:nvSpPr>
          <p:cNvPr id="39939" name="Rectangle 1027"/>
          <p:cNvSpPr>
            <a:spLocks noChangeArrowheads="1"/>
          </p:cNvSpPr>
          <p:nvPr/>
        </p:nvSpPr>
        <p:spPr bwMode="auto">
          <a:xfrm>
            <a:off x="52388" y="5572125"/>
            <a:ext cx="679450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97000"/>
              </a:lnSpc>
              <a:spcBef>
                <a:spcPct val="50000"/>
              </a:spcBef>
              <a:buClrTx/>
              <a:buSzTx/>
              <a:buFontTx/>
              <a:buChar char="•"/>
            </a:pPr>
            <a:r>
              <a:rPr kumimoji="1" lang="ko-KR" altLang="en-US" sz="1600">
                <a:solidFill>
                  <a:srgbClr val="000000"/>
                </a:solidFill>
                <a:latin typeface="Arial" panose="020B0604020202020204" pitchFamily="34" charset="0"/>
                <a:ea typeface="굴림" panose="020B0600000101010101" pitchFamily="34" charset="-127"/>
              </a:rPr>
              <a:t>     * </a:t>
            </a:r>
            <a:r>
              <a:rPr kumimoji="1" lang="en-US" altLang="ko-KR" sz="1600">
                <a:solidFill>
                  <a:srgbClr val="000000"/>
                </a:solidFill>
                <a:latin typeface="Arial" panose="020B0604020202020204" pitchFamily="34" charset="0"/>
                <a:ea typeface="굴림" panose="020B0600000101010101" pitchFamily="34" charset="-127"/>
              </a:rPr>
              <a:t>Allows arbitrary delays from one state to the next </a:t>
            </a:r>
          </a:p>
          <a:p>
            <a:pPr eaLnBrk="1" hangingPunct="1">
              <a:lnSpc>
                <a:spcPct val="97000"/>
              </a:lnSpc>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     * Permits each unit to respond at its own data transfer rate</a:t>
            </a:r>
          </a:p>
          <a:p>
            <a:pPr eaLnBrk="1" hangingPunct="1">
              <a:lnSpc>
                <a:spcPct val="97000"/>
              </a:lnSpc>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     * The rate of transfer is determined by the slower unit</a:t>
            </a:r>
          </a:p>
        </p:txBody>
      </p:sp>
      <p:sp>
        <p:nvSpPr>
          <p:cNvPr id="39940" name="Rectangle 1028"/>
          <p:cNvSpPr>
            <a:spLocks noChangeArrowheads="1"/>
          </p:cNvSpPr>
          <p:nvPr/>
        </p:nvSpPr>
        <p:spPr bwMode="auto">
          <a:xfrm>
            <a:off x="227013" y="1019175"/>
            <a:ext cx="1781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Block Diagram</a:t>
            </a:r>
          </a:p>
        </p:txBody>
      </p:sp>
      <p:sp>
        <p:nvSpPr>
          <p:cNvPr id="39941" name="Rectangle 1029"/>
          <p:cNvSpPr>
            <a:spLocks noChangeArrowheads="1"/>
          </p:cNvSpPr>
          <p:nvPr/>
        </p:nvSpPr>
        <p:spPr bwMode="auto">
          <a:xfrm>
            <a:off x="227013" y="1979613"/>
            <a:ext cx="1908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Timing Diagram</a:t>
            </a:r>
          </a:p>
        </p:txBody>
      </p:sp>
      <p:sp>
        <p:nvSpPr>
          <p:cNvPr id="39942" name="Rectangle 1030"/>
          <p:cNvSpPr>
            <a:spLocks noChangeArrowheads="1"/>
          </p:cNvSpPr>
          <p:nvPr/>
        </p:nvSpPr>
        <p:spPr bwMode="auto">
          <a:xfrm>
            <a:off x="6257925" y="4413250"/>
            <a:ext cx="17811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80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Accept data from bus.</a:t>
            </a:r>
          </a:p>
          <a:p>
            <a:pPr eaLnBrk="1" hangingPunct="1">
              <a:lnSpc>
                <a:spcPct val="80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Enable data accepted</a:t>
            </a:r>
          </a:p>
        </p:txBody>
      </p:sp>
      <p:sp>
        <p:nvSpPr>
          <p:cNvPr id="39943" name="Rectangle 1031"/>
          <p:cNvSpPr>
            <a:spLocks noChangeArrowheads="1"/>
          </p:cNvSpPr>
          <p:nvPr/>
        </p:nvSpPr>
        <p:spPr bwMode="auto">
          <a:xfrm>
            <a:off x="6188075" y="5110163"/>
            <a:ext cx="18224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80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Disable data accepted.</a:t>
            </a:r>
          </a:p>
          <a:p>
            <a:pPr eaLnBrk="1" hangingPunct="1">
              <a:lnSpc>
                <a:spcPct val="80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Ready to accept data</a:t>
            </a:r>
          </a:p>
          <a:p>
            <a:pPr eaLnBrk="1" hangingPunct="1">
              <a:lnSpc>
                <a:spcPct val="80000"/>
              </a:lnSpc>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(initial state).</a:t>
            </a:r>
          </a:p>
        </p:txBody>
      </p:sp>
      <p:sp>
        <p:nvSpPr>
          <p:cNvPr id="39944" name="Rectangle 1032"/>
          <p:cNvSpPr>
            <a:spLocks noChangeArrowheads="1"/>
          </p:cNvSpPr>
          <p:nvPr/>
        </p:nvSpPr>
        <p:spPr bwMode="auto">
          <a:xfrm>
            <a:off x="227013" y="3729038"/>
            <a:ext cx="2352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Sequence of Events</a:t>
            </a:r>
          </a:p>
        </p:txBody>
      </p:sp>
      <p:sp>
        <p:nvSpPr>
          <p:cNvPr id="39945" name="Rectangle 1033"/>
          <p:cNvSpPr>
            <a:spLocks noChangeArrowheads="1"/>
          </p:cNvSpPr>
          <p:nvPr/>
        </p:nvSpPr>
        <p:spPr bwMode="auto">
          <a:xfrm>
            <a:off x="3344863" y="3998913"/>
            <a:ext cx="15208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Place data on bus.</a:t>
            </a:r>
          </a:p>
          <a:p>
            <a:pPr ea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39946" name="Rectangle 1034"/>
          <p:cNvSpPr>
            <a:spLocks noChangeArrowheads="1"/>
          </p:cNvSpPr>
          <p:nvPr/>
        </p:nvSpPr>
        <p:spPr bwMode="auto">
          <a:xfrm>
            <a:off x="3344863" y="4160838"/>
            <a:ext cx="14700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Enable data valid.</a:t>
            </a:r>
          </a:p>
        </p:txBody>
      </p:sp>
      <p:sp>
        <p:nvSpPr>
          <p:cNvPr id="39947" name="Rectangle 1035"/>
          <p:cNvSpPr>
            <a:spLocks noChangeArrowheads="1"/>
          </p:cNvSpPr>
          <p:nvPr/>
        </p:nvSpPr>
        <p:spPr bwMode="auto">
          <a:xfrm>
            <a:off x="3222625" y="4016375"/>
            <a:ext cx="1846263" cy="361950"/>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39948" name="Rectangle 1036"/>
          <p:cNvSpPr>
            <a:spLocks noChangeArrowheads="1"/>
          </p:cNvSpPr>
          <p:nvPr/>
        </p:nvSpPr>
        <p:spPr bwMode="auto">
          <a:xfrm>
            <a:off x="3344863" y="3749675"/>
            <a:ext cx="102076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Source unit</a:t>
            </a:r>
          </a:p>
        </p:txBody>
      </p:sp>
      <p:sp>
        <p:nvSpPr>
          <p:cNvPr id="39949" name="Rectangle 1037"/>
          <p:cNvSpPr>
            <a:spLocks noChangeArrowheads="1"/>
          </p:cNvSpPr>
          <p:nvPr/>
        </p:nvSpPr>
        <p:spPr bwMode="auto">
          <a:xfrm>
            <a:off x="6240463" y="3740150"/>
            <a:ext cx="133508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Destination unit</a:t>
            </a:r>
          </a:p>
        </p:txBody>
      </p:sp>
      <p:sp>
        <p:nvSpPr>
          <p:cNvPr id="39950" name="Rectangle 1038"/>
          <p:cNvSpPr>
            <a:spLocks noChangeArrowheads="1"/>
          </p:cNvSpPr>
          <p:nvPr/>
        </p:nvSpPr>
        <p:spPr bwMode="auto">
          <a:xfrm>
            <a:off x="6184900" y="4400550"/>
            <a:ext cx="1846263" cy="363538"/>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39951" name="Rectangle 1039"/>
          <p:cNvSpPr>
            <a:spLocks noChangeArrowheads="1"/>
          </p:cNvSpPr>
          <p:nvPr/>
        </p:nvSpPr>
        <p:spPr bwMode="auto">
          <a:xfrm>
            <a:off x="3260725" y="4718050"/>
            <a:ext cx="15113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Disable data valid.</a:t>
            </a:r>
          </a:p>
          <a:p>
            <a:pPr ea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39952" name="Rectangle 1040"/>
          <p:cNvSpPr>
            <a:spLocks noChangeArrowheads="1"/>
          </p:cNvSpPr>
          <p:nvPr/>
        </p:nvSpPr>
        <p:spPr bwMode="auto">
          <a:xfrm>
            <a:off x="3217863" y="4859338"/>
            <a:ext cx="18272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Invalidate data on bus.</a:t>
            </a:r>
          </a:p>
        </p:txBody>
      </p:sp>
      <p:sp>
        <p:nvSpPr>
          <p:cNvPr id="39953" name="Rectangle 1041"/>
          <p:cNvSpPr>
            <a:spLocks noChangeArrowheads="1"/>
          </p:cNvSpPr>
          <p:nvPr/>
        </p:nvSpPr>
        <p:spPr bwMode="auto">
          <a:xfrm>
            <a:off x="3222625" y="4719638"/>
            <a:ext cx="1846263" cy="366712"/>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39954" name="Rectangle 1042"/>
          <p:cNvSpPr>
            <a:spLocks noChangeArrowheads="1"/>
          </p:cNvSpPr>
          <p:nvPr/>
        </p:nvSpPr>
        <p:spPr bwMode="auto">
          <a:xfrm>
            <a:off x="6103938" y="5106988"/>
            <a:ext cx="1890712" cy="5175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39955" name="Arc 1043"/>
          <p:cNvSpPr>
            <a:spLocks/>
          </p:cNvSpPr>
          <p:nvPr/>
        </p:nvSpPr>
        <p:spPr bwMode="auto">
          <a:xfrm>
            <a:off x="6049963" y="4438650"/>
            <a:ext cx="130175" cy="80963"/>
          </a:xfrm>
          <a:custGeom>
            <a:avLst/>
            <a:gdLst>
              <a:gd name="T0" fmla="*/ 3212189 w 21600"/>
              <a:gd name="T1" fmla="*/ 237555317 h 16398"/>
              <a:gd name="T2" fmla="*/ 276550038 w 21600"/>
              <a:gd name="T3" fmla="*/ 0 h 16398"/>
              <a:gd name="T4" fmla="*/ 1034895692 w 21600"/>
              <a:gd name="T5" fmla="*/ 212926479 h 16398"/>
              <a:gd name="T6" fmla="*/ 0 60000 65536"/>
              <a:gd name="T7" fmla="*/ 0 60000 65536"/>
              <a:gd name="T8" fmla="*/ 0 60000 65536"/>
            </a:gdLst>
            <a:ahLst/>
            <a:cxnLst>
              <a:cxn ang="T6">
                <a:pos x="T0" y="T1"/>
              </a:cxn>
              <a:cxn ang="T7">
                <a:pos x="T2" y="T3"/>
              </a:cxn>
              <a:cxn ang="T8">
                <a:pos x="T4" y="T5"/>
              </a:cxn>
            </a:cxnLst>
            <a:rect l="0" t="0" r="r" b="b"/>
            <a:pathLst>
              <a:path w="21600" h="16398" fill="none" extrusionOk="0">
                <a:moveTo>
                  <a:pt x="67" y="16397"/>
                </a:moveTo>
                <a:cubicBezTo>
                  <a:pt x="22" y="15832"/>
                  <a:pt x="0" y="15265"/>
                  <a:pt x="0" y="14698"/>
                </a:cubicBezTo>
                <a:cubicBezTo>
                  <a:pt x="-1" y="9245"/>
                  <a:pt x="2061" y="3995"/>
                  <a:pt x="5771" y="-1"/>
                </a:cubicBezTo>
              </a:path>
              <a:path w="21600" h="16398" stroke="0" extrusionOk="0">
                <a:moveTo>
                  <a:pt x="67" y="16397"/>
                </a:moveTo>
                <a:cubicBezTo>
                  <a:pt x="22" y="15832"/>
                  <a:pt x="0" y="15265"/>
                  <a:pt x="0" y="14698"/>
                </a:cubicBezTo>
                <a:cubicBezTo>
                  <a:pt x="-1" y="9245"/>
                  <a:pt x="2061" y="3995"/>
                  <a:pt x="5771" y="-1"/>
                </a:cubicBezTo>
                <a:lnTo>
                  <a:pt x="21600" y="14698"/>
                </a:lnTo>
                <a:lnTo>
                  <a:pt x="67" y="16397"/>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1044"/>
          <p:cNvSpPr>
            <a:spLocks noChangeShapeType="1"/>
          </p:cNvSpPr>
          <p:nvPr/>
        </p:nvSpPr>
        <p:spPr bwMode="auto">
          <a:xfrm>
            <a:off x="5065713" y="4191000"/>
            <a:ext cx="996950" cy="284163"/>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Arc 1045"/>
          <p:cNvSpPr>
            <a:spLocks/>
          </p:cNvSpPr>
          <p:nvPr/>
        </p:nvSpPr>
        <p:spPr bwMode="auto">
          <a:xfrm>
            <a:off x="5089525" y="4776788"/>
            <a:ext cx="131763" cy="87312"/>
          </a:xfrm>
          <a:custGeom>
            <a:avLst/>
            <a:gdLst>
              <a:gd name="T0" fmla="*/ 895652630 w 21600"/>
              <a:gd name="T1" fmla="*/ 0 h 17114"/>
              <a:gd name="T2" fmla="*/ 1090784727 w 21600"/>
              <a:gd name="T3" fmla="*/ 301776658 h 17114"/>
              <a:gd name="T4" fmla="*/ 0 w 21600"/>
              <a:gd name="T5" fmla="*/ 226111520 h 17114"/>
              <a:gd name="T6" fmla="*/ 0 60000 65536"/>
              <a:gd name="T7" fmla="*/ 0 60000 65536"/>
              <a:gd name="T8" fmla="*/ 0 60000 65536"/>
            </a:gdLst>
            <a:ahLst/>
            <a:cxnLst>
              <a:cxn ang="T6">
                <a:pos x="T0" y="T1"/>
              </a:cxn>
              <a:cxn ang="T7">
                <a:pos x="T2" y="T3"/>
              </a:cxn>
              <a:cxn ang="T8">
                <a:pos x="T4" y="T5"/>
              </a:cxn>
            </a:cxnLst>
            <a:rect l="0" t="0" r="r" b="b"/>
            <a:pathLst>
              <a:path w="21600" h="17114" fill="none" extrusionOk="0">
                <a:moveTo>
                  <a:pt x="17381" y="0"/>
                </a:moveTo>
                <a:cubicBezTo>
                  <a:pt x="20121" y="3713"/>
                  <a:pt x="21600" y="8207"/>
                  <a:pt x="21600" y="12823"/>
                </a:cubicBezTo>
                <a:cubicBezTo>
                  <a:pt x="21600" y="14264"/>
                  <a:pt x="21455" y="15701"/>
                  <a:pt x="21169" y="17114"/>
                </a:cubicBezTo>
              </a:path>
              <a:path w="21600" h="17114" stroke="0" extrusionOk="0">
                <a:moveTo>
                  <a:pt x="17381" y="0"/>
                </a:moveTo>
                <a:cubicBezTo>
                  <a:pt x="20121" y="3713"/>
                  <a:pt x="21600" y="8207"/>
                  <a:pt x="21600" y="12823"/>
                </a:cubicBezTo>
                <a:cubicBezTo>
                  <a:pt x="21600" y="14264"/>
                  <a:pt x="21455" y="15701"/>
                  <a:pt x="21169" y="17114"/>
                </a:cubicBezTo>
                <a:lnTo>
                  <a:pt x="0" y="12823"/>
                </a:lnTo>
                <a:lnTo>
                  <a:pt x="17381" y="0"/>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Line 1046"/>
          <p:cNvSpPr>
            <a:spLocks noChangeShapeType="1"/>
          </p:cNvSpPr>
          <p:nvPr/>
        </p:nvSpPr>
        <p:spPr bwMode="auto">
          <a:xfrm flipH="1">
            <a:off x="5178425" y="4667250"/>
            <a:ext cx="1006475" cy="1524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9" name="Arc 1047"/>
          <p:cNvSpPr>
            <a:spLocks/>
          </p:cNvSpPr>
          <p:nvPr/>
        </p:nvSpPr>
        <p:spPr bwMode="auto">
          <a:xfrm>
            <a:off x="5965825" y="5157788"/>
            <a:ext cx="131763" cy="84137"/>
          </a:xfrm>
          <a:custGeom>
            <a:avLst/>
            <a:gdLst>
              <a:gd name="T0" fmla="*/ 7729462 w 21600"/>
              <a:gd name="T1" fmla="*/ 277820349 h 16643"/>
              <a:gd name="T2" fmla="*/ 270005970 w 21600"/>
              <a:gd name="T3" fmla="*/ 0 h 16643"/>
              <a:gd name="T4" fmla="*/ 1112992703 w 21600"/>
              <a:gd name="T5" fmla="*/ 235419532 h 16643"/>
              <a:gd name="T6" fmla="*/ 0 60000 65536"/>
              <a:gd name="T7" fmla="*/ 0 60000 65536"/>
              <a:gd name="T8" fmla="*/ 0 60000 65536"/>
            </a:gdLst>
            <a:ahLst/>
            <a:cxnLst>
              <a:cxn ang="T6">
                <a:pos x="T0" y="T1"/>
              </a:cxn>
              <a:cxn ang="T7">
                <a:pos x="T2" y="T3"/>
              </a:cxn>
              <a:cxn ang="T8">
                <a:pos x="T4" y="T5"/>
              </a:cxn>
            </a:cxnLst>
            <a:rect l="0" t="0" r="r" b="b"/>
            <a:pathLst>
              <a:path w="21600" h="16643" fill="none" extrusionOk="0">
                <a:moveTo>
                  <a:pt x="149" y="16643"/>
                </a:moveTo>
                <a:cubicBezTo>
                  <a:pt x="50" y="15800"/>
                  <a:pt x="0" y="14951"/>
                  <a:pt x="0" y="14103"/>
                </a:cubicBezTo>
                <a:cubicBezTo>
                  <a:pt x="-1" y="8925"/>
                  <a:pt x="1859" y="3921"/>
                  <a:pt x="5239" y="-1"/>
                </a:cubicBezTo>
              </a:path>
              <a:path w="21600" h="16643" stroke="0" extrusionOk="0">
                <a:moveTo>
                  <a:pt x="149" y="16643"/>
                </a:moveTo>
                <a:cubicBezTo>
                  <a:pt x="50" y="15800"/>
                  <a:pt x="0" y="14951"/>
                  <a:pt x="0" y="14103"/>
                </a:cubicBezTo>
                <a:cubicBezTo>
                  <a:pt x="-1" y="8925"/>
                  <a:pt x="1859" y="3921"/>
                  <a:pt x="5239" y="-1"/>
                </a:cubicBezTo>
                <a:lnTo>
                  <a:pt x="21600" y="14103"/>
                </a:lnTo>
                <a:lnTo>
                  <a:pt x="149" y="16643"/>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1048"/>
          <p:cNvSpPr>
            <a:spLocks noChangeShapeType="1"/>
          </p:cNvSpPr>
          <p:nvPr/>
        </p:nvSpPr>
        <p:spPr bwMode="auto">
          <a:xfrm>
            <a:off x="5060950" y="4965700"/>
            <a:ext cx="919163" cy="23495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Freeform 1049"/>
          <p:cNvSpPr>
            <a:spLocks/>
          </p:cNvSpPr>
          <p:nvPr/>
        </p:nvSpPr>
        <p:spPr bwMode="auto">
          <a:xfrm>
            <a:off x="2892425" y="4197350"/>
            <a:ext cx="3198813" cy="1287463"/>
          </a:xfrm>
          <a:custGeom>
            <a:avLst/>
            <a:gdLst>
              <a:gd name="T0" fmla="*/ 2147483646 w 1857"/>
              <a:gd name="T1" fmla="*/ 2147483646 h 905"/>
              <a:gd name="T2" fmla="*/ 0 w 1857"/>
              <a:gd name="T3" fmla="*/ 2147483646 h 905"/>
              <a:gd name="T4" fmla="*/ 0 w 1857"/>
              <a:gd name="T5" fmla="*/ 0 h 905"/>
              <a:gd name="T6" fmla="*/ 0 60000 65536"/>
              <a:gd name="T7" fmla="*/ 0 60000 65536"/>
              <a:gd name="T8" fmla="*/ 0 60000 65536"/>
            </a:gdLst>
            <a:ahLst/>
            <a:cxnLst>
              <a:cxn ang="T6">
                <a:pos x="T0" y="T1"/>
              </a:cxn>
              <a:cxn ang="T7">
                <a:pos x="T2" y="T3"/>
              </a:cxn>
              <a:cxn ang="T8">
                <a:pos x="T4" y="T5"/>
              </a:cxn>
            </a:cxnLst>
            <a:rect l="0" t="0" r="r" b="b"/>
            <a:pathLst>
              <a:path w="1857" h="905">
                <a:moveTo>
                  <a:pt x="1856" y="904"/>
                </a:moveTo>
                <a:lnTo>
                  <a:pt x="0" y="904"/>
                </a:lnTo>
                <a:lnTo>
                  <a:pt x="0" y="0"/>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2" name="Arc 1050"/>
          <p:cNvSpPr>
            <a:spLocks/>
          </p:cNvSpPr>
          <p:nvPr/>
        </p:nvSpPr>
        <p:spPr bwMode="auto">
          <a:xfrm>
            <a:off x="3086100" y="4148138"/>
            <a:ext cx="130175" cy="85725"/>
          </a:xfrm>
          <a:custGeom>
            <a:avLst/>
            <a:gdLst>
              <a:gd name="T0" fmla="*/ 83650142 w 21600"/>
              <a:gd name="T1" fmla="*/ 259460149 h 17255"/>
              <a:gd name="T2" fmla="*/ 88635338 w 21600"/>
              <a:gd name="T3" fmla="*/ 0 h 17255"/>
              <a:gd name="T4" fmla="*/ 1034895692 w 21600"/>
              <a:gd name="T5" fmla="*/ 131511073 h 17255"/>
              <a:gd name="T6" fmla="*/ 0 60000 65536"/>
              <a:gd name="T7" fmla="*/ 0 60000 65536"/>
              <a:gd name="T8" fmla="*/ 0 60000 65536"/>
            </a:gdLst>
            <a:ahLst/>
            <a:cxnLst>
              <a:cxn ang="T6">
                <a:pos x="T0" y="T1"/>
              </a:cxn>
              <a:cxn ang="T7">
                <a:pos x="T2" y="T3"/>
              </a:cxn>
              <a:cxn ang="T8">
                <a:pos x="T4" y="T5"/>
              </a:cxn>
            </a:cxnLst>
            <a:rect l="0" t="0" r="r" b="b"/>
            <a:pathLst>
              <a:path w="21600" h="17255" fill="none" extrusionOk="0">
                <a:moveTo>
                  <a:pt x="1746" y="17254"/>
                </a:moveTo>
                <a:cubicBezTo>
                  <a:pt x="594" y="14566"/>
                  <a:pt x="0" y="11671"/>
                  <a:pt x="0" y="8746"/>
                </a:cubicBezTo>
                <a:cubicBezTo>
                  <a:pt x="-1" y="5733"/>
                  <a:pt x="630" y="2754"/>
                  <a:pt x="1849" y="-1"/>
                </a:cubicBezTo>
              </a:path>
              <a:path w="21600" h="17255" stroke="0" extrusionOk="0">
                <a:moveTo>
                  <a:pt x="1746" y="17254"/>
                </a:moveTo>
                <a:cubicBezTo>
                  <a:pt x="594" y="14566"/>
                  <a:pt x="0" y="11671"/>
                  <a:pt x="0" y="8746"/>
                </a:cubicBezTo>
                <a:cubicBezTo>
                  <a:pt x="-1" y="5733"/>
                  <a:pt x="630" y="2754"/>
                  <a:pt x="1849" y="-1"/>
                </a:cubicBezTo>
                <a:lnTo>
                  <a:pt x="21600" y="8746"/>
                </a:lnTo>
                <a:lnTo>
                  <a:pt x="1746" y="17254"/>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3" name="Line 1051"/>
          <p:cNvSpPr>
            <a:spLocks noChangeShapeType="1"/>
          </p:cNvSpPr>
          <p:nvPr/>
        </p:nvSpPr>
        <p:spPr bwMode="auto">
          <a:xfrm>
            <a:off x="2889250" y="4192588"/>
            <a:ext cx="21431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4" name="Arc 1052"/>
          <p:cNvSpPr>
            <a:spLocks/>
          </p:cNvSpPr>
          <p:nvPr/>
        </p:nvSpPr>
        <p:spPr bwMode="auto">
          <a:xfrm>
            <a:off x="5905500" y="1125538"/>
            <a:ext cx="201613" cy="133350"/>
          </a:xfrm>
          <a:custGeom>
            <a:avLst/>
            <a:gdLst>
              <a:gd name="T0" fmla="*/ 1226016494 w 21600"/>
              <a:gd name="T1" fmla="*/ 2147483646 h 17665"/>
              <a:gd name="T2" fmla="*/ 1271641599 w 21600"/>
              <a:gd name="T3" fmla="*/ 0 h 17665"/>
              <a:gd name="T4" fmla="*/ 2147483646 w 21600"/>
              <a:gd name="T5" fmla="*/ 1648745884 h 17665"/>
              <a:gd name="T6" fmla="*/ 0 60000 65536"/>
              <a:gd name="T7" fmla="*/ 0 60000 65536"/>
              <a:gd name="T8" fmla="*/ 0 60000 65536"/>
            </a:gdLst>
            <a:ahLst/>
            <a:cxnLst>
              <a:cxn ang="T6">
                <a:pos x="T0" y="T1"/>
              </a:cxn>
              <a:cxn ang="T7">
                <a:pos x="T2" y="T3"/>
              </a:cxn>
              <a:cxn ang="T8">
                <a:pos x="T4" y="T5"/>
              </a:cxn>
            </a:cxnLst>
            <a:rect l="0" t="0" r="r" b="b"/>
            <a:pathLst>
              <a:path w="21600" h="17665" fill="none" extrusionOk="0">
                <a:moveTo>
                  <a:pt x="1853" y="17665"/>
                </a:moveTo>
                <a:cubicBezTo>
                  <a:pt x="631" y="14908"/>
                  <a:pt x="0" y="11925"/>
                  <a:pt x="0" y="8910"/>
                </a:cubicBezTo>
                <a:cubicBezTo>
                  <a:pt x="-1" y="5837"/>
                  <a:pt x="655" y="2799"/>
                  <a:pt x="1923" y="0"/>
                </a:cubicBezTo>
              </a:path>
              <a:path w="21600" h="17665" stroke="0" extrusionOk="0">
                <a:moveTo>
                  <a:pt x="1853" y="17665"/>
                </a:moveTo>
                <a:cubicBezTo>
                  <a:pt x="631" y="14908"/>
                  <a:pt x="0" y="11925"/>
                  <a:pt x="0" y="8910"/>
                </a:cubicBezTo>
                <a:cubicBezTo>
                  <a:pt x="-1" y="5837"/>
                  <a:pt x="655" y="2799"/>
                  <a:pt x="1923" y="0"/>
                </a:cubicBezTo>
                <a:lnTo>
                  <a:pt x="21600" y="8910"/>
                </a:lnTo>
                <a:lnTo>
                  <a:pt x="1853" y="17665"/>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5" name="Line 1053"/>
          <p:cNvSpPr>
            <a:spLocks noChangeShapeType="1"/>
          </p:cNvSpPr>
          <p:nvPr/>
        </p:nvSpPr>
        <p:spPr bwMode="auto">
          <a:xfrm>
            <a:off x="3592513" y="1196975"/>
            <a:ext cx="23114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6" name="Arc 1054"/>
          <p:cNvSpPr>
            <a:spLocks/>
          </p:cNvSpPr>
          <p:nvPr/>
        </p:nvSpPr>
        <p:spPr bwMode="auto">
          <a:xfrm>
            <a:off x="3598863" y="1317625"/>
            <a:ext cx="201612" cy="134938"/>
          </a:xfrm>
          <a:custGeom>
            <a:avLst/>
            <a:gdLst>
              <a:gd name="T0" fmla="*/ 2147483646 w 21600"/>
              <a:gd name="T1" fmla="*/ 0 h 17805"/>
              <a:gd name="T2" fmla="*/ 2147483646 w 21600"/>
              <a:gd name="T3" fmla="*/ 2147483646 h 17805"/>
              <a:gd name="T4" fmla="*/ 0 w 21600"/>
              <a:gd name="T5" fmla="*/ 1701483602 h 17805"/>
              <a:gd name="T6" fmla="*/ 0 60000 65536"/>
              <a:gd name="T7" fmla="*/ 0 60000 65536"/>
              <a:gd name="T8" fmla="*/ 0 60000 65536"/>
            </a:gdLst>
            <a:ahLst/>
            <a:cxnLst>
              <a:cxn ang="T6">
                <a:pos x="T0" y="T1"/>
              </a:cxn>
              <a:cxn ang="T7">
                <a:pos x="T2" y="T3"/>
              </a:cxn>
              <a:cxn ang="T8">
                <a:pos x="T4" y="T5"/>
              </a:cxn>
            </a:cxnLst>
            <a:rect l="0" t="0" r="r" b="b"/>
            <a:pathLst>
              <a:path w="21600" h="17805" fill="none" extrusionOk="0">
                <a:moveTo>
                  <a:pt x="19644" y="0"/>
                </a:moveTo>
                <a:cubicBezTo>
                  <a:pt x="20933" y="2818"/>
                  <a:pt x="21600" y="5881"/>
                  <a:pt x="21600" y="8980"/>
                </a:cubicBezTo>
                <a:cubicBezTo>
                  <a:pt x="21600" y="12021"/>
                  <a:pt x="20957" y="15028"/>
                  <a:pt x="19714" y="17804"/>
                </a:cubicBezTo>
              </a:path>
              <a:path w="21600" h="17805" stroke="0" extrusionOk="0">
                <a:moveTo>
                  <a:pt x="19644" y="0"/>
                </a:moveTo>
                <a:cubicBezTo>
                  <a:pt x="20933" y="2818"/>
                  <a:pt x="21600" y="5881"/>
                  <a:pt x="21600" y="8980"/>
                </a:cubicBezTo>
                <a:cubicBezTo>
                  <a:pt x="21600" y="12021"/>
                  <a:pt x="20957" y="15028"/>
                  <a:pt x="19714" y="17804"/>
                </a:cubicBezTo>
                <a:lnTo>
                  <a:pt x="0" y="8980"/>
                </a:lnTo>
                <a:lnTo>
                  <a:pt x="19644" y="0"/>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7" name="Line 1055"/>
          <p:cNvSpPr>
            <a:spLocks noChangeShapeType="1"/>
          </p:cNvSpPr>
          <p:nvPr/>
        </p:nvSpPr>
        <p:spPr bwMode="auto">
          <a:xfrm>
            <a:off x="3771900" y="1392238"/>
            <a:ext cx="2339975"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8" name="Arc 1056"/>
          <p:cNvSpPr>
            <a:spLocks/>
          </p:cNvSpPr>
          <p:nvPr/>
        </p:nvSpPr>
        <p:spPr bwMode="auto">
          <a:xfrm>
            <a:off x="5905500" y="930275"/>
            <a:ext cx="201613" cy="134938"/>
          </a:xfrm>
          <a:custGeom>
            <a:avLst/>
            <a:gdLst>
              <a:gd name="T0" fmla="*/ 1226016494 w 21600"/>
              <a:gd name="T1" fmla="*/ 2147483646 h 17665"/>
              <a:gd name="T2" fmla="*/ 1271641599 w 21600"/>
              <a:gd name="T3" fmla="*/ 0 h 17665"/>
              <a:gd name="T4" fmla="*/ 2147483646 w 21600"/>
              <a:gd name="T5" fmla="*/ 1770114904 h 17665"/>
              <a:gd name="T6" fmla="*/ 0 60000 65536"/>
              <a:gd name="T7" fmla="*/ 0 60000 65536"/>
              <a:gd name="T8" fmla="*/ 0 60000 65536"/>
            </a:gdLst>
            <a:ahLst/>
            <a:cxnLst>
              <a:cxn ang="T6">
                <a:pos x="T0" y="T1"/>
              </a:cxn>
              <a:cxn ang="T7">
                <a:pos x="T2" y="T3"/>
              </a:cxn>
              <a:cxn ang="T8">
                <a:pos x="T4" y="T5"/>
              </a:cxn>
            </a:cxnLst>
            <a:rect l="0" t="0" r="r" b="b"/>
            <a:pathLst>
              <a:path w="21600" h="17665" fill="none" extrusionOk="0">
                <a:moveTo>
                  <a:pt x="1853" y="17665"/>
                </a:moveTo>
                <a:cubicBezTo>
                  <a:pt x="631" y="14908"/>
                  <a:pt x="0" y="11925"/>
                  <a:pt x="0" y="8910"/>
                </a:cubicBezTo>
                <a:cubicBezTo>
                  <a:pt x="-1" y="5837"/>
                  <a:pt x="655" y="2799"/>
                  <a:pt x="1923" y="0"/>
                </a:cubicBezTo>
              </a:path>
              <a:path w="21600" h="17665" stroke="0" extrusionOk="0">
                <a:moveTo>
                  <a:pt x="1853" y="17665"/>
                </a:moveTo>
                <a:cubicBezTo>
                  <a:pt x="631" y="14908"/>
                  <a:pt x="0" y="11925"/>
                  <a:pt x="0" y="8910"/>
                </a:cubicBezTo>
                <a:cubicBezTo>
                  <a:pt x="-1" y="5837"/>
                  <a:pt x="655" y="2799"/>
                  <a:pt x="1923" y="0"/>
                </a:cubicBezTo>
                <a:lnTo>
                  <a:pt x="21600" y="8910"/>
                </a:lnTo>
                <a:lnTo>
                  <a:pt x="1853" y="17665"/>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9" name="Line 1057"/>
          <p:cNvSpPr>
            <a:spLocks noChangeShapeType="1"/>
          </p:cNvSpPr>
          <p:nvPr/>
        </p:nvSpPr>
        <p:spPr bwMode="auto">
          <a:xfrm>
            <a:off x="3592513" y="1004888"/>
            <a:ext cx="23114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0" name="Rectangle 1058"/>
          <p:cNvSpPr>
            <a:spLocks noChangeArrowheads="1"/>
          </p:cNvSpPr>
          <p:nvPr/>
        </p:nvSpPr>
        <p:spPr bwMode="auto">
          <a:xfrm>
            <a:off x="2678113" y="958850"/>
            <a:ext cx="900112" cy="5461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39971" name="Rectangle 1059"/>
          <p:cNvSpPr>
            <a:spLocks noChangeArrowheads="1"/>
          </p:cNvSpPr>
          <p:nvPr/>
        </p:nvSpPr>
        <p:spPr bwMode="auto">
          <a:xfrm>
            <a:off x="2719388" y="1000125"/>
            <a:ext cx="696912"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Source</a:t>
            </a:r>
          </a:p>
          <a:p>
            <a:pPr eaLnBrk="1" latin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39972" name="Rectangle 1060"/>
          <p:cNvSpPr>
            <a:spLocks noChangeArrowheads="1"/>
          </p:cNvSpPr>
          <p:nvPr/>
        </p:nvSpPr>
        <p:spPr bwMode="auto">
          <a:xfrm>
            <a:off x="2855913" y="1160463"/>
            <a:ext cx="46196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unit</a:t>
            </a:r>
          </a:p>
        </p:txBody>
      </p:sp>
      <p:sp>
        <p:nvSpPr>
          <p:cNvPr id="39973" name="Rectangle 1061"/>
          <p:cNvSpPr>
            <a:spLocks noChangeArrowheads="1"/>
          </p:cNvSpPr>
          <p:nvPr/>
        </p:nvSpPr>
        <p:spPr bwMode="auto">
          <a:xfrm>
            <a:off x="6059488" y="1000125"/>
            <a:ext cx="101123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Destination</a:t>
            </a:r>
          </a:p>
          <a:p>
            <a:pPr eaLnBrk="1" latin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39974" name="Rectangle 1062"/>
          <p:cNvSpPr>
            <a:spLocks noChangeArrowheads="1"/>
          </p:cNvSpPr>
          <p:nvPr/>
        </p:nvSpPr>
        <p:spPr bwMode="auto">
          <a:xfrm>
            <a:off x="6302375" y="1160463"/>
            <a:ext cx="4619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unit</a:t>
            </a:r>
          </a:p>
        </p:txBody>
      </p:sp>
      <p:sp>
        <p:nvSpPr>
          <p:cNvPr id="39975" name="Rectangle 1063"/>
          <p:cNvSpPr>
            <a:spLocks noChangeArrowheads="1"/>
          </p:cNvSpPr>
          <p:nvPr/>
        </p:nvSpPr>
        <p:spPr bwMode="auto">
          <a:xfrm>
            <a:off x="6111875" y="946150"/>
            <a:ext cx="911225" cy="558800"/>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39976" name="Rectangle 1064"/>
          <p:cNvSpPr>
            <a:spLocks noChangeArrowheads="1"/>
          </p:cNvSpPr>
          <p:nvPr/>
        </p:nvSpPr>
        <p:spPr bwMode="auto">
          <a:xfrm>
            <a:off x="4352925" y="806450"/>
            <a:ext cx="8239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Data bus</a:t>
            </a:r>
          </a:p>
        </p:txBody>
      </p:sp>
      <p:sp>
        <p:nvSpPr>
          <p:cNvPr id="39977" name="Rectangle 1065"/>
          <p:cNvSpPr>
            <a:spLocks noChangeArrowheads="1"/>
          </p:cNvSpPr>
          <p:nvPr/>
        </p:nvSpPr>
        <p:spPr bwMode="auto">
          <a:xfrm>
            <a:off x="4352925" y="1193800"/>
            <a:ext cx="12112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Data accepted</a:t>
            </a:r>
          </a:p>
        </p:txBody>
      </p:sp>
      <p:sp>
        <p:nvSpPr>
          <p:cNvPr id="39978" name="Line 1066"/>
          <p:cNvSpPr>
            <a:spLocks noChangeShapeType="1"/>
          </p:cNvSpPr>
          <p:nvPr/>
        </p:nvSpPr>
        <p:spPr bwMode="auto">
          <a:xfrm>
            <a:off x="2705100" y="2178050"/>
            <a:ext cx="124301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Line 1067"/>
          <p:cNvSpPr>
            <a:spLocks noChangeShapeType="1"/>
          </p:cNvSpPr>
          <p:nvPr/>
        </p:nvSpPr>
        <p:spPr bwMode="auto">
          <a:xfrm>
            <a:off x="3951288" y="1858963"/>
            <a:ext cx="0" cy="32385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0" name="Freeform 1068"/>
          <p:cNvSpPr>
            <a:spLocks/>
          </p:cNvSpPr>
          <p:nvPr/>
        </p:nvSpPr>
        <p:spPr bwMode="auto">
          <a:xfrm>
            <a:off x="3951288" y="1858963"/>
            <a:ext cx="2673350" cy="320675"/>
          </a:xfrm>
          <a:custGeom>
            <a:avLst/>
            <a:gdLst>
              <a:gd name="T0" fmla="*/ 0 w 1545"/>
              <a:gd name="T1" fmla="*/ 0 h 225"/>
              <a:gd name="T2" fmla="*/ 2147483646 w 1545"/>
              <a:gd name="T3" fmla="*/ 0 h 225"/>
              <a:gd name="T4" fmla="*/ 2147483646 w 1545"/>
              <a:gd name="T5" fmla="*/ 2147483646 h 225"/>
              <a:gd name="T6" fmla="*/ 2147483646 w 1545"/>
              <a:gd name="T7" fmla="*/ 2147483646 h 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5" h="225">
                <a:moveTo>
                  <a:pt x="0" y="0"/>
                </a:moveTo>
                <a:lnTo>
                  <a:pt x="1136" y="0"/>
                </a:lnTo>
                <a:lnTo>
                  <a:pt x="1136" y="224"/>
                </a:lnTo>
                <a:lnTo>
                  <a:pt x="1544" y="224"/>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1" name="Rectangle 1069"/>
          <p:cNvSpPr>
            <a:spLocks noChangeArrowheads="1"/>
          </p:cNvSpPr>
          <p:nvPr/>
        </p:nvSpPr>
        <p:spPr bwMode="auto">
          <a:xfrm>
            <a:off x="2606675" y="1954213"/>
            <a:ext cx="8239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Data bus</a:t>
            </a:r>
          </a:p>
        </p:txBody>
      </p:sp>
      <p:sp>
        <p:nvSpPr>
          <p:cNvPr id="39982" name="Line 1070"/>
          <p:cNvSpPr>
            <a:spLocks noChangeShapeType="1"/>
          </p:cNvSpPr>
          <p:nvPr/>
        </p:nvSpPr>
        <p:spPr bwMode="auto">
          <a:xfrm>
            <a:off x="3011488" y="2828925"/>
            <a:ext cx="1171575"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3" name="Line 1071"/>
          <p:cNvSpPr>
            <a:spLocks noChangeShapeType="1"/>
          </p:cNvSpPr>
          <p:nvPr/>
        </p:nvSpPr>
        <p:spPr bwMode="auto">
          <a:xfrm>
            <a:off x="4186238" y="2509838"/>
            <a:ext cx="0" cy="33337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4" name="Freeform 1072"/>
          <p:cNvSpPr>
            <a:spLocks/>
          </p:cNvSpPr>
          <p:nvPr/>
        </p:nvSpPr>
        <p:spPr bwMode="auto">
          <a:xfrm>
            <a:off x="4186238" y="2509838"/>
            <a:ext cx="2590800" cy="320675"/>
          </a:xfrm>
          <a:custGeom>
            <a:avLst/>
            <a:gdLst>
              <a:gd name="T0" fmla="*/ 0 w 1497"/>
              <a:gd name="T1" fmla="*/ 0 h 225"/>
              <a:gd name="T2" fmla="*/ 2147483646 w 1497"/>
              <a:gd name="T3" fmla="*/ 0 h 225"/>
              <a:gd name="T4" fmla="*/ 2147483646 w 1497"/>
              <a:gd name="T5" fmla="*/ 2147483646 h 225"/>
              <a:gd name="T6" fmla="*/ 2147483646 w 1497"/>
              <a:gd name="T7" fmla="*/ 2147483646 h 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7" h="225">
                <a:moveTo>
                  <a:pt x="0" y="0"/>
                </a:moveTo>
                <a:lnTo>
                  <a:pt x="1000" y="0"/>
                </a:lnTo>
                <a:lnTo>
                  <a:pt x="1000" y="224"/>
                </a:lnTo>
                <a:lnTo>
                  <a:pt x="1496" y="224"/>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5" name="Rectangle 1073"/>
          <p:cNvSpPr>
            <a:spLocks noChangeArrowheads="1"/>
          </p:cNvSpPr>
          <p:nvPr/>
        </p:nvSpPr>
        <p:spPr bwMode="auto">
          <a:xfrm>
            <a:off x="2616200" y="2601913"/>
            <a:ext cx="9001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Data valid</a:t>
            </a:r>
          </a:p>
        </p:txBody>
      </p:sp>
      <p:sp>
        <p:nvSpPr>
          <p:cNvPr id="39986" name="Rectangle 1074"/>
          <p:cNvSpPr>
            <a:spLocks noChangeArrowheads="1"/>
          </p:cNvSpPr>
          <p:nvPr/>
        </p:nvSpPr>
        <p:spPr bwMode="auto">
          <a:xfrm>
            <a:off x="4406900" y="1855788"/>
            <a:ext cx="9017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Valid data</a:t>
            </a:r>
          </a:p>
        </p:txBody>
      </p:sp>
      <p:sp>
        <p:nvSpPr>
          <p:cNvPr id="39987" name="Arc 1075"/>
          <p:cNvSpPr>
            <a:spLocks/>
          </p:cNvSpPr>
          <p:nvPr/>
        </p:nvSpPr>
        <p:spPr bwMode="auto">
          <a:xfrm>
            <a:off x="3957638" y="1946275"/>
            <a:ext cx="133350" cy="85725"/>
          </a:xfrm>
          <a:custGeom>
            <a:avLst/>
            <a:gdLst>
              <a:gd name="T0" fmla="*/ 1090860686 w 21600"/>
              <a:gd name="T1" fmla="*/ 0 h 17464"/>
              <a:gd name="T2" fmla="*/ 1096724783 w 21600"/>
              <a:gd name="T3" fmla="*/ 244301765 h 17464"/>
              <a:gd name="T4" fmla="*/ 0 w 21600"/>
              <a:gd name="T5" fmla="*/ 123830499 h 17464"/>
              <a:gd name="T6" fmla="*/ 0 60000 65536"/>
              <a:gd name="T7" fmla="*/ 0 60000 65536"/>
              <a:gd name="T8" fmla="*/ 0 60000 65536"/>
            </a:gdLst>
            <a:ahLst/>
            <a:cxnLst>
              <a:cxn ang="T6">
                <a:pos x="T0" y="T1"/>
              </a:cxn>
              <a:cxn ang="T7">
                <a:pos x="T2" y="T3"/>
              </a:cxn>
              <a:cxn ang="T8">
                <a:pos x="T4" y="T5"/>
              </a:cxn>
            </a:cxnLst>
            <a:rect l="0" t="0" r="r" b="b"/>
            <a:pathLst>
              <a:path w="21600" h="17464" fill="none" extrusionOk="0">
                <a:moveTo>
                  <a:pt x="19702" y="0"/>
                </a:moveTo>
                <a:cubicBezTo>
                  <a:pt x="20953" y="2783"/>
                  <a:pt x="21600" y="5800"/>
                  <a:pt x="21600" y="8852"/>
                </a:cubicBezTo>
                <a:cubicBezTo>
                  <a:pt x="21600" y="11815"/>
                  <a:pt x="20990" y="14746"/>
                  <a:pt x="19808" y="17463"/>
                </a:cubicBezTo>
              </a:path>
              <a:path w="21600" h="17464" stroke="0" extrusionOk="0">
                <a:moveTo>
                  <a:pt x="19702" y="0"/>
                </a:moveTo>
                <a:cubicBezTo>
                  <a:pt x="20953" y="2783"/>
                  <a:pt x="21600" y="5800"/>
                  <a:pt x="21600" y="8852"/>
                </a:cubicBezTo>
                <a:cubicBezTo>
                  <a:pt x="21600" y="11815"/>
                  <a:pt x="20990" y="14746"/>
                  <a:pt x="19808" y="17463"/>
                </a:cubicBezTo>
                <a:lnTo>
                  <a:pt x="0" y="8852"/>
                </a:lnTo>
                <a:lnTo>
                  <a:pt x="19702" y="0"/>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8" name="Line 1076"/>
          <p:cNvSpPr>
            <a:spLocks noChangeShapeType="1"/>
          </p:cNvSpPr>
          <p:nvPr/>
        </p:nvSpPr>
        <p:spPr bwMode="auto">
          <a:xfrm>
            <a:off x="4075113" y="1990725"/>
            <a:ext cx="33178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9" name="Arc 1077"/>
          <p:cNvSpPr>
            <a:spLocks/>
          </p:cNvSpPr>
          <p:nvPr/>
        </p:nvSpPr>
        <p:spPr bwMode="auto">
          <a:xfrm>
            <a:off x="5794375" y="1946275"/>
            <a:ext cx="131763" cy="85725"/>
          </a:xfrm>
          <a:custGeom>
            <a:avLst/>
            <a:gdLst>
              <a:gd name="T0" fmla="*/ 89968685 w 21600"/>
              <a:gd name="T1" fmla="*/ 259460149 h 17255"/>
              <a:gd name="T2" fmla="*/ 95323558 w 21600"/>
              <a:gd name="T3" fmla="*/ 0 h 17255"/>
              <a:gd name="T4" fmla="*/ 1112992703 w 21600"/>
              <a:gd name="T5" fmla="*/ 131511073 h 17255"/>
              <a:gd name="T6" fmla="*/ 0 60000 65536"/>
              <a:gd name="T7" fmla="*/ 0 60000 65536"/>
              <a:gd name="T8" fmla="*/ 0 60000 65536"/>
            </a:gdLst>
            <a:ahLst/>
            <a:cxnLst>
              <a:cxn ang="T6">
                <a:pos x="T0" y="T1"/>
              </a:cxn>
              <a:cxn ang="T7">
                <a:pos x="T2" y="T3"/>
              </a:cxn>
              <a:cxn ang="T8">
                <a:pos x="T4" y="T5"/>
              </a:cxn>
            </a:cxnLst>
            <a:rect l="0" t="0" r="r" b="b"/>
            <a:pathLst>
              <a:path w="21600" h="17255" fill="none" extrusionOk="0">
                <a:moveTo>
                  <a:pt x="1746" y="17254"/>
                </a:moveTo>
                <a:cubicBezTo>
                  <a:pt x="594" y="14566"/>
                  <a:pt x="0" y="11671"/>
                  <a:pt x="0" y="8746"/>
                </a:cubicBezTo>
                <a:cubicBezTo>
                  <a:pt x="-1" y="5733"/>
                  <a:pt x="630" y="2754"/>
                  <a:pt x="1849" y="-1"/>
                </a:cubicBezTo>
              </a:path>
              <a:path w="21600" h="17255" stroke="0" extrusionOk="0">
                <a:moveTo>
                  <a:pt x="1746" y="17254"/>
                </a:moveTo>
                <a:cubicBezTo>
                  <a:pt x="594" y="14566"/>
                  <a:pt x="0" y="11671"/>
                  <a:pt x="0" y="8746"/>
                </a:cubicBezTo>
                <a:cubicBezTo>
                  <a:pt x="-1" y="5733"/>
                  <a:pt x="630" y="2754"/>
                  <a:pt x="1849" y="-1"/>
                </a:cubicBezTo>
                <a:lnTo>
                  <a:pt x="21600" y="8746"/>
                </a:lnTo>
                <a:lnTo>
                  <a:pt x="1746" y="17254"/>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0" name="Line 1078"/>
          <p:cNvSpPr>
            <a:spLocks noChangeShapeType="1"/>
          </p:cNvSpPr>
          <p:nvPr/>
        </p:nvSpPr>
        <p:spPr bwMode="auto">
          <a:xfrm flipV="1">
            <a:off x="5376863" y="1985963"/>
            <a:ext cx="442912" cy="476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1" name="Rectangle 1079"/>
          <p:cNvSpPr>
            <a:spLocks noChangeArrowheads="1"/>
          </p:cNvSpPr>
          <p:nvPr/>
        </p:nvSpPr>
        <p:spPr bwMode="auto">
          <a:xfrm>
            <a:off x="4352925" y="1000125"/>
            <a:ext cx="9001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Data valid</a:t>
            </a:r>
          </a:p>
        </p:txBody>
      </p:sp>
      <p:sp>
        <p:nvSpPr>
          <p:cNvPr id="39992" name="Line 1080"/>
          <p:cNvSpPr>
            <a:spLocks noChangeShapeType="1"/>
          </p:cNvSpPr>
          <p:nvPr/>
        </p:nvSpPr>
        <p:spPr bwMode="auto">
          <a:xfrm>
            <a:off x="3175000" y="3478213"/>
            <a:ext cx="1806575"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3" name="Line 1081"/>
          <p:cNvSpPr>
            <a:spLocks noChangeShapeType="1"/>
          </p:cNvSpPr>
          <p:nvPr/>
        </p:nvSpPr>
        <p:spPr bwMode="auto">
          <a:xfrm>
            <a:off x="4975225" y="3148013"/>
            <a:ext cx="0" cy="31908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4" name="Freeform 1082"/>
          <p:cNvSpPr>
            <a:spLocks/>
          </p:cNvSpPr>
          <p:nvPr/>
        </p:nvSpPr>
        <p:spPr bwMode="auto">
          <a:xfrm>
            <a:off x="4989513" y="3148013"/>
            <a:ext cx="2189162" cy="330200"/>
          </a:xfrm>
          <a:custGeom>
            <a:avLst/>
            <a:gdLst>
              <a:gd name="T0" fmla="*/ 0 w 1265"/>
              <a:gd name="T1" fmla="*/ 0 h 233"/>
              <a:gd name="T2" fmla="*/ 2147483646 w 1265"/>
              <a:gd name="T3" fmla="*/ 0 h 233"/>
              <a:gd name="T4" fmla="*/ 2147483646 w 1265"/>
              <a:gd name="T5" fmla="*/ 2147483646 h 233"/>
              <a:gd name="T6" fmla="*/ 2147483646 w 1265"/>
              <a:gd name="T7" fmla="*/ 2147483646 h 2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5" h="233">
                <a:moveTo>
                  <a:pt x="0" y="0"/>
                </a:moveTo>
                <a:lnTo>
                  <a:pt x="720" y="0"/>
                </a:lnTo>
                <a:lnTo>
                  <a:pt x="720" y="232"/>
                </a:lnTo>
                <a:lnTo>
                  <a:pt x="1264" y="232"/>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5" name="Rectangle 1083"/>
          <p:cNvSpPr>
            <a:spLocks noChangeArrowheads="1"/>
          </p:cNvSpPr>
          <p:nvPr/>
        </p:nvSpPr>
        <p:spPr bwMode="auto">
          <a:xfrm>
            <a:off x="2676525" y="3262313"/>
            <a:ext cx="12112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Data accepted</a:t>
            </a:r>
          </a:p>
        </p:txBody>
      </p:sp>
      <p:sp>
        <p:nvSpPr>
          <p:cNvPr id="39996" name="Arc 1084"/>
          <p:cNvSpPr>
            <a:spLocks/>
          </p:cNvSpPr>
          <p:nvPr/>
        </p:nvSpPr>
        <p:spPr bwMode="auto">
          <a:xfrm>
            <a:off x="3662363" y="2041525"/>
            <a:ext cx="296862" cy="25082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19"/>
                  <a:pt x="9594" y="69"/>
                  <a:pt x="21474" y="0"/>
                </a:cubicBezTo>
              </a:path>
              <a:path w="21600" h="21600" stroke="0" extrusionOk="0">
                <a:moveTo>
                  <a:pt x="0" y="21600"/>
                </a:moveTo>
                <a:cubicBezTo>
                  <a:pt x="0" y="9719"/>
                  <a:pt x="9594" y="69"/>
                  <a:pt x="21474" y="0"/>
                </a:cubicBezTo>
                <a:lnTo>
                  <a:pt x="21600" y="21600"/>
                </a:lnTo>
                <a:lnTo>
                  <a:pt x="0" y="2160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7" name="Arc 1085"/>
          <p:cNvSpPr>
            <a:spLocks/>
          </p:cNvSpPr>
          <p:nvPr/>
        </p:nvSpPr>
        <p:spPr bwMode="auto">
          <a:xfrm>
            <a:off x="3663950" y="2292350"/>
            <a:ext cx="531813" cy="374650"/>
          </a:xfrm>
          <a:custGeom>
            <a:avLst/>
            <a:gdLst>
              <a:gd name="T0" fmla="*/ 2147483646 w 21600"/>
              <a:gd name="T1" fmla="*/ 2147483646 h 21584"/>
              <a:gd name="T2" fmla="*/ 0 w 21600"/>
              <a:gd name="T3" fmla="*/ 0 h 21584"/>
              <a:gd name="T4" fmla="*/ 2147483646 w 21600"/>
              <a:gd name="T5" fmla="*/ 0 h 21584"/>
              <a:gd name="T6" fmla="*/ 0 60000 65536"/>
              <a:gd name="T7" fmla="*/ 0 60000 65536"/>
              <a:gd name="T8" fmla="*/ 0 60000 65536"/>
            </a:gdLst>
            <a:ahLst/>
            <a:cxnLst>
              <a:cxn ang="T6">
                <a:pos x="T0" y="T1"/>
              </a:cxn>
              <a:cxn ang="T7">
                <a:pos x="T2" y="T3"/>
              </a:cxn>
              <a:cxn ang="T8">
                <a:pos x="T4" y="T5"/>
              </a:cxn>
            </a:cxnLst>
            <a:rect l="0" t="0" r="r" b="b"/>
            <a:pathLst>
              <a:path w="21600" h="21584" fill="none" extrusionOk="0">
                <a:moveTo>
                  <a:pt x="20759" y="21583"/>
                </a:moveTo>
                <a:cubicBezTo>
                  <a:pt x="9165" y="21131"/>
                  <a:pt x="0" y="11602"/>
                  <a:pt x="0" y="0"/>
                </a:cubicBezTo>
              </a:path>
              <a:path w="21600" h="21584" stroke="0" extrusionOk="0">
                <a:moveTo>
                  <a:pt x="20759" y="21583"/>
                </a:moveTo>
                <a:cubicBezTo>
                  <a:pt x="9165" y="21131"/>
                  <a:pt x="0" y="11602"/>
                  <a:pt x="0" y="0"/>
                </a:cubicBezTo>
                <a:lnTo>
                  <a:pt x="21600" y="0"/>
                </a:lnTo>
                <a:lnTo>
                  <a:pt x="20759" y="21583"/>
                </a:lnTo>
                <a:close/>
              </a:path>
            </a:pathLst>
          </a:custGeom>
          <a:noFill/>
          <a:ln w="25400" cap="rnd">
            <a:solidFill>
              <a:srgbClr val="00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8" name="Arc 1086"/>
          <p:cNvSpPr>
            <a:spLocks/>
          </p:cNvSpPr>
          <p:nvPr/>
        </p:nvSpPr>
        <p:spPr bwMode="auto">
          <a:xfrm>
            <a:off x="4194175" y="2693988"/>
            <a:ext cx="179388" cy="371475"/>
          </a:xfrm>
          <a:custGeom>
            <a:avLst/>
            <a:gdLst>
              <a:gd name="T0" fmla="*/ 0 w 21849"/>
              <a:gd name="T1" fmla="*/ 51176202 h 21600"/>
              <a:gd name="T2" fmla="*/ 2147483646 w 21849"/>
              <a:gd name="T3" fmla="*/ 2147483646 h 21600"/>
              <a:gd name="T4" fmla="*/ 78721816 w 21849"/>
              <a:gd name="T5" fmla="*/ 2147483646 h 21600"/>
              <a:gd name="T6" fmla="*/ 0 60000 65536"/>
              <a:gd name="T7" fmla="*/ 0 60000 65536"/>
              <a:gd name="T8" fmla="*/ 0 60000 65536"/>
            </a:gdLst>
            <a:ahLst/>
            <a:cxnLst>
              <a:cxn ang="T6">
                <a:pos x="T0" y="T1"/>
              </a:cxn>
              <a:cxn ang="T7">
                <a:pos x="T2" y="T3"/>
              </a:cxn>
              <a:cxn ang="T8">
                <a:pos x="T4" y="T5"/>
              </a:cxn>
            </a:cxnLst>
            <a:rect l="0" t="0" r="r" b="b"/>
            <a:pathLst>
              <a:path w="21849" h="21600" fill="none" extrusionOk="0">
                <a:moveTo>
                  <a:pt x="-1" y="1"/>
                </a:moveTo>
                <a:cubicBezTo>
                  <a:pt x="85" y="0"/>
                  <a:pt x="171" y="-1"/>
                  <a:pt x="257" y="0"/>
                </a:cubicBezTo>
                <a:cubicBezTo>
                  <a:pt x="11950" y="0"/>
                  <a:pt x="21520" y="9305"/>
                  <a:pt x="21848" y="20994"/>
                </a:cubicBezTo>
              </a:path>
              <a:path w="21849" h="21600" stroke="0" extrusionOk="0">
                <a:moveTo>
                  <a:pt x="-1" y="1"/>
                </a:moveTo>
                <a:cubicBezTo>
                  <a:pt x="85" y="0"/>
                  <a:pt x="171" y="-1"/>
                  <a:pt x="257" y="0"/>
                </a:cubicBezTo>
                <a:cubicBezTo>
                  <a:pt x="11950" y="0"/>
                  <a:pt x="21520" y="9305"/>
                  <a:pt x="21848" y="20994"/>
                </a:cubicBezTo>
                <a:lnTo>
                  <a:pt x="257" y="21600"/>
                </a:lnTo>
                <a:lnTo>
                  <a:pt x="-1" y="1"/>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99" name="Arc 1087"/>
          <p:cNvSpPr>
            <a:spLocks/>
          </p:cNvSpPr>
          <p:nvPr/>
        </p:nvSpPr>
        <p:spPr bwMode="auto">
          <a:xfrm>
            <a:off x="4375150" y="3065463"/>
            <a:ext cx="606425" cy="266700"/>
          </a:xfrm>
          <a:custGeom>
            <a:avLst/>
            <a:gdLst>
              <a:gd name="T0" fmla="*/ 2147483646 w 21600"/>
              <a:gd name="T1" fmla="*/ 2147483646 h 21907"/>
              <a:gd name="T2" fmla="*/ 976659619 w 21600"/>
              <a:gd name="T3" fmla="*/ 0 h 21907"/>
              <a:gd name="T4" fmla="*/ 2147483646 w 21600"/>
              <a:gd name="T5" fmla="*/ 999365209 h 21907"/>
              <a:gd name="T6" fmla="*/ 0 60000 65536"/>
              <a:gd name="T7" fmla="*/ 0 60000 65536"/>
              <a:gd name="T8" fmla="*/ 0 60000 65536"/>
            </a:gdLst>
            <a:ahLst/>
            <a:cxnLst>
              <a:cxn ang="T6">
                <a:pos x="T0" y="T1"/>
              </a:cxn>
              <a:cxn ang="T7">
                <a:pos x="T2" y="T3"/>
              </a:cxn>
              <a:cxn ang="T8">
                <a:pos x="T4" y="T5"/>
              </a:cxn>
            </a:cxnLst>
            <a:rect l="0" t="0" r="r" b="b"/>
            <a:pathLst>
              <a:path w="21600" h="21907" fill="none" extrusionOk="0">
                <a:moveTo>
                  <a:pt x="21600" y="21907"/>
                </a:moveTo>
                <a:cubicBezTo>
                  <a:pt x="9670" y="21907"/>
                  <a:pt x="0" y="12236"/>
                  <a:pt x="0" y="307"/>
                </a:cubicBezTo>
                <a:cubicBezTo>
                  <a:pt x="-1" y="204"/>
                  <a:pt x="0" y="102"/>
                  <a:pt x="2" y="0"/>
                </a:cubicBezTo>
              </a:path>
              <a:path w="21600" h="21907" stroke="0" extrusionOk="0">
                <a:moveTo>
                  <a:pt x="21600" y="21907"/>
                </a:moveTo>
                <a:cubicBezTo>
                  <a:pt x="9670" y="21907"/>
                  <a:pt x="0" y="12236"/>
                  <a:pt x="0" y="307"/>
                </a:cubicBezTo>
                <a:cubicBezTo>
                  <a:pt x="-1" y="204"/>
                  <a:pt x="0" y="102"/>
                  <a:pt x="2" y="0"/>
                </a:cubicBezTo>
                <a:lnTo>
                  <a:pt x="21600" y="307"/>
                </a:lnTo>
                <a:lnTo>
                  <a:pt x="21600" y="21907"/>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00" name="Arc 1088"/>
          <p:cNvSpPr>
            <a:spLocks/>
          </p:cNvSpPr>
          <p:nvPr/>
        </p:nvSpPr>
        <p:spPr bwMode="auto">
          <a:xfrm>
            <a:off x="4862513" y="3286125"/>
            <a:ext cx="131762" cy="85725"/>
          </a:xfrm>
          <a:custGeom>
            <a:avLst/>
            <a:gdLst>
              <a:gd name="T0" fmla="*/ 89964605 w 21600"/>
              <a:gd name="T1" fmla="*/ 259460149 h 17255"/>
              <a:gd name="T2" fmla="*/ 95320474 w 21600"/>
              <a:gd name="T3" fmla="*/ 0 h 17255"/>
              <a:gd name="T4" fmla="*/ 1112940793 w 21600"/>
              <a:gd name="T5" fmla="*/ 131511073 h 17255"/>
              <a:gd name="T6" fmla="*/ 0 60000 65536"/>
              <a:gd name="T7" fmla="*/ 0 60000 65536"/>
              <a:gd name="T8" fmla="*/ 0 60000 65536"/>
            </a:gdLst>
            <a:ahLst/>
            <a:cxnLst>
              <a:cxn ang="T6">
                <a:pos x="T0" y="T1"/>
              </a:cxn>
              <a:cxn ang="T7">
                <a:pos x="T2" y="T3"/>
              </a:cxn>
              <a:cxn ang="T8">
                <a:pos x="T4" y="T5"/>
              </a:cxn>
            </a:cxnLst>
            <a:rect l="0" t="0" r="r" b="b"/>
            <a:pathLst>
              <a:path w="21600" h="17255" fill="none" extrusionOk="0">
                <a:moveTo>
                  <a:pt x="1746" y="17254"/>
                </a:moveTo>
                <a:cubicBezTo>
                  <a:pt x="594" y="14566"/>
                  <a:pt x="0" y="11671"/>
                  <a:pt x="0" y="8746"/>
                </a:cubicBezTo>
                <a:cubicBezTo>
                  <a:pt x="-1" y="5733"/>
                  <a:pt x="630" y="2754"/>
                  <a:pt x="1849" y="-1"/>
                </a:cubicBezTo>
              </a:path>
              <a:path w="21600" h="17255" stroke="0" extrusionOk="0">
                <a:moveTo>
                  <a:pt x="1746" y="17254"/>
                </a:moveTo>
                <a:cubicBezTo>
                  <a:pt x="594" y="14566"/>
                  <a:pt x="0" y="11671"/>
                  <a:pt x="0" y="8746"/>
                </a:cubicBezTo>
                <a:cubicBezTo>
                  <a:pt x="-1" y="5733"/>
                  <a:pt x="630" y="2754"/>
                  <a:pt x="1849" y="-1"/>
                </a:cubicBezTo>
                <a:lnTo>
                  <a:pt x="21600" y="8746"/>
                </a:lnTo>
                <a:lnTo>
                  <a:pt x="1746" y="17254"/>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01" name="Arc 1089"/>
          <p:cNvSpPr>
            <a:spLocks/>
          </p:cNvSpPr>
          <p:nvPr/>
        </p:nvSpPr>
        <p:spPr bwMode="auto">
          <a:xfrm>
            <a:off x="4975225" y="2941638"/>
            <a:ext cx="331788" cy="388937"/>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02" name="Arc 1090"/>
          <p:cNvSpPr>
            <a:spLocks/>
          </p:cNvSpPr>
          <p:nvPr/>
        </p:nvSpPr>
        <p:spPr bwMode="auto">
          <a:xfrm>
            <a:off x="5310188" y="2692400"/>
            <a:ext cx="601662" cy="2444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4"/>
                  <a:pt x="9632" y="34"/>
                  <a:pt x="21538" y="0"/>
                </a:cubicBezTo>
              </a:path>
              <a:path w="21600" h="21600" stroke="0" extrusionOk="0">
                <a:moveTo>
                  <a:pt x="0" y="21600"/>
                </a:moveTo>
                <a:cubicBezTo>
                  <a:pt x="0" y="9694"/>
                  <a:pt x="9632" y="34"/>
                  <a:pt x="21538" y="0"/>
                </a:cubicBezTo>
                <a:lnTo>
                  <a:pt x="21600" y="21600"/>
                </a:lnTo>
                <a:lnTo>
                  <a:pt x="0" y="21600"/>
                </a:lnTo>
                <a:close/>
              </a:path>
            </a:pathLst>
          </a:custGeom>
          <a:noFill/>
          <a:ln w="25400" cap="rnd">
            <a:solidFill>
              <a:srgbClr val="00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03" name="Arc 1091"/>
          <p:cNvSpPr>
            <a:spLocks/>
          </p:cNvSpPr>
          <p:nvPr/>
        </p:nvSpPr>
        <p:spPr bwMode="auto">
          <a:xfrm>
            <a:off x="5916613" y="2700338"/>
            <a:ext cx="147637" cy="355600"/>
          </a:xfrm>
          <a:custGeom>
            <a:avLst/>
            <a:gdLst>
              <a:gd name="T0" fmla="*/ 0 w 21900"/>
              <a:gd name="T1" fmla="*/ 39885199 h 21600"/>
              <a:gd name="T2" fmla="*/ 2055656600 w 21900"/>
              <a:gd name="T3" fmla="*/ 2147483646 h 21600"/>
              <a:gd name="T4" fmla="*/ 28153405 w 219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900" h="21600" fill="none" extrusionOk="0">
                <a:moveTo>
                  <a:pt x="0" y="2"/>
                </a:moveTo>
                <a:cubicBezTo>
                  <a:pt x="99" y="0"/>
                  <a:pt x="199" y="-1"/>
                  <a:pt x="300" y="0"/>
                </a:cubicBezTo>
                <a:cubicBezTo>
                  <a:pt x="12229" y="0"/>
                  <a:pt x="21900" y="9670"/>
                  <a:pt x="21900" y="21600"/>
                </a:cubicBezTo>
              </a:path>
              <a:path w="21900" h="21600" stroke="0" extrusionOk="0">
                <a:moveTo>
                  <a:pt x="0" y="2"/>
                </a:moveTo>
                <a:cubicBezTo>
                  <a:pt x="99" y="0"/>
                  <a:pt x="199" y="-1"/>
                  <a:pt x="300" y="0"/>
                </a:cubicBezTo>
                <a:cubicBezTo>
                  <a:pt x="12229" y="0"/>
                  <a:pt x="21900" y="9670"/>
                  <a:pt x="21900" y="21600"/>
                </a:cubicBezTo>
                <a:lnTo>
                  <a:pt x="300" y="21600"/>
                </a:lnTo>
                <a:lnTo>
                  <a:pt x="0" y="2"/>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04" name="Arc 1092"/>
          <p:cNvSpPr>
            <a:spLocks/>
          </p:cNvSpPr>
          <p:nvPr/>
        </p:nvSpPr>
        <p:spPr bwMode="auto">
          <a:xfrm>
            <a:off x="6072188" y="3035300"/>
            <a:ext cx="150812" cy="29527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05" name="Arc 1093"/>
          <p:cNvSpPr>
            <a:spLocks/>
          </p:cNvSpPr>
          <p:nvPr/>
        </p:nvSpPr>
        <p:spPr bwMode="auto">
          <a:xfrm>
            <a:off x="6134100" y="3297238"/>
            <a:ext cx="109538" cy="106362"/>
          </a:xfrm>
          <a:custGeom>
            <a:avLst/>
            <a:gdLst>
              <a:gd name="T0" fmla="*/ 0 w 18269"/>
              <a:gd name="T1" fmla="*/ 153399541 h 21233"/>
              <a:gd name="T2" fmla="*/ 664638450 w 18269"/>
              <a:gd name="T3" fmla="*/ 0 h 21233"/>
              <a:gd name="T4" fmla="*/ 848818380 w 18269"/>
              <a:gd name="T5" fmla="*/ 335476613 h 21233"/>
              <a:gd name="T6" fmla="*/ 0 60000 65536"/>
              <a:gd name="T7" fmla="*/ 0 60000 65536"/>
              <a:gd name="T8" fmla="*/ 0 60000 65536"/>
            </a:gdLst>
            <a:ahLst/>
            <a:cxnLst>
              <a:cxn ang="T6">
                <a:pos x="T0" y="T1"/>
              </a:cxn>
              <a:cxn ang="T7">
                <a:pos x="T2" y="T3"/>
              </a:cxn>
              <a:cxn ang="T8">
                <a:pos x="T4" y="T5"/>
              </a:cxn>
            </a:cxnLst>
            <a:rect l="0" t="0" r="r" b="b"/>
            <a:pathLst>
              <a:path w="18269" h="21233" fill="none" extrusionOk="0">
                <a:moveTo>
                  <a:pt x="-1" y="9708"/>
                </a:moveTo>
                <a:cubicBezTo>
                  <a:pt x="3208" y="4622"/>
                  <a:pt x="8392" y="1103"/>
                  <a:pt x="14304" y="-1"/>
                </a:cubicBezTo>
              </a:path>
              <a:path w="18269" h="21233" stroke="0" extrusionOk="0">
                <a:moveTo>
                  <a:pt x="-1" y="9708"/>
                </a:moveTo>
                <a:cubicBezTo>
                  <a:pt x="3208" y="4622"/>
                  <a:pt x="8392" y="1103"/>
                  <a:pt x="14304" y="-1"/>
                </a:cubicBezTo>
                <a:lnTo>
                  <a:pt x="18269" y="21233"/>
                </a:lnTo>
                <a:lnTo>
                  <a:pt x="-1" y="9708"/>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06" name="Line 1094"/>
          <p:cNvSpPr>
            <a:spLocks noChangeShapeType="1"/>
          </p:cNvSpPr>
          <p:nvPr/>
        </p:nvSpPr>
        <p:spPr bwMode="auto">
          <a:xfrm>
            <a:off x="6111875" y="3251200"/>
            <a:ext cx="68263" cy="7937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07" name="Rectangle 1095"/>
          <p:cNvSpPr>
            <a:spLocks noChangeArrowheads="1"/>
          </p:cNvSpPr>
          <p:nvPr/>
        </p:nvSpPr>
        <p:spPr bwMode="auto">
          <a:xfrm>
            <a:off x="6400800" y="0"/>
            <a:ext cx="2613025"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r" eaLnBrk="1" hangingPunct="1">
              <a:spcBef>
                <a:spcPct val="50000"/>
              </a:spcBef>
              <a:buClrTx/>
              <a:buSzTx/>
              <a:buFontTx/>
              <a:buChar char="•"/>
            </a:pPr>
            <a:r>
              <a:rPr kumimoji="1" lang="en-US" altLang="ko-KR" sz="1400" i="1">
                <a:solidFill>
                  <a:srgbClr val="000000"/>
                </a:solidFill>
                <a:latin typeface="Arial" panose="020B0604020202020204" pitchFamily="34" charset="0"/>
                <a:ea typeface="굴림" panose="020B0600000101010101" pitchFamily="34" charset="-127"/>
              </a:rPr>
              <a:t>Asynchronous Data Transfer</a:t>
            </a:r>
          </a:p>
        </p:txBody>
      </p:sp>
      <p:sp>
        <p:nvSpPr>
          <p:cNvPr id="2" name="日期占位符 1"/>
          <p:cNvSpPr>
            <a:spLocks noGrp="1"/>
          </p:cNvSpPr>
          <p:nvPr>
            <p:ph type="dt" sz="half" idx="13"/>
          </p:nvPr>
        </p:nvSpPr>
        <p:spPr/>
        <p:txBody>
          <a:bodyPr/>
          <a:lstStyle/>
          <a:p>
            <a:pPr>
              <a:defRPr/>
            </a:pPr>
            <a:fld id="{115E02C3-4332-4F7C-8DDD-9E29346D81D8}"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30</a:t>
            </a:fld>
            <a:endParaRPr lang="en-US" b="0" dirty="0">
              <a:solidFill>
                <a:srgbClr val="FBBA03"/>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1026"/>
          <p:cNvSpPr>
            <a:spLocks noGrp="1" noChangeArrowheads="1"/>
          </p:cNvSpPr>
          <p:nvPr>
            <p:ph type="title"/>
          </p:nvPr>
        </p:nvSpPr>
        <p:spPr>
          <a:xfrm>
            <a:off x="177800" y="266700"/>
            <a:ext cx="8966200" cy="481013"/>
          </a:xfrm>
          <a:extLst>
            <a:ext uri="{909E8E84-426E-40DD-AFC4-6F175D3DCCD1}">
              <a14:hiddenFill xmlns:a14="http://schemas.microsoft.com/office/drawing/2010/main">
                <a:solidFill>
                  <a:schemeClr val="accent1"/>
                </a:solidFill>
              </a14:hiddenFill>
            </a:ext>
          </a:extLst>
        </p:spPr>
        <p:txBody>
          <a:bodyPr lIns="63500" tIns="25400" rIns="63500" bIns="25400"/>
          <a:lstStyle/>
          <a:p>
            <a:r>
              <a:rPr lang="en-US" altLang="ko-KR" sz="1800" smtClean="0">
                <a:ea typeface="굴림" panose="020B0600000101010101" pitchFamily="34" charset="-127"/>
              </a:rPr>
              <a:t>DESTINATION-INITIATED  TRANSFER  USING  HANDSHAKE</a:t>
            </a:r>
          </a:p>
        </p:txBody>
      </p:sp>
      <p:sp>
        <p:nvSpPr>
          <p:cNvPr id="40963" name="Rectangle 1027"/>
          <p:cNvSpPr>
            <a:spLocks noChangeArrowheads="1"/>
          </p:cNvSpPr>
          <p:nvPr/>
        </p:nvSpPr>
        <p:spPr bwMode="auto">
          <a:xfrm>
            <a:off x="481087" y="5340326"/>
            <a:ext cx="7401065" cy="1210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97000"/>
              </a:lnSpc>
              <a:spcBef>
                <a:spcPct val="50000"/>
              </a:spcBef>
              <a:buClrTx/>
              <a:buSzTx/>
              <a:buFontTx/>
              <a:buChar char="•"/>
            </a:pPr>
            <a:r>
              <a:rPr kumimoji="1" lang="ko-KR" altLang="en-US" sz="1400" dirty="0">
                <a:solidFill>
                  <a:srgbClr val="000000"/>
                </a:solidFill>
                <a:latin typeface="Arial" panose="020B0604020202020204" pitchFamily="34" charset="0"/>
                <a:ea typeface="굴림" panose="020B0600000101010101" pitchFamily="34" charset="-127"/>
              </a:rPr>
              <a:t>* </a:t>
            </a:r>
            <a:r>
              <a:rPr kumimoji="1" lang="en-US" altLang="ko-KR" sz="1400" dirty="0">
                <a:solidFill>
                  <a:srgbClr val="000000"/>
                </a:solidFill>
                <a:latin typeface="Arial" panose="020B0604020202020204" pitchFamily="34" charset="0"/>
                <a:ea typeface="굴림" panose="020B0600000101010101" pitchFamily="34" charset="-127"/>
              </a:rPr>
              <a:t>Handshaking provides a high degree of flexibility and reliability because the </a:t>
            </a:r>
          </a:p>
          <a:p>
            <a:pPr eaLnBrk="1" hangingPunct="1">
              <a:lnSpc>
                <a:spcPct val="97000"/>
              </a:lnSpc>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   successful completion of a data transfer relies on active participation by both units</a:t>
            </a:r>
          </a:p>
          <a:p>
            <a:pPr eaLnBrk="1" hangingPunct="1">
              <a:lnSpc>
                <a:spcPct val="97000"/>
              </a:lnSpc>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 If one unit is faulty, data transfer will not be completed </a:t>
            </a:r>
          </a:p>
          <a:p>
            <a:pPr eaLnBrk="1" hangingPunct="1">
              <a:lnSpc>
                <a:spcPct val="97000"/>
              </a:lnSpc>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   -&gt; Can be detected by means of a </a:t>
            </a:r>
            <a:r>
              <a:rPr kumimoji="1" lang="en-US" altLang="ko-KR" sz="1400" i="1" dirty="0">
                <a:solidFill>
                  <a:srgbClr val="000000"/>
                </a:solidFill>
                <a:latin typeface="Arial" panose="020B0604020202020204" pitchFamily="34" charset="0"/>
                <a:ea typeface="굴림" panose="020B0600000101010101" pitchFamily="34" charset="-127"/>
              </a:rPr>
              <a:t>timeout</a:t>
            </a:r>
            <a:r>
              <a:rPr kumimoji="1" lang="en-US" altLang="ko-KR" sz="1400" dirty="0">
                <a:solidFill>
                  <a:srgbClr val="000000"/>
                </a:solidFill>
                <a:latin typeface="Arial" panose="020B0604020202020204" pitchFamily="34" charset="0"/>
                <a:ea typeface="굴림" panose="020B0600000101010101" pitchFamily="34" charset="-127"/>
              </a:rPr>
              <a:t>  mechanism</a:t>
            </a:r>
          </a:p>
        </p:txBody>
      </p:sp>
      <p:sp>
        <p:nvSpPr>
          <p:cNvPr id="40964" name="Rectangle 1028"/>
          <p:cNvSpPr>
            <a:spLocks noChangeArrowheads="1"/>
          </p:cNvSpPr>
          <p:nvPr/>
        </p:nvSpPr>
        <p:spPr bwMode="auto">
          <a:xfrm>
            <a:off x="346149" y="777851"/>
            <a:ext cx="1781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Block Diagram</a:t>
            </a:r>
          </a:p>
        </p:txBody>
      </p:sp>
      <p:sp>
        <p:nvSpPr>
          <p:cNvPr id="40965" name="Rectangle 1029"/>
          <p:cNvSpPr>
            <a:spLocks noChangeArrowheads="1"/>
          </p:cNvSpPr>
          <p:nvPr/>
        </p:nvSpPr>
        <p:spPr bwMode="auto">
          <a:xfrm>
            <a:off x="342974" y="1735113"/>
            <a:ext cx="1908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Timing Diagram</a:t>
            </a:r>
          </a:p>
        </p:txBody>
      </p:sp>
      <p:sp>
        <p:nvSpPr>
          <p:cNvPr id="40966" name="Arc 1030"/>
          <p:cNvSpPr>
            <a:spLocks/>
          </p:cNvSpPr>
          <p:nvPr/>
        </p:nvSpPr>
        <p:spPr bwMode="auto">
          <a:xfrm>
            <a:off x="6324674" y="957238"/>
            <a:ext cx="217488" cy="144463"/>
          </a:xfrm>
          <a:custGeom>
            <a:avLst/>
            <a:gdLst>
              <a:gd name="T0" fmla="*/ 1931993016 w 21600"/>
              <a:gd name="T1" fmla="*/ 2147483646 h 17665"/>
              <a:gd name="T2" fmla="*/ 2003818177 w 21600"/>
              <a:gd name="T3" fmla="*/ 0 h 17665"/>
              <a:gd name="T4" fmla="*/ 2147483646 w 21600"/>
              <a:gd name="T5" fmla="*/ 2147483646 h 17665"/>
              <a:gd name="T6" fmla="*/ 0 60000 65536"/>
              <a:gd name="T7" fmla="*/ 0 60000 65536"/>
              <a:gd name="T8" fmla="*/ 0 60000 65536"/>
            </a:gdLst>
            <a:ahLst/>
            <a:cxnLst>
              <a:cxn ang="T6">
                <a:pos x="T0" y="T1"/>
              </a:cxn>
              <a:cxn ang="T7">
                <a:pos x="T2" y="T3"/>
              </a:cxn>
              <a:cxn ang="T8">
                <a:pos x="T4" y="T5"/>
              </a:cxn>
            </a:cxnLst>
            <a:rect l="0" t="0" r="r" b="b"/>
            <a:pathLst>
              <a:path w="21600" h="17665" fill="none" extrusionOk="0">
                <a:moveTo>
                  <a:pt x="1853" y="17665"/>
                </a:moveTo>
                <a:cubicBezTo>
                  <a:pt x="631" y="14908"/>
                  <a:pt x="0" y="11925"/>
                  <a:pt x="0" y="8910"/>
                </a:cubicBezTo>
                <a:cubicBezTo>
                  <a:pt x="-1" y="5837"/>
                  <a:pt x="655" y="2799"/>
                  <a:pt x="1923" y="0"/>
                </a:cubicBezTo>
              </a:path>
              <a:path w="21600" h="17665" stroke="0" extrusionOk="0">
                <a:moveTo>
                  <a:pt x="1853" y="17665"/>
                </a:moveTo>
                <a:cubicBezTo>
                  <a:pt x="631" y="14908"/>
                  <a:pt x="0" y="11925"/>
                  <a:pt x="0" y="8910"/>
                </a:cubicBezTo>
                <a:cubicBezTo>
                  <a:pt x="-1" y="5837"/>
                  <a:pt x="655" y="2799"/>
                  <a:pt x="1923" y="0"/>
                </a:cubicBezTo>
                <a:lnTo>
                  <a:pt x="21600" y="8910"/>
                </a:lnTo>
                <a:lnTo>
                  <a:pt x="1853" y="17665"/>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7" name="Line 1031"/>
          <p:cNvSpPr>
            <a:spLocks noChangeShapeType="1"/>
          </p:cNvSpPr>
          <p:nvPr/>
        </p:nvSpPr>
        <p:spPr bwMode="auto">
          <a:xfrm>
            <a:off x="3829124" y="1033438"/>
            <a:ext cx="257968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8" name="Arc 1032"/>
          <p:cNvSpPr>
            <a:spLocks/>
          </p:cNvSpPr>
          <p:nvPr/>
        </p:nvSpPr>
        <p:spPr bwMode="auto">
          <a:xfrm>
            <a:off x="3837062" y="1173138"/>
            <a:ext cx="215900" cy="144463"/>
          </a:xfrm>
          <a:custGeom>
            <a:avLst/>
            <a:gdLst>
              <a:gd name="T0" fmla="*/ 2147483646 w 21600"/>
              <a:gd name="T1" fmla="*/ 0 h 17805"/>
              <a:gd name="T2" fmla="*/ 2147483646 w 21600"/>
              <a:gd name="T3" fmla="*/ 2147483646 h 17805"/>
              <a:gd name="T4" fmla="*/ 0 w 21600"/>
              <a:gd name="T5" fmla="*/ 2147483646 h 17805"/>
              <a:gd name="T6" fmla="*/ 0 60000 65536"/>
              <a:gd name="T7" fmla="*/ 0 60000 65536"/>
              <a:gd name="T8" fmla="*/ 0 60000 65536"/>
            </a:gdLst>
            <a:ahLst/>
            <a:cxnLst>
              <a:cxn ang="T6">
                <a:pos x="T0" y="T1"/>
              </a:cxn>
              <a:cxn ang="T7">
                <a:pos x="T2" y="T3"/>
              </a:cxn>
              <a:cxn ang="T8">
                <a:pos x="T4" y="T5"/>
              </a:cxn>
            </a:cxnLst>
            <a:rect l="0" t="0" r="r" b="b"/>
            <a:pathLst>
              <a:path w="21600" h="17805" fill="none" extrusionOk="0">
                <a:moveTo>
                  <a:pt x="19644" y="0"/>
                </a:moveTo>
                <a:cubicBezTo>
                  <a:pt x="20933" y="2818"/>
                  <a:pt x="21600" y="5881"/>
                  <a:pt x="21600" y="8980"/>
                </a:cubicBezTo>
                <a:cubicBezTo>
                  <a:pt x="21600" y="12021"/>
                  <a:pt x="20957" y="15028"/>
                  <a:pt x="19714" y="17804"/>
                </a:cubicBezTo>
              </a:path>
              <a:path w="21600" h="17805" stroke="0" extrusionOk="0">
                <a:moveTo>
                  <a:pt x="19644" y="0"/>
                </a:moveTo>
                <a:cubicBezTo>
                  <a:pt x="20933" y="2818"/>
                  <a:pt x="21600" y="5881"/>
                  <a:pt x="21600" y="8980"/>
                </a:cubicBezTo>
                <a:cubicBezTo>
                  <a:pt x="21600" y="12021"/>
                  <a:pt x="20957" y="15028"/>
                  <a:pt x="19714" y="17804"/>
                </a:cubicBezTo>
                <a:lnTo>
                  <a:pt x="0" y="8980"/>
                </a:lnTo>
                <a:lnTo>
                  <a:pt x="19644" y="0"/>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9" name="Line 1033"/>
          <p:cNvSpPr>
            <a:spLocks noChangeShapeType="1"/>
          </p:cNvSpPr>
          <p:nvPr/>
        </p:nvSpPr>
        <p:spPr bwMode="auto">
          <a:xfrm>
            <a:off x="4022799" y="1241401"/>
            <a:ext cx="249555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0" name="Arc 1034"/>
          <p:cNvSpPr>
            <a:spLocks/>
          </p:cNvSpPr>
          <p:nvPr/>
        </p:nvSpPr>
        <p:spPr bwMode="auto">
          <a:xfrm>
            <a:off x="6324674" y="752451"/>
            <a:ext cx="217488" cy="144462"/>
          </a:xfrm>
          <a:custGeom>
            <a:avLst/>
            <a:gdLst>
              <a:gd name="T0" fmla="*/ 1931993016 w 21600"/>
              <a:gd name="T1" fmla="*/ 2147483646 h 17665"/>
              <a:gd name="T2" fmla="*/ 2003818177 w 21600"/>
              <a:gd name="T3" fmla="*/ 0 h 17665"/>
              <a:gd name="T4" fmla="*/ 2147483646 w 21600"/>
              <a:gd name="T5" fmla="*/ 2147483646 h 17665"/>
              <a:gd name="T6" fmla="*/ 0 60000 65536"/>
              <a:gd name="T7" fmla="*/ 0 60000 65536"/>
              <a:gd name="T8" fmla="*/ 0 60000 65536"/>
            </a:gdLst>
            <a:ahLst/>
            <a:cxnLst>
              <a:cxn ang="T6">
                <a:pos x="T0" y="T1"/>
              </a:cxn>
              <a:cxn ang="T7">
                <a:pos x="T2" y="T3"/>
              </a:cxn>
              <a:cxn ang="T8">
                <a:pos x="T4" y="T5"/>
              </a:cxn>
            </a:cxnLst>
            <a:rect l="0" t="0" r="r" b="b"/>
            <a:pathLst>
              <a:path w="21600" h="17665" fill="none" extrusionOk="0">
                <a:moveTo>
                  <a:pt x="1853" y="17665"/>
                </a:moveTo>
                <a:cubicBezTo>
                  <a:pt x="631" y="14908"/>
                  <a:pt x="0" y="11925"/>
                  <a:pt x="0" y="8910"/>
                </a:cubicBezTo>
                <a:cubicBezTo>
                  <a:pt x="-1" y="5837"/>
                  <a:pt x="655" y="2799"/>
                  <a:pt x="1923" y="0"/>
                </a:cubicBezTo>
              </a:path>
              <a:path w="21600" h="17665" stroke="0" extrusionOk="0">
                <a:moveTo>
                  <a:pt x="1853" y="17665"/>
                </a:moveTo>
                <a:cubicBezTo>
                  <a:pt x="631" y="14908"/>
                  <a:pt x="0" y="11925"/>
                  <a:pt x="0" y="8910"/>
                </a:cubicBezTo>
                <a:cubicBezTo>
                  <a:pt x="-1" y="5837"/>
                  <a:pt x="655" y="2799"/>
                  <a:pt x="1923" y="0"/>
                </a:cubicBezTo>
                <a:lnTo>
                  <a:pt x="21600" y="8910"/>
                </a:lnTo>
                <a:lnTo>
                  <a:pt x="1853" y="17665"/>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1035"/>
          <p:cNvSpPr>
            <a:spLocks noChangeShapeType="1"/>
          </p:cNvSpPr>
          <p:nvPr/>
        </p:nvSpPr>
        <p:spPr bwMode="auto">
          <a:xfrm>
            <a:off x="3829124" y="828651"/>
            <a:ext cx="252253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Rectangle 1036"/>
          <p:cNvSpPr>
            <a:spLocks noChangeArrowheads="1"/>
          </p:cNvSpPr>
          <p:nvPr/>
        </p:nvSpPr>
        <p:spPr bwMode="auto">
          <a:xfrm>
            <a:off x="2843287" y="781026"/>
            <a:ext cx="971550" cy="581025"/>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40973" name="Rectangle 1037"/>
          <p:cNvSpPr>
            <a:spLocks noChangeArrowheads="1"/>
          </p:cNvSpPr>
          <p:nvPr/>
        </p:nvSpPr>
        <p:spPr bwMode="auto">
          <a:xfrm>
            <a:off x="2886149" y="825476"/>
            <a:ext cx="696913"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Source</a:t>
            </a:r>
          </a:p>
          <a:p>
            <a:pPr eaLnBrk="1" latin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40974" name="Rectangle 1038"/>
          <p:cNvSpPr>
            <a:spLocks noChangeArrowheads="1"/>
          </p:cNvSpPr>
          <p:nvPr/>
        </p:nvSpPr>
        <p:spPr bwMode="auto">
          <a:xfrm>
            <a:off x="3035374" y="995338"/>
            <a:ext cx="4619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unit</a:t>
            </a:r>
          </a:p>
        </p:txBody>
      </p:sp>
      <p:sp>
        <p:nvSpPr>
          <p:cNvPr id="40975" name="Rectangle 1039"/>
          <p:cNvSpPr>
            <a:spLocks noChangeArrowheads="1"/>
          </p:cNvSpPr>
          <p:nvPr/>
        </p:nvSpPr>
        <p:spPr bwMode="auto">
          <a:xfrm>
            <a:off x="6561212" y="825476"/>
            <a:ext cx="101123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Destination</a:t>
            </a:r>
          </a:p>
          <a:p>
            <a:pPr eaLnBrk="1" latin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40976" name="Rectangle 1040"/>
          <p:cNvSpPr>
            <a:spLocks noChangeArrowheads="1"/>
          </p:cNvSpPr>
          <p:nvPr/>
        </p:nvSpPr>
        <p:spPr bwMode="auto">
          <a:xfrm>
            <a:off x="6802512" y="995338"/>
            <a:ext cx="46196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unit</a:t>
            </a:r>
          </a:p>
        </p:txBody>
      </p:sp>
      <p:sp>
        <p:nvSpPr>
          <p:cNvPr id="40977" name="Rectangle 1041"/>
          <p:cNvSpPr>
            <a:spLocks noChangeArrowheads="1"/>
          </p:cNvSpPr>
          <p:nvPr/>
        </p:nvSpPr>
        <p:spPr bwMode="auto">
          <a:xfrm>
            <a:off x="6546924" y="769913"/>
            <a:ext cx="1076325" cy="582613"/>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40978" name="Rectangle 1042"/>
          <p:cNvSpPr>
            <a:spLocks noChangeArrowheads="1"/>
          </p:cNvSpPr>
          <p:nvPr/>
        </p:nvSpPr>
        <p:spPr bwMode="auto">
          <a:xfrm>
            <a:off x="4649862" y="620688"/>
            <a:ext cx="8239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Data bus</a:t>
            </a:r>
          </a:p>
        </p:txBody>
      </p:sp>
      <p:sp>
        <p:nvSpPr>
          <p:cNvPr id="40979" name="Rectangle 1043"/>
          <p:cNvSpPr>
            <a:spLocks noChangeArrowheads="1"/>
          </p:cNvSpPr>
          <p:nvPr/>
        </p:nvSpPr>
        <p:spPr bwMode="auto">
          <a:xfrm>
            <a:off x="4649862" y="1031851"/>
            <a:ext cx="123825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Ready for data</a:t>
            </a:r>
          </a:p>
        </p:txBody>
      </p:sp>
      <p:sp>
        <p:nvSpPr>
          <p:cNvPr id="40980" name="Rectangle 1044"/>
          <p:cNvSpPr>
            <a:spLocks noChangeArrowheads="1"/>
          </p:cNvSpPr>
          <p:nvPr/>
        </p:nvSpPr>
        <p:spPr bwMode="auto">
          <a:xfrm>
            <a:off x="4649862" y="825476"/>
            <a:ext cx="9001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Data valid</a:t>
            </a:r>
          </a:p>
        </p:txBody>
      </p:sp>
      <p:sp>
        <p:nvSpPr>
          <p:cNvPr id="40981" name="Rectangle 1045"/>
          <p:cNvSpPr>
            <a:spLocks noChangeArrowheads="1"/>
          </p:cNvSpPr>
          <p:nvPr/>
        </p:nvSpPr>
        <p:spPr bwMode="auto">
          <a:xfrm>
            <a:off x="347737" y="3400401"/>
            <a:ext cx="2352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Sequence of Events</a:t>
            </a:r>
          </a:p>
        </p:txBody>
      </p:sp>
      <p:sp>
        <p:nvSpPr>
          <p:cNvPr id="40982" name="Rectangle 1046"/>
          <p:cNvSpPr>
            <a:spLocks noChangeArrowheads="1"/>
          </p:cNvSpPr>
          <p:nvPr/>
        </p:nvSpPr>
        <p:spPr bwMode="auto">
          <a:xfrm>
            <a:off x="2824237" y="3998888"/>
            <a:ext cx="15208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Place data on bus.</a:t>
            </a:r>
          </a:p>
          <a:p>
            <a:pPr ea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40983" name="Rectangle 1047"/>
          <p:cNvSpPr>
            <a:spLocks noChangeArrowheads="1"/>
          </p:cNvSpPr>
          <p:nvPr/>
        </p:nvSpPr>
        <p:spPr bwMode="auto">
          <a:xfrm>
            <a:off x="2824237" y="4163988"/>
            <a:ext cx="14700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Enable data valid.</a:t>
            </a:r>
          </a:p>
        </p:txBody>
      </p:sp>
      <p:sp>
        <p:nvSpPr>
          <p:cNvPr id="40984" name="Rectangle 1048"/>
          <p:cNvSpPr>
            <a:spLocks noChangeArrowheads="1"/>
          </p:cNvSpPr>
          <p:nvPr/>
        </p:nvSpPr>
        <p:spPr bwMode="auto">
          <a:xfrm>
            <a:off x="2692474" y="4013176"/>
            <a:ext cx="2003425" cy="379412"/>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40985" name="Rectangle 1049"/>
          <p:cNvSpPr>
            <a:spLocks noChangeArrowheads="1"/>
          </p:cNvSpPr>
          <p:nvPr/>
        </p:nvSpPr>
        <p:spPr bwMode="auto">
          <a:xfrm>
            <a:off x="2914724" y="3535338"/>
            <a:ext cx="10207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Source unit</a:t>
            </a:r>
          </a:p>
        </p:txBody>
      </p:sp>
      <p:sp>
        <p:nvSpPr>
          <p:cNvPr id="40986" name="Rectangle 1050"/>
          <p:cNvSpPr>
            <a:spLocks noChangeArrowheads="1"/>
          </p:cNvSpPr>
          <p:nvPr/>
        </p:nvSpPr>
        <p:spPr bwMode="auto">
          <a:xfrm>
            <a:off x="6054799" y="3522638"/>
            <a:ext cx="1335088"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Destination unit</a:t>
            </a:r>
          </a:p>
        </p:txBody>
      </p:sp>
      <p:sp>
        <p:nvSpPr>
          <p:cNvPr id="40987" name="Rectangle 1051"/>
          <p:cNvSpPr>
            <a:spLocks noChangeArrowheads="1"/>
          </p:cNvSpPr>
          <p:nvPr/>
        </p:nvSpPr>
        <p:spPr bwMode="auto">
          <a:xfrm>
            <a:off x="6054799" y="3797276"/>
            <a:ext cx="17462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Ready to accept data.</a:t>
            </a:r>
          </a:p>
          <a:p>
            <a:pPr ea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40988" name="Rectangle 1052"/>
          <p:cNvSpPr>
            <a:spLocks noChangeArrowheads="1"/>
          </p:cNvSpPr>
          <p:nvPr/>
        </p:nvSpPr>
        <p:spPr bwMode="auto">
          <a:xfrm>
            <a:off x="6064324" y="3962376"/>
            <a:ext cx="1773238"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Enable ready for data.</a:t>
            </a:r>
          </a:p>
        </p:txBody>
      </p:sp>
      <p:sp>
        <p:nvSpPr>
          <p:cNvPr id="40989" name="Rectangle 1053"/>
          <p:cNvSpPr>
            <a:spLocks noChangeArrowheads="1"/>
          </p:cNvSpPr>
          <p:nvPr/>
        </p:nvSpPr>
        <p:spPr bwMode="auto">
          <a:xfrm>
            <a:off x="5905574" y="3811563"/>
            <a:ext cx="2005013" cy="379413"/>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40990" name="Rectangle 1054"/>
          <p:cNvSpPr>
            <a:spLocks noChangeArrowheads="1"/>
          </p:cNvSpPr>
          <p:nvPr/>
        </p:nvSpPr>
        <p:spPr bwMode="auto">
          <a:xfrm>
            <a:off x="2819474" y="4746601"/>
            <a:ext cx="15113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Disable data valid.</a:t>
            </a:r>
          </a:p>
          <a:p>
            <a:pPr ea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40991" name="Rectangle 1055"/>
          <p:cNvSpPr>
            <a:spLocks noChangeArrowheads="1"/>
          </p:cNvSpPr>
          <p:nvPr/>
        </p:nvSpPr>
        <p:spPr bwMode="auto">
          <a:xfrm>
            <a:off x="2760737" y="4894238"/>
            <a:ext cx="17843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Invalidate data on bus</a:t>
            </a:r>
          </a:p>
          <a:p>
            <a:pPr ea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40992" name="Rectangle 1056"/>
          <p:cNvSpPr>
            <a:spLocks noChangeArrowheads="1"/>
          </p:cNvSpPr>
          <p:nvPr/>
        </p:nvSpPr>
        <p:spPr bwMode="auto">
          <a:xfrm>
            <a:off x="2800424" y="5040288"/>
            <a:ext cx="11223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ko-KR" altLang="en-US" sz="1200">
                <a:solidFill>
                  <a:srgbClr val="000000"/>
                </a:solidFill>
                <a:latin typeface="Arial" panose="020B0604020202020204" pitchFamily="34" charset="0"/>
                <a:ea typeface="굴림" panose="020B0600000101010101" pitchFamily="34" charset="-127"/>
              </a:rPr>
              <a:t>(</a:t>
            </a:r>
            <a:r>
              <a:rPr kumimoji="1" lang="en-US" altLang="ko-KR" sz="1200">
                <a:solidFill>
                  <a:srgbClr val="000000"/>
                </a:solidFill>
                <a:latin typeface="Arial" panose="020B0604020202020204" pitchFamily="34" charset="0"/>
                <a:ea typeface="굴림" panose="020B0600000101010101" pitchFamily="34" charset="-127"/>
              </a:rPr>
              <a:t>initial state).</a:t>
            </a:r>
          </a:p>
        </p:txBody>
      </p:sp>
      <p:sp>
        <p:nvSpPr>
          <p:cNvPr id="40993" name="Rectangle 1057"/>
          <p:cNvSpPr>
            <a:spLocks noChangeArrowheads="1"/>
          </p:cNvSpPr>
          <p:nvPr/>
        </p:nvSpPr>
        <p:spPr bwMode="auto">
          <a:xfrm>
            <a:off x="2692474" y="4748188"/>
            <a:ext cx="2003425" cy="52387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40994" name="Rectangle 1058"/>
          <p:cNvSpPr>
            <a:spLocks noChangeArrowheads="1"/>
          </p:cNvSpPr>
          <p:nvPr/>
        </p:nvSpPr>
        <p:spPr bwMode="auto">
          <a:xfrm>
            <a:off x="6023049" y="4535463"/>
            <a:ext cx="17811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Accept data from bus.</a:t>
            </a:r>
          </a:p>
          <a:p>
            <a:pPr ea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40995" name="Rectangle 1059"/>
          <p:cNvSpPr>
            <a:spLocks noChangeArrowheads="1"/>
          </p:cNvSpPr>
          <p:nvPr/>
        </p:nvSpPr>
        <p:spPr bwMode="auto">
          <a:xfrm>
            <a:off x="6042099" y="4691038"/>
            <a:ext cx="18145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Disable ready for data.</a:t>
            </a:r>
          </a:p>
        </p:txBody>
      </p:sp>
      <p:sp>
        <p:nvSpPr>
          <p:cNvPr id="40996" name="Rectangle 1060"/>
          <p:cNvSpPr>
            <a:spLocks noChangeArrowheads="1"/>
          </p:cNvSpPr>
          <p:nvPr/>
        </p:nvSpPr>
        <p:spPr bwMode="auto">
          <a:xfrm>
            <a:off x="5905574" y="4546576"/>
            <a:ext cx="2005013" cy="379412"/>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40997" name="Arc 1061"/>
          <p:cNvSpPr>
            <a:spLocks/>
          </p:cNvSpPr>
          <p:nvPr/>
        </p:nvSpPr>
        <p:spPr bwMode="auto">
          <a:xfrm>
            <a:off x="4718124" y="4067151"/>
            <a:ext cx="141288" cy="92075"/>
          </a:xfrm>
          <a:custGeom>
            <a:avLst/>
            <a:gdLst>
              <a:gd name="T0" fmla="*/ 1440892524 w 21600"/>
              <a:gd name="T1" fmla="*/ 0 h 17633"/>
              <a:gd name="T2" fmla="*/ 1617995502 w 21600"/>
              <a:gd name="T3" fmla="*/ 357453254 h 17633"/>
              <a:gd name="T4" fmla="*/ 0 w 21600"/>
              <a:gd name="T5" fmla="*/ 229495776 h 17633"/>
              <a:gd name="T6" fmla="*/ 0 60000 65536"/>
              <a:gd name="T7" fmla="*/ 0 60000 65536"/>
              <a:gd name="T8" fmla="*/ 0 60000 65536"/>
            </a:gdLst>
            <a:ahLst/>
            <a:cxnLst>
              <a:cxn ang="T6">
                <a:pos x="T0" y="T1"/>
              </a:cxn>
              <a:cxn ang="T7">
                <a:pos x="T2" y="T3"/>
              </a:cxn>
              <a:cxn ang="T8">
                <a:pos x="T4" y="T5"/>
              </a:cxn>
            </a:cxnLst>
            <a:rect l="0" t="0" r="r" b="b"/>
            <a:pathLst>
              <a:path w="21600" h="17633" fill="none" extrusionOk="0">
                <a:moveTo>
                  <a:pt x="18395" y="0"/>
                </a:moveTo>
                <a:cubicBezTo>
                  <a:pt x="20490" y="3404"/>
                  <a:pt x="21600" y="7323"/>
                  <a:pt x="21600" y="11321"/>
                </a:cubicBezTo>
                <a:cubicBezTo>
                  <a:pt x="21600" y="13460"/>
                  <a:pt x="21282" y="15587"/>
                  <a:pt x="20657" y="17633"/>
                </a:cubicBezTo>
              </a:path>
              <a:path w="21600" h="17633" stroke="0" extrusionOk="0">
                <a:moveTo>
                  <a:pt x="18395" y="0"/>
                </a:moveTo>
                <a:cubicBezTo>
                  <a:pt x="20490" y="3404"/>
                  <a:pt x="21600" y="7323"/>
                  <a:pt x="21600" y="11321"/>
                </a:cubicBezTo>
                <a:cubicBezTo>
                  <a:pt x="21600" y="13460"/>
                  <a:pt x="21282" y="15587"/>
                  <a:pt x="20657" y="17633"/>
                </a:cubicBezTo>
                <a:lnTo>
                  <a:pt x="0" y="11321"/>
                </a:lnTo>
                <a:lnTo>
                  <a:pt x="18395" y="0"/>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8" name="Line 1062"/>
          <p:cNvSpPr>
            <a:spLocks noChangeShapeType="1"/>
          </p:cNvSpPr>
          <p:nvPr/>
        </p:nvSpPr>
        <p:spPr bwMode="auto">
          <a:xfrm flipH="1">
            <a:off x="4814962" y="4019526"/>
            <a:ext cx="1090612" cy="9525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9" name="Arc 1063"/>
          <p:cNvSpPr>
            <a:spLocks/>
          </p:cNvSpPr>
          <p:nvPr/>
        </p:nvSpPr>
        <p:spPr bwMode="auto">
          <a:xfrm>
            <a:off x="5759524" y="4589438"/>
            <a:ext cx="141288" cy="85725"/>
          </a:xfrm>
          <a:custGeom>
            <a:avLst/>
            <a:gdLst>
              <a:gd name="T0" fmla="*/ 155613 w 21600"/>
              <a:gd name="T1" fmla="*/ 365508846 h 16112"/>
              <a:gd name="T2" fmla="*/ 540614022 w 21600"/>
              <a:gd name="T3" fmla="*/ 0 h 16112"/>
              <a:gd name="T4" fmla="*/ 1691855112 w 21600"/>
              <a:gd name="T5" fmla="*/ 359065898 h 16112"/>
              <a:gd name="T6" fmla="*/ 0 60000 65536"/>
              <a:gd name="T7" fmla="*/ 0 60000 65536"/>
              <a:gd name="T8" fmla="*/ 0 60000 65536"/>
            </a:gdLst>
            <a:ahLst/>
            <a:cxnLst>
              <a:cxn ang="T6">
                <a:pos x="T0" y="T1"/>
              </a:cxn>
              <a:cxn ang="T7">
                <a:pos x="T2" y="T3"/>
              </a:cxn>
              <a:cxn ang="T8">
                <a:pos x="T4" y="T5"/>
              </a:cxn>
            </a:cxnLst>
            <a:rect l="0" t="0" r="r" b="b"/>
            <a:pathLst>
              <a:path w="21600" h="16112" fill="none" extrusionOk="0">
                <a:moveTo>
                  <a:pt x="1" y="16112"/>
                </a:moveTo>
                <a:cubicBezTo>
                  <a:pt x="0" y="16017"/>
                  <a:pt x="0" y="15922"/>
                  <a:pt x="0" y="15828"/>
                </a:cubicBezTo>
                <a:cubicBezTo>
                  <a:pt x="-1" y="9821"/>
                  <a:pt x="2500" y="4086"/>
                  <a:pt x="6901" y="-1"/>
                </a:cubicBezTo>
              </a:path>
              <a:path w="21600" h="16112" stroke="0" extrusionOk="0">
                <a:moveTo>
                  <a:pt x="1" y="16112"/>
                </a:moveTo>
                <a:cubicBezTo>
                  <a:pt x="0" y="16017"/>
                  <a:pt x="0" y="15922"/>
                  <a:pt x="0" y="15828"/>
                </a:cubicBezTo>
                <a:cubicBezTo>
                  <a:pt x="-1" y="9821"/>
                  <a:pt x="2500" y="4086"/>
                  <a:pt x="6901" y="-1"/>
                </a:cubicBezTo>
                <a:lnTo>
                  <a:pt x="21600" y="15828"/>
                </a:lnTo>
                <a:lnTo>
                  <a:pt x="1" y="16112"/>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0" name="Line 1064"/>
          <p:cNvSpPr>
            <a:spLocks noChangeShapeType="1"/>
          </p:cNvSpPr>
          <p:nvPr/>
        </p:nvSpPr>
        <p:spPr bwMode="auto">
          <a:xfrm>
            <a:off x="4724474" y="4292576"/>
            <a:ext cx="1047750" cy="34448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1" name="Arc 1065"/>
          <p:cNvSpPr>
            <a:spLocks/>
          </p:cNvSpPr>
          <p:nvPr/>
        </p:nvSpPr>
        <p:spPr bwMode="auto">
          <a:xfrm>
            <a:off x="4718124" y="4875188"/>
            <a:ext cx="141288" cy="92075"/>
          </a:xfrm>
          <a:custGeom>
            <a:avLst/>
            <a:gdLst>
              <a:gd name="T0" fmla="*/ 1440892524 w 21600"/>
              <a:gd name="T1" fmla="*/ 0 h 17633"/>
              <a:gd name="T2" fmla="*/ 1617995502 w 21600"/>
              <a:gd name="T3" fmla="*/ 357453254 h 17633"/>
              <a:gd name="T4" fmla="*/ 0 w 21600"/>
              <a:gd name="T5" fmla="*/ 229495776 h 17633"/>
              <a:gd name="T6" fmla="*/ 0 60000 65536"/>
              <a:gd name="T7" fmla="*/ 0 60000 65536"/>
              <a:gd name="T8" fmla="*/ 0 60000 65536"/>
            </a:gdLst>
            <a:ahLst/>
            <a:cxnLst>
              <a:cxn ang="T6">
                <a:pos x="T0" y="T1"/>
              </a:cxn>
              <a:cxn ang="T7">
                <a:pos x="T2" y="T3"/>
              </a:cxn>
              <a:cxn ang="T8">
                <a:pos x="T4" y="T5"/>
              </a:cxn>
            </a:cxnLst>
            <a:rect l="0" t="0" r="r" b="b"/>
            <a:pathLst>
              <a:path w="21600" h="17633" fill="none" extrusionOk="0">
                <a:moveTo>
                  <a:pt x="18395" y="0"/>
                </a:moveTo>
                <a:cubicBezTo>
                  <a:pt x="20490" y="3404"/>
                  <a:pt x="21600" y="7323"/>
                  <a:pt x="21600" y="11321"/>
                </a:cubicBezTo>
                <a:cubicBezTo>
                  <a:pt x="21600" y="13460"/>
                  <a:pt x="21282" y="15587"/>
                  <a:pt x="20657" y="17633"/>
                </a:cubicBezTo>
              </a:path>
              <a:path w="21600" h="17633" stroke="0" extrusionOk="0">
                <a:moveTo>
                  <a:pt x="18395" y="0"/>
                </a:moveTo>
                <a:cubicBezTo>
                  <a:pt x="20490" y="3404"/>
                  <a:pt x="21600" y="7323"/>
                  <a:pt x="21600" y="11321"/>
                </a:cubicBezTo>
                <a:cubicBezTo>
                  <a:pt x="21600" y="13460"/>
                  <a:pt x="21282" y="15587"/>
                  <a:pt x="20657" y="17633"/>
                </a:cubicBezTo>
                <a:lnTo>
                  <a:pt x="0" y="11321"/>
                </a:lnTo>
                <a:lnTo>
                  <a:pt x="18395" y="0"/>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2" name="Line 1066"/>
          <p:cNvSpPr>
            <a:spLocks noChangeShapeType="1"/>
          </p:cNvSpPr>
          <p:nvPr/>
        </p:nvSpPr>
        <p:spPr bwMode="auto">
          <a:xfrm flipH="1">
            <a:off x="4814962" y="4825976"/>
            <a:ext cx="1090612" cy="9366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3" name="Line 1067"/>
          <p:cNvSpPr>
            <a:spLocks noChangeShapeType="1"/>
          </p:cNvSpPr>
          <p:nvPr/>
        </p:nvSpPr>
        <p:spPr bwMode="auto">
          <a:xfrm>
            <a:off x="4691137" y="5148238"/>
            <a:ext cx="369728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4" name="Line 1068"/>
          <p:cNvSpPr>
            <a:spLocks noChangeShapeType="1"/>
          </p:cNvSpPr>
          <p:nvPr/>
        </p:nvSpPr>
        <p:spPr bwMode="auto">
          <a:xfrm>
            <a:off x="8366199" y="4013176"/>
            <a:ext cx="0" cy="11303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5" name="Arc 1069"/>
          <p:cNvSpPr>
            <a:spLocks/>
          </p:cNvSpPr>
          <p:nvPr/>
        </p:nvSpPr>
        <p:spPr bwMode="auto">
          <a:xfrm>
            <a:off x="7932812" y="3963963"/>
            <a:ext cx="141287" cy="90488"/>
          </a:xfrm>
          <a:custGeom>
            <a:avLst/>
            <a:gdLst>
              <a:gd name="T0" fmla="*/ 1543208056 w 21600"/>
              <a:gd name="T1" fmla="*/ 0 h 17464"/>
              <a:gd name="T2" fmla="*/ 1551506266 w 21600"/>
              <a:gd name="T3" fmla="*/ 337930664 h 17464"/>
              <a:gd name="T4" fmla="*/ 0 w 21600"/>
              <a:gd name="T5" fmla="*/ 171287965 h 17464"/>
              <a:gd name="T6" fmla="*/ 0 60000 65536"/>
              <a:gd name="T7" fmla="*/ 0 60000 65536"/>
              <a:gd name="T8" fmla="*/ 0 60000 65536"/>
            </a:gdLst>
            <a:ahLst/>
            <a:cxnLst>
              <a:cxn ang="T6">
                <a:pos x="T0" y="T1"/>
              </a:cxn>
              <a:cxn ang="T7">
                <a:pos x="T2" y="T3"/>
              </a:cxn>
              <a:cxn ang="T8">
                <a:pos x="T4" y="T5"/>
              </a:cxn>
            </a:cxnLst>
            <a:rect l="0" t="0" r="r" b="b"/>
            <a:pathLst>
              <a:path w="21600" h="17464" fill="none" extrusionOk="0">
                <a:moveTo>
                  <a:pt x="19702" y="0"/>
                </a:moveTo>
                <a:cubicBezTo>
                  <a:pt x="20953" y="2783"/>
                  <a:pt x="21600" y="5800"/>
                  <a:pt x="21600" y="8852"/>
                </a:cubicBezTo>
                <a:cubicBezTo>
                  <a:pt x="21600" y="11815"/>
                  <a:pt x="20990" y="14746"/>
                  <a:pt x="19808" y="17463"/>
                </a:cubicBezTo>
              </a:path>
              <a:path w="21600" h="17464" stroke="0" extrusionOk="0">
                <a:moveTo>
                  <a:pt x="19702" y="0"/>
                </a:moveTo>
                <a:cubicBezTo>
                  <a:pt x="20953" y="2783"/>
                  <a:pt x="21600" y="5800"/>
                  <a:pt x="21600" y="8852"/>
                </a:cubicBezTo>
                <a:cubicBezTo>
                  <a:pt x="21600" y="11815"/>
                  <a:pt x="20990" y="14746"/>
                  <a:pt x="19808" y="17463"/>
                </a:cubicBezTo>
                <a:lnTo>
                  <a:pt x="0" y="8852"/>
                </a:lnTo>
                <a:lnTo>
                  <a:pt x="19702" y="0"/>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6" name="Line 1070"/>
          <p:cNvSpPr>
            <a:spLocks noChangeShapeType="1"/>
          </p:cNvSpPr>
          <p:nvPr/>
        </p:nvSpPr>
        <p:spPr bwMode="auto">
          <a:xfrm flipH="1">
            <a:off x="8029649" y="4006826"/>
            <a:ext cx="34448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7" name="Line 1071"/>
          <p:cNvSpPr>
            <a:spLocks noChangeShapeType="1"/>
          </p:cNvSpPr>
          <p:nvPr/>
        </p:nvSpPr>
        <p:spPr bwMode="auto">
          <a:xfrm>
            <a:off x="3495749" y="1993876"/>
            <a:ext cx="136366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8" name="Line 1072"/>
          <p:cNvSpPr>
            <a:spLocks noChangeShapeType="1"/>
          </p:cNvSpPr>
          <p:nvPr/>
        </p:nvSpPr>
        <p:spPr bwMode="auto">
          <a:xfrm>
            <a:off x="4835599" y="1681138"/>
            <a:ext cx="0" cy="3175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9" name="Freeform 1073"/>
          <p:cNvSpPr>
            <a:spLocks/>
          </p:cNvSpPr>
          <p:nvPr/>
        </p:nvSpPr>
        <p:spPr bwMode="auto">
          <a:xfrm>
            <a:off x="4835599" y="1681138"/>
            <a:ext cx="2928938" cy="312738"/>
          </a:xfrm>
          <a:custGeom>
            <a:avLst/>
            <a:gdLst>
              <a:gd name="T0" fmla="*/ 0 w 1593"/>
              <a:gd name="T1" fmla="*/ 0 h 225"/>
              <a:gd name="T2" fmla="*/ 2147483646 w 1593"/>
              <a:gd name="T3" fmla="*/ 0 h 225"/>
              <a:gd name="T4" fmla="*/ 2147483646 w 1593"/>
              <a:gd name="T5" fmla="*/ 2147483646 h 225"/>
              <a:gd name="T6" fmla="*/ 2147483646 w 1593"/>
              <a:gd name="T7" fmla="*/ 2147483646 h 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93" h="225">
                <a:moveTo>
                  <a:pt x="0" y="0"/>
                </a:moveTo>
                <a:lnTo>
                  <a:pt x="952" y="0"/>
                </a:lnTo>
                <a:lnTo>
                  <a:pt x="952" y="224"/>
                </a:lnTo>
                <a:lnTo>
                  <a:pt x="1592" y="224"/>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0" name="Rectangle 1074"/>
          <p:cNvSpPr>
            <a:spLocks noChangeArrowheads="1"/>
          </p:cNvSpPr>
          <p:nvPr/>
        </p:nvSpPr>
        <p:spPr bwMode="auto">
          <a:xfrm>
            <a:off x="2816299" y="1784326"/>
            <a:ext cx="123825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Ready for data</a:t>
            </a:r>
          </a:p>
        </p:txBody>
      </p:sp>
      <p:sp>
        <p:nvSpPr>
          <p:cNvPr id="41011" name="Line 1075"/>
          <p:cNvSpPr>
            <a:spLocks noChangeShapeType="1"/>
          </p:cNvSpPr>
          <p:nvPr/>
        </p:nvSpPr>
        <p:spPr bwMode="auto">
          <a:xfrm>
            <a:off x="3495749" y="2628876"/>
            <a:ext cx="19304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2" name="Line 1076"/>
          <p:cNvSpPr>
            <a:spLocks noChangeShapeType="1"/>
          </p:cNvSpPr>
          <p:nvPr/>
        </p:nvSpPr>
        <p:spPr bwMode="auto">
          <a:xfrm>
            <a:off x="5408687" y="2316138"/>
            <a:ext cx="0" cy="319088"/>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3" name="Freeform 1077"/>
          <p:cNvSpPr>
            <a:spLocks/>
          </p:cNvSpPr>
          <p:nvPr/>
        </p:nvSpPr>
        <p:spPr bwMode="auto">
          <a:xfrm>
            <a:off x="5408687" y="2316138"/>
            <a:ext cx="2430462" cy="315913"/>
          </a:xfrm>
          <a:custGeom>
            <a:avLst/>
            <a:gdLst>
              <a:gd name="T0" fmla="*/ 0 w 1321"/>
              <a:gd name="T1" fmla="*/ 0 h 225"/>
              <a:gd name="T2" fmla="*/ 2147483646 w 1321"/>
              <a:gd name="T3" fmla="*/ 0 h 225"/>
              <a:gd name="T4" fmla="*/ 2147483646 w 1321"/>
              <a:gd name="T5" fmla="*/ 2147483646 h 225"/>
              <a:gd name="T6" fmla="*/ 2147483646 w 1321"/>
              <a:gd name="T7" fmla="*/ 2147483646 h 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21" h="225">
                <a:moveTo>
                  <a:pt x="0" y="0"/>
                </a:moveTo>
                <a:lnTo>
                  <a:pt x="776" y="0"/>
                </a:lnTo>
                <a:lnTo>
                  <a:pt x="776" y="224"/>
                </a:lnTo>
                <a:lnTo>
                  <a:pt x="1320" y="224"/>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4" name="Rectangle 1078"/>
          <p:cNvSpPr>
            <a:spLocks noChangeArrowheads="1"/>
          </p:cNvSpPr>
          <p:nvPr/>
        </p:nvSpPr>
        <p:spPr bwMode="auto">
          <a:xfrm>
            <a:off x="2816299" y="2419326"/>
            <a:ext cx="9001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Data valid</a:t>
            </a:r>
          </a:p>
        </p:txBody>
      </p:sp>
      <p:sp>
        <p:nvSpPr>
          <p:cNvPr id="41015" name="Line 1079"/>
          <p:cNvSpPr>
            <a:spLocks noChangeShapeType="1"/>
          </p:cNvSpPr>
          <p:nvPr/>
        </p:nvSpPr>
        <p:spPr bwMode="auto">
          <a:xfrm>
            <a:off x="3495749" y="3267051"/>
            <a:ext cx="153035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6" name="Line 1080"/>
          <p:cNvSpPr>
            <a:spLocks noChangeShapeType="1"/>
          </p:cNvSpPr>
          <p:nvPr/>
        </p:nvSpPr>
        <p:spPr bwMode="auto">
          <a:xfrm>
            <a:off x="4995937" y="2941613"/>
            <a:ext cx="0" cy="33972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7" name="Freeform 1081"/>
          <p:cNvSpPr>
            <a:spLocks/>
          </p:cNvSpPr>
          <p:nvPr/>
        </p:nvSpPr>
        <p:spPr bwMode="auto">
          <a:xfrm>
            <a:off x="4995937" y="2941613"/>
            <a:ext cx="2843212" cy="327025"/>
          </a:xfrm>
          <a:custGeom>
            <a:avLst/>
            <a:gdLst>
              <a:gd name="T0" fmla="*/ 0 w 1545"/>
              <a:gd name="T1" fmla="*/ 0 h 233"/>
              <a:gd name="T2" fmla="*/ 2147483646 w 1545"/>
              <a:gd name="T3" fmla="*/ 0 h 233"/>
              <a:gd name="T4" fmla="*/ 2147483646 w 1545"/>
              <a:gd name="T5" fmla="*/ 2147483646 h 233"/>
              <a:gd name="T6" fmla="*/ 2147483646 w 1545"/>
              <a:gd name="T7" fmla="*/ 2147483646 h 2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5" h="233">
                <a:moveTo>
                  <a:pt x="0" y="0"/>
                </a:moveTo>
                <a:lnTo>
                  <a:pt x="1000" y="0"/>
                </a:lnTo>
                <a:lnTo>
                  <a:pt x="1000" y="232"/>
                </a:lnTo>
                <a:lnTo>
                  <a:pt x="1544" y="232"/>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8" name="Rectangle 1082"/>
          <p:cNvSpPr>
            <a:spLocks noChangeArrowheads="1"/>
          </p:cNvSpPr>
          <p:nvPr/>
        </p:nvSpPr>
        <p:spPr bwMode="auto">
          <a:xfrm>
            <a:off x="2802012" y="3063851"/>
            <a:ext cx="8239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Data bus</a:t>
            </a:r>
          </a:p>
        </p:txBody>
      </p:sp>
      <p:sp>
        <p:nvSpPr>
          <p:cNvPr id="41019" name="Rectangle 1083"/>
          <p:cNvSpPr>
            <a:spLocks noChangeArrowheads="1"/>
          </p:cNvSpPr>
          <p:nvPr/>
        </p:nvSpPr>
        <p:spPr bwMode="auto">
          <a:xfrm>
            <a:off x="5486474" y="2960663"/>
            <a:ext cx="9017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Valid data</a:t>
            </a:r>
          </a:p>
        </p:txBody>
      </p:sp>
      <p:sp>
        <p:nvSpPr>
          <p:cNvPr id="41020" name="Arc 1084"/>
          <p:cNvSpPr>
            <a:spLocks/>
          </p:cNvSpPr>
          <p:nvPr/>
        </p:nvSpPr>
        <p:spPr bwMode="auto">
          <a:xfrm>
            <a:off x="5003874" y="3043213"/>
            <a:ext cx="139700" cy="84138"/>
          </a:xfrm>
          <a:custGeom>
            <a:avLst/>
            <a:gdLst>
              <a:gd name="T0" fmla="*/ 1442077167 w 21600"/>
              <a:gd name="T1" fmla="*/ 0 h 17464"/>
              <a:gd name="T2" fmla="*/ 1449840523 w 21600"/>
              <a:gd name="T3" fmla="*/ 218390990 h 17464"/>
              <a:gd name="T4" fmla="*/ 0 w 21600"/>
              <a:gd name="T5" fmla="*/ 110695993 h 17464"/>
              <a:gd name="T6" fmla="*/ 0 60000 65536"/>
              <a:gd name="T7" fmla="*/ 0 60000 65536"/>
              <a:gd name="T8" fmla="*/ 0 60000 65536"/>
            </a:gdLst>
            <a:ahLst/>
            <a:cxnLst>
              <a:cxn ang="T6">
                <a:pos x="T0" y="T1"/>
              </a:cxn>
              <a:cxn ang="T7">
                <a:pos x="T2" y="T3"/>
              </a:cxn>
              <a:cxn ang="T8">
                <a:pos x="T4" y="T5"/>
              </a:cxn>
            </a:cxnLst>
            <a:rect l="0" t="0" r="r" b="b"/>
            <a:pathLst>
              <a:path w="21600" h="17464" fill="none" extrusionOk="0">
                <a:moveTo>
                  <a:pt x="19702" y="0"/>
                </a:moveTo>
                <a:cubicBezTo>
                  <a:pt x="20953" y="2783"/>
                  <a:pt x="21600" y="5800"/>
                  <a:pt x="21600" y="8852"/>
                </a:cubicBezTo>
                <a:cubicBezTo>
                  <a:pt x="21600" y="11815"/>
                  <a:pt x="20990" y="14746"/>
                  <a:pt x="19808" y="17463"/>
                </a:cubicBezTo>
              </a:path>
              <a:path w="21600" h="17464" stroke="0" extrusionOk="0">
                <a:moveTo>
                  <a:pt x="19702" y="0"/>
                </a:moveTo>
                <a:cubicBezTo>
                  <a:pt x="20953" y="2783"/>
                  <a:pt x="21600" y="5800"/>
                  <a:pt x="21600" y="8852"/>
                </a:cubicBezTo>
                <a:cubicBezTo>
                  <a:pt x="21600" y="11815"/>
                  <a:pt x="20990" y="14746"/>
                  <a:pt x="19808" y="17463"/>
                </a:cubicBezTo>
                <a:lnTo>
                  <a:pt x="0" y="8852"/>
                </a:lnTo>
                <a:lnTo>
                  <a:pt x="19702" y="0"/>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1" name="Line 1085"/>
          <p:cNvSpPr>
            <a:spLocks noChangeShapeType="1"/>
          </p:cNvSpPr>
          <p:nvPr/>
        </p:nvSpPr>
        <p:spPr bwMode="auto">
          <a:xfrm>
            <a:off x="5129287" y="3082901"/>
            <a:ext cx="352425"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2" name="Arc 1086"/>
          <p:cNvSpPr>
            <a:spLocks/>
          </p:cNvSpPr>
          <p:nvPr/>
        </p:nvSpPr>
        <p:spPr bwMode="auto">
          <a:xfrm>
            <a:off x="6710437" y="3036863"/>
            <a:ext cx="139700" cy="85725"/>
          </a:xfrm>
          <a:custGeom>
            <a:avLst/>
            <a:gdLst>
              <a:gd name="T0" fmla="*/ 127786093 w 21600"/>
              <a:gd name="T1" fmla="*/ 259460149 h 17255"/>
              <a:gd name="T2" fmla="*/ 135402828 w 21600"/>
              <a:gd name="T3" fmla="*/ 0 h 17255"/>
              <a:gd name="T4" fmla="*/ 1580919868 w 21600"/>
              <a:gd name="T5" fmla="*/ 131511073 h 17255"/>
              <a:gd name="T6" fmla="*/ 0 60000 65536"/>
              <a:gd name="T7" fmla="*/ 0 60000 65536"/>
              <a:gd name="T8" fmla="*/ 0 60000 65536"/>
            </a:gdLst>
            <a:ahLst/>
            <a:cxnLst>
              <a:cxn ang="T6">
                <a:pos x="T0" y="T1"/>
              </a:cxn>
              <a:cxn ang="T7">
                <a:pos x="T2" y="T3"/>
              </a:cxn>
              <a:cxn ang="T8">
                <a:pos x="T4" y="T5"/>
              </a:cxn>
            </a:cxnLst>
            <a:rect l="0" t="0" r="r" b="b"/>
            <a:pathLst>
              <a:path w="21600" h="17255" fill="none" extrusionOk="0">
                <a:moveTo>
                  <a:pt x="1746" y="17254"/>
                </a:moveTo>
                <a:cubicBezTo>
                  <a:pt x="594" y="14566"/>
                  <a:pt x="0" y="11671"/>
                  <a:pt x="0" y="8746"/>
                </a:cubicBezTo>
                <a:cubicBezTo>
                  <a:pt x="-1" y="5733"/>
                  <a:pt x="630" y="2754"/>
                  <a:pt x="1849" y="-1"/>
                </a:cubicBezTo>
              </a:path>
              <a:path w="21600" h="17255" stroke="0" extrusionOk="0">
                <a:moveTo>
                  <a:pt x="1746" y="17254"/>
                </a:moveTo>
                <a:cubicBezTo>
                  <a:pt x="594" y="14566"/>
                  <a:pt x="0" y="11671"/>
                  <a:pt x="0" y="8746"/>
                </a:cubicBezTo>
                <a:cubicBezTo>
                  <a:pt x="-1" y="5733"/>
                  <a:pt x="630" y="2754"/>
                  <a:pt x="1849" y="-1"/>
                </a:cubicBezTo>
                <a:lnTo>
                  <a:pt x="21600" y="8746"/>
                </a:lnTo>
                <a:lnTo>
                  <a:pt x="1746" y="17254"/>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3" name="Line 1087"/>
          <p:cNvSpPr>
            <a:spLocks noChangeShapeType="1"/>
          </p:cNvSpPr>
          <p:nvPr/>
        </p:nvSpPr>
        <p:spPr bwMode="auto">
          <a:xfrm>
            <a:off x="6511999" y="3082901"/>
            <a:ext cx="20796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4" name="Arc 1088"/>
          <p:cNvSpPr>
            <a:spLocks/>
          </p:cNvSpPr>
          <p:nvPr/>
        </p:nvSpPr>
        <p:spPr bwMode="auto">
          <a:xfrm>
            <a:off x="4438724" y="1804963"/>
            <a:ext cx="396875" cy="876300"/>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09"/>
                  <a:pt x="9609" y="55"/>
                  <a:pt x="21500" y="0"/>
                </a:cubicBezTo>
              </a:path>
              <a:path w="21600" h="21600" stroke="0" extrusionOk="0">
                <a:moveTo>
                  <a:pt x="0" y="21600"/>
                </a:moveTo>
                <a:cubicBezTo>
                  <a:pt x="0" y="9709"/>
                  <a:pt x="9609" y="55"/>
                  <a:pt x="21500" y="0"/>
                </a:cubicBezTo>
                <a:lnTo>
                  <a:pt x="21600" y="21600"/>
                </a:lnTo>
                <a:lnTo>
                  <a:pt x="0" y="2160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5" name="Arc 1089"/>
          <p:cNvSpPr>
            <a:spLocks/>
          </p:cNvSpPr>
          <p:nvPr/>
        </p:nvSpPr>
        <p:spPr bwMode="auto">
          <a:xfrm>
            <a:off x="4438724" y="2673326"/>
            <a:ext cx="555625" cy="369887"/>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00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6" name="Arc 1090"/>
          <p:cNvSpPr>
            <a:spLocks/>
          </p:cNvSpPr>
          <p:nvPr/>
        </p:nvSpPr>
        <p:spPr bwMode="auto">
          <a:xfrm>
            <a:off x="4832424" y="1804963"/>
            <a:ext cx="238125" cy="496888"/>
          </a:xfrm>
          <a:custGeom>
            <a:avLst/>
            <a:gdLst>
              <a:gd name="T0" fmla="*/ 0 w 21769"/>
              <a:gd name="T1" fmla="*/ 148139129 h 21600"/>
              <a:gd name="T2" fmla="*/ 2147483646 w 21769"/>
              <a:gd name="T3" fmla="*/ 2147483646 h 21600"/>
              <a:gd name="T4" fmla="*/ 289585575 w 21769"/>
              <a:gd name="T5" fmla="*/ 2147483646 h 21600"/>
              <a:gd name="T6" fmla="*/ 0 60000 65536"/>
              <a:gd name="T7" fmla="*/ 0 60000 65536"/>
              <a:gd name="T8" fmla="*/ 0 60000 65536"/>
            </a:gdLst>
            <a:ahLst/>
            <a:cxnLst>
              <a:cxn ang="T6">
                <a:pos x="T0" y="T1"/>
              </a:cxn>
              <a:cxn ang="T7">
                <a:pos x="T2" y="T3"/>
              </a:cxn>
              <a:cxn ang="T8">
                <a:pos x="T4" y="T5"/>
              </a:cxn>
            </a:cxnLst>
            <a:rect l="0" t="0" r="r" b="b"/>
            <a:pathLst>
              <a:path w="21769" h="21600" fill="none" extrusionOk="0">
                <a:moveTo>
                  <a:pt x="-1" y="0"/>
                </a:moveTo>
                <a:cubicBezTo>
                  <a:pt x="56" y="0"/>
                  <a:pt x="112" y="-1"/>
                  <a:pt x="169" y="0"/>
                </a:cubicBezTo>
                <a:cubicBezTo>
                  <a:pt x="12098" y="0"/>
                  <a:pt x="21769" y="9670"/>
                  <a:pt x="21769" y="21600"/>
                </a:cubicBezTo>
              </a:path>
              <a:path w="21769" h="21600" stroke="0" extrusionOk="0">
                <a:moveTo>
                  <a:pt x="-1" y="0"/>
                </a:moveTo>
                <a:cubicBezTo>
                  <a:pt x="56" y="0"/>
                  <a:pt x="112" y="-1"/>
                  <a:pt x="169" y="0"/>
                </a:cubicBezTo>
                <a:cubicBezTo>
                  <a:pt x="12098" y="0"/>
                  <a:pt x="21769" y="9670"/>
                  <a:pt x="21769" y="21600"/>
                </a:cubicBezTo>
                <a:lnTo>
                  <a:pt x="169" y="21600"/>
                </a:lnTo>
                <a:lnTo>
                  <a:pt x="-1" y="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7" name="Arc 1091"/>
          <p:cNvSpPr>
            <a:spLocks/>
          </p:cNvSpPr>
          <p:nvPr/>
        </p:nvSpPr>
        <p:spPr bwMode="auto">
          <a:xfrm>
            <a:off x="5073724" y="2293913"/>
            <a:ext cx="344488" cy="18415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00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8" name="Arc 1092"/>
          <p:cNvSpPr>
            <a:spLocks/>
          </p:cNvSpPr>
          <p:nvPr/>
        </p:nvSpPr>
        <p:spPr bwMode="auto">
          <a:xfrm>
            <a:off x="5415037" y="2044676"/>
            <a:ext cx="601662" cy="42862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9" name="Arc 1093"/>
          <p:cNvSpPr>
            <a:spLocks/>
          </p:cNvSpPr>
          <p:nvPr/>
        </p:nvSpPr>
        <p:spPr bwMode="auto">
          <a:xfrm>
            <a:off x="6013524" y="1804963"/>
            <a:ext cx="574675" cy="239713"/>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7"/>
                  <a:pt x="9628" y="38"/>
                  <a:pt x="21531" y="0"/>
                </a:cubicBezTo>
              </a:path>
              <a:path w="21600" h="21600" stroke="0" extrusionOk="0">
                <a:moveTo>
                  <a:pt x="0" y="21600"/>
                </a:moveTo>
                <a:cubicBezTo>
                  <a:pt x="0" y="9697"/>
                  <a:pt x="9628" y="38"/>
                  <a:pt x="21531" y="0"/>
                </a:cubicBezTo>
                <a:lnTo>
                  <a:pt x="21600" y="21600"/>
                </a:lnTo>
                <a:lnTo>
                  <a:pt x="0" y="21600"/>
                </a:lnTo>
                <a:close/>
              </a:path>
            </a:pathLst>
          </a:custGeom>
          <a:noFill/>
          <a:ln w="25400" cap="rnd">
            <a:solidFill>
              <a:srgbClr val="00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0" name="Arc 1094"/>
          <p:cNvSpPr>
            <a:spLocks/>
          </p:cNvSpPr>
          <p:nvPr/>
        </p:nvSpPr>
        <p:spPr bwMode="auto">
          <a:xfrm>
            <a:off x="6691387" y="2293913"/>
            <a:ext cx="146050" cy="179388"/>
          </a:xfrm>
          <a:custGeom>
            <a:avLst/>
            <a:gdLst>
              <a:gd name="T0" fmla="*/ 2064147261 w 21600"/>
              <a:gd name="T1" fmla="*/ 2147483646 h 21600"/>
              <a:gd name="T2" fmla="*/ 0 w 21600"/>
              <a:gd name="T3" fmla="*/ 0 h 21600"/>
              <a:gd name="T4" fmla="*/ 2064147261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1" name="Arc 1095"/>
          <p:cNvSpPr>
            <a:spLocks/>
          </p:cNvSpPr>
          <p:nvPr/>
        </p:nvSpPr>
        <p:spPr bwMode="auto">
          <a:xfrm>
            <a:off x="6691387" y="2081188"/>
            <a:ext cx="92075" cy="215900"/>
          </a:xfrm>
          <a:custGeom>
            <a:avLst/>
            <a:gdLst>
              <a:gd name="T0" fmla="*/ 0 w 21600"/>
              <a:gd name="T1" fmla="*/ 2147483646 h 21592"/>
              <a:gd name="T2" fmla="*/ 125992736 w 21600"/>
              <a:gd name="T3" fmla="*/ 0 h 21592"/>
              <a:gd name="T4" fmla="*/ 129593043 w 21600"/>
              <a:gd name="T5" fmla="*/ 2147483646 h 21592"/>
              <a:gd name="T6" fmla="*/ 0 60000 65536"/>
              <a:gd name="T7" fmla="*/ 0 60000 65536"/>
              <a:gd name="T8" fmla="*/ 0 60000 65536"/>
            </a:gdLst>
            <a:ahLst/>
            <a:cxnLst>
              <a:cxn ang="T6">
                <a:pos x="T0" y="T1"/>
              </a:cxn>
              <a:cxn ang="T7">
                <a:pos x="T2" y="T3"/>
              </a:cxn>
              <a:cxn ang="T8">
                <a:pos x="T4" y="T5"/>
              </a:cxn>
            </a:cxnLst>
            <a:rect l="0" t="0" r="r" b="b"/>
            <a:pathLst>
              <a:path w="21600" h="21592" fill="none" extrusionOk="0">
                <a:moveTo>
                  <a:pt x="0" y="21592"/>
                </a:moveTo>
                <a:cubicBezTo>
                  <a:pt x="0" y="9896"/>
                  <a:pt x="9308" y="325"/>
                  <a:pt x="21000" y="0"/>
                </a:cubicBezTo>
              </a:path>
              <a:path w="21600" h="21592" stroke="0" extrusionOk="0">
                <a:moveTo>
                  <a:pt x="0" y="21592"/>
                </a:moveTo>
                <a:cubicBezTo>
                  <a:pt x="0" y="9896"/>
                  <a:pt x="9308" y="325"/>
                  <a:pt x="21000" y="0"/>
                </a:cubicBezTo>
                <a:lnTo>
                  <a:pt x="21600" y="21592"/>
                </a:lnTo>
                <a:lnTo>
                  <a:pt x="0" y="21592"/>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2" name="Arc 1096"/>
          <p:cNvSpPr>
            <a:spLocks/>
          </p:cNvSpPr>
          <p:nvPr/>
        </p:nvSpPr>
        <p:spPr bwMode="auto">
          <a:xfrm>
            <a:off x="6754887" y="1981176"/>
            <a:ext cx="66675" cy="111125"/>
          </a:xfrm>
          <a:custGeom>
            <a:avLst/>
            <a:gdLst>
              <a:gd name="T0" fmla="*/ 18685730 w 21600"/>
              <a:gd name="T1" fmla="*/ 0 h 21600"/>
              <a:gd name="T2" fmla="*/ 0 w 21600"/>
              <a:gd name="T3" fmla="*/ 400499403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3" name="Arc 1097"/>
          <p:cNvSpPr>
            <a:spLocks/>
          </p:cNvSpPr>
          <p:nvPr/>
        </p:nvSpPr>
        <p:spPr bwMode="auto">
          <a:xfrm>
            <a:off x="6583437" y="1804963"/>
            <a:ext cx="238125" cy="173038"/>
          </a:xfrm>
          <a:custGeom>
            <a:avLst/>
            <a:gdLst>
              <a:gd name="T0" fmla="*/ 0 w 21769"/>
              <a:gd name="T1" fmla="*/ 263763 h 21600"/>
              <a:gd name="T2" fmla="*/ 2147483646 w 21769"/>
              <a:gd name="T3" fmla="*/ 2147483646 h 21600"/>
              <a:gd name="T4" fmla="*/ 289585575 w 21769"/>
              <a:gd name="T5" fmla="*/ 2147483646 h 21600"/>
              <a:gd name="T6" fmla="*/ 0 60000 65536"/>
              <a:gd name="T7" fmla="*/ 0 60000 65536"/>
              <a:gd name="T8" fmla="*/ 0 60000 65536"/>
            </a:gdLst>
            <a:ahLst/>
            <a:cxnLst>
              <a:cxn ang="T6">
                <a:pos x="T0" y="T1"/>
              </a:cxn>
              <a:cxn ang="T7">
                <a:pos x="T2" y="T3"/>
              </a:cxn>
              <a:cxn ang="T8">
                <a:pos x="T4" y="T5"/>
              </a:cxn>
            </a:cxnLst>
            <a:rect l="0" t="0" r="r" b="b"/>
            <a:pathLst>
              <a:path w="21769" h="21600" fill="none" extrusionOk="0">
                <a:moveTo>
                  <a:pt x="-1" y="0"/>
                </a:moveTo>
                <a:cubicBezTo>
                  <a:pt x="56" y="0"/>
                  <a:pt x="112" y="-1"/>
                  <a:pt x="169" y="0"/>
                </a:cubicBezTo>
                <a:cubicBezTo>
                  <a:pt x="12098" y="0"/>
                  <a:pt x="21769" y="9670"/>
                  <a:pt x="21769" y="21600"/>
                </a:cubicBezTo>
              </a:path>
              <a:path w="21769" h="21600" stroke="0" extrusionOk="0">
                <a:moveTo>
                  <a:pt x="-1" y="0"/>
                </a:moveTo>
                <a:cubicBezTo>
                  <a:pt x="56" y="0"/>
                  <a:pt x="112" y="-1"/>
                  <a:pt x="169" y="0"/>
                </a:cubicBezTo>
                <a:cubicBezTo>
                  <a:pt x="12098" y="0"/>
                  <a:pt x="21769" y="9670"/>
                  <a:pt x="21769" y="21600"/>
                </a:cubicBezTo>
                <a:lnTo>
                  <a:pt x="169" y="21600"/>
                </a:lnTo>
                <a:lnTo>
                  <a:pt x="-1" y="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4" name="Arc 1098"/>
          <p:cNvSpPr>
            <a:spLocks/>
          </p:cNvSpPr>
          <p:nvPr/>
        </p:nvSpPr>
        <p:spPr bwMode="auto">
          <a:xfrm>
            <a:off x="6726312" y="2443138"/>
            <a:ext cx="119062" cy="103188"/>
          </a:xfrm>
          <a:custGeom>
            <a:avLst/>
            <a:gdLst>
              <a:gd name="T0" fmla="*/ 0 w 18059"/>
              <a:gd name="T1" fmla="*/ 121377395 h 21336"/>
              <a:gd name="T2" fmla="*/ 1206416334 w 18059"/>
              <a:gd name="T3" fmla="*/ 0 h 21336"/>
              <a:gd name="T4" fmla="*/ 1483099986 w 18059"/>
              <a:gd name="T5" fmla="*/ 273030162 h 21336"/>
              <a:gd name="T6" fmla="*/ 0 60000 65536"/>
              <a:gd name="T7" fmla="*/ 0 60000 65536"/>
              <a:gd name="T8" fmla="*/ 0 60000 65536"/>
            </a:gdLst>
            <a:ahLst/>
            <a:cxnLst>
              <a:cxn ang="T6">
                <a:pos x="T0" y="T1"/>
              </a:cxn>
              <a:cxn ang="T7">
                <a:pos x="T2" y="T3"/>
              </a:cxn>
              <a:cxn ang="T8">
                <a:pos x="T4" y="T5"/>
              </a:cxn>
            </a:cxnLst>
            <a:rect l="0" t="0" r="r" b="b"/>
            <a:pathLst>
              <a:path w="18059" h="21336" fill="none" extrusionOk="0">
                <a:moveTo>
                  <a:pt x="0" y="9485"/>
                </a:moveTo>
                <a:cubicBezTo>
                  <a:pt x="3341" y="4394"/>
                  <a:pt x="8675" y="950"/>
                  <a:pt x="14690" y="0"/>
                </a:cubicBezTo>
              </a:path>
              <a:path w="18059" h="21336" stroke="0" extrusionOk="0">
                <a:moveTo>
                  <a:pt x="0" y="9485"/>
                </a:moveTo>
                <a:cubicBezTo>
                  <a:pt x="3341" y="4394"/>
                  <a:pt x="8675" y="950"/>
                  <a:pt x="14690" y="0"/>
                </a:cubicBezTo>
                <a:lnTo>
                  <a:pt x="18059" y="21336"/>
                </a:lnTo>
                <a:lnTo>
                  <a:pt x="0" y="9485"/>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5" name="Rectangle 1099"/>
          <p:cNvSpPr>
            <a:spLocks noChangeArrowheads="1"/>
          </p:cNvSpPr>
          <p:nvPr/>
        </p:nvSpPr>
        <p:spPr bwMode="auto">
          <a:xfrm>
            <a:off x="6391275" y="0"/>
            <a:ext cx="2613025"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r" eaLnBrk="1" hangingPunct="1">
              <a:spcBef>
                <a:spcPct val="50000"/>
              </a:spcBef>
              <a:buClrTx/>
              <a:buSzTx/>
              <a:buFontTx/>
              <a:buChar char="•"/>
            </a:pPr>
            <a:r>
              <a:rPr kumimoji="1" lang="en-US" altLang="ko-KR" sz="1400" i="1">
                <a:solidFill>
                  <a:srgbClr val="000000"/>
                </a:solidFill>
                <a:latin typeface="Arial" panose="020B0604020202020204" pitchFamily="34" charset="0"/>
                <a:ea typeface="굴림" panose="020B0600000101010101" pitchFamily="34" charset="-127"/>
              </a:rPr>
              <a:t>Asynchronous Data Transfer</a:t>
            </a:r>
          </a:p>
        </p:txBody>
      </p:sp>
      <p:sp>
        <p:nvSpPr>
          <p:cNvPr id="2" name="日期占位符 1"/>
          <p:cNvSpPr>
            <a:spLocks noGrp="1"/>
          </p:cNvSpPr>
          <p:nvPr>
            <p:ph type="dt" sz="half" idx="13"/>
          </p:nvPr>
        </p:nvSpPr>
        <p:spPr/>
        <p:txBody>
          <a:bodyPr/>
          <a:lstStyle/>
          <a:p>
            <a:pPr>
              <a:defRPr/>
            </a:pPr>
            <a:fld id="{C76D214F-4E53-4629-89C8-306BAF1E6A83}"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31</a:t>
            </a:fld>
            <a:endParaRPr lang="en-US" b="0" dirty="0">
              <a:solidFill>
                <a:srgbClr val="FBBA03"/>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1026"/>
          <p:cNvSpPr>
            <a:spLocks noGrp="1" noChangeArrowheads="1"/>
          </p:cNvSpPr>
          <p:nvPr>
            <p:ph type="title"/>
          </p:nvPr>
        </p:nvSpPr>
        <p:spPr>
          <a:xfrm>
            <a:off x="133350" y="295275"/>
            <a:ext cx="8883650" cy="442913"/>
          </a:xfrm>
          <a:extLst>
            <a:ext uri="{909E8E84-426E-40DD-AFC4-6F175D3DCCD1}">
              <a14:hiddenFill xmlns:a14="http://schemas.microsoft.com/office/drawing/2010/main">
                <a:solidFill>
                  <a:schemeClr val="accent1"/>
                </a:solidFill>
              </a14:hiddenFill>
            </a:ext>
          </a:extLst>
        </p:spPr>
        <p:txBody>
          <a:bodyPr lIns="63500" tIns="25400" rIns="63500" bIns="25400"/>
          <a:lstStyle/>
          <a:p>
            <a:r>
              <a:rPr lang="en-US" altLang="ko-KR" sz="2000" smtClean="0">
                <a:ea typeface="굴림" panose="020B0600000101010101" pitchFamily="34" charset="-127"/>
              </a:rPr>
              <a:t>ASYNCHRONOUS  SERIAL  TRANSFER</a:t>
            </a:r>
          </a:p>
        </p:txBody>
      </p:sp>
      <p:sp>
        <p:nvSpPr>
          <p:cNvPr id="41987" name="Rectangle 1027"/>
          <p:cNvSpPr>
            <a:spLocks noChangeArrowheads="1"/>
          </p:cNvSpPr>
          <p:nvPr/>
        </p:nvSpPr>
        <p:spPr bwMode="auto">
          <a:xfrm>
            <a:off x="4224337" y="778509"/>
            <a:ext cx="2835713" cy="1210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97000"/>
              </a:lnSpc>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Asynchronous serial transfer</a:t>
            </a:r>
          </a:p>
          <a:p>
            <a:pPr eaLnBrk="1" hangingPunct="1">
              <a:lnSpc>
                <a:spcPct val="97000"/>
              </a:lnSpc>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Synchronous serial transfer</a:t>
            </a:r>
          </a:p>
          <a:p>
            <a:pPr eaLnBrk="1" hangingPunct="1">
              <a:lnSpc>
                <a:spcPct val="97000"/>
              </a:lnSpc>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Asynchronous parallel transfer</a:t>
            </a:r>
          </a:p>
          <a:p>
            <a:pPr eaLnBrk="1" hangingPunct="1">
              <a:lnSpc>
                <a:spcPct val="97000"/>
              </a:lnSpc>
              <a:spcBef>
                <a:spcPct val="50000"/>
              </a:spcBef>
              <a:buClrTx/>
              <a:buSzTx/>
              <a:buFontTx/>
              <a:buChar char="•"/>
            </a:pPr>
            <a:r>
              <a:rPr kumimoji="1" lang="en-US" altLang="ko-KR" sz="1400" dirty="0">
                <a:solidFill>
                  <a:srgbClr val="000000"/>
                </a:solidFill>
                <a:latin typeface="Arial" panose="020B0604020202020204" pitchFamily="34" charset="0"/>
                <a:ea typeface="굴림" panose="020B0600000101010101" pitchFamily="34" charset="-127"/>
              </a:rPr>
              <a:t>Synchronous parallel transfer</a:t>
            </a:r>
          </a:p>
        </p:txBody>
      </p:sp>
      <p:sp>
        <p:nvSpPr>
          <p:cNvPr id="41988" name="Rectangle 1028"/>
          <p:cNvSpPr>
            <a:spLocks noChangeArrowheads="1"/>
          </p:cNvSpPr>
          <p:nvPr/>
        </p:nvSpPr>
        <p:spPr bwMode="auto">
          <a:xfrm>
            <a:off x="598662" y="2222501"/>
            <a:ext cx="5504712" cy="1074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101000"/>
              </a:lnSpc>
              <a:spcBef>
                <a:spcPct val="50000"/>
              </a:spcBef>
              <a:buClrTx/>
              <a:buSzTx/>
              <a:buFontTx/>
              <a:buChar char="•"/>
            </a:pPr>
            <a:r>
              <a:rPr kumimoji="1" lang="ko-KR" altLang="en-US" sz="1200" dirty="0">
                <a:solidFill>
                  <a:srgbClr val="000000"/>
                </a:solidFill>
                <a:latin typeface="Arial" panose="020B0604020202020204" pitchFamily="34" charset="0"/>
                <a:ea typeface="굴림" panose="020B0600000101010101" pitchFamily="34" charset="-127"/>
              </a:rPr>
              <a:t> - </a:t>
            </a:r>
            <a:r>
              <a:rPr kumimoji="1" lang="en-US" altLang="ko-KR" sz="1200" dirty="0">
                <a:solidFill>
                  <a:srgbClr val="000000"/>
                </a:solidFill>
                <a:latin typeface="Arial" panose="020B0604020202020204" pitchFamily="34" charset="0"/>
                <a:ea typeface="굴림" panose="020B0600000101010101" pitchFamily="34" charset="-127"/>
              </a:rPr>
              <a:t>Employs special bits which are inserted at both </a:t>
            </a:r>
          </a:p>
          <a:p>
            <a:pPr eaLnBrk="1" hangingPunct="1">
              <a:lnSpc>
                <a:spcPct val="101000"/>
              </a:lnSpc>
              <a:spcBef>
                <a:spcPct val="50000"/>
              </a:spcBef>
              <a:buClrTx/>
              <a:buSzTx/>
              <a:buFontTx/>
              <a:buChar char="•"/>
            </a:pPr>
            <a:r>
              <a:rPr kumimoji="1" lang="en-US" altLang="ko-KR" sz="1200" dirty="0">
                <a:solidFill>
                  <a:srgbClr val="000000"/>
                </a:solidFill>
                <a:latin typeface="Arial" panose="020B0604020202020204" pitchFamily="34" charset="0"/>
                <a:ea typeface="굴림" panose="020B0600000101010101" pitchFamily="34" charset="-127"/>
              </a:rPr>
              <a:t>   ends of the character code  </a:t>
            </a:r>
          </a:p>
          <a:p>
            <a:pPr eaLnBrk="1" hangingPunct="1">
              <a:lnSpc>
                <a:spcPct val="101000"/>
              </a:lnSpc>
              <a:spcBef>
                <a:spcPct val="50000"/>
              </a:spcBef>
              <a:buClrTx/>
              <a:buSzTx/>
              <a:buFontTx/>
              <a:buChar char="•"/>
            </a:pPr>
            <a:r>
              <a:rPr kumimoji="1" lang="en-US" altLang="ko-KR" sz="1200" dirty="0">
                <a:solidFill>
                  <a:srgbClr val="000000"/>
                </a:solidFill>
                <a:latin typeface="Arial" panose="020B0604020202020204" pitchFamily="34" charset="0"/>
                <a:ea typeface="굴림" panose="020B0600000101010101" pitchFamily="34" charset="-127"/>
              </a:rPr>
              <a:t> - Each character consists of three parts; Start bit;   Data bits;   Stop bits.</a:t>
            </a:r>
          </a:p>
          <a:p>
            <a:pPr eaLnBrk="1" latinLnBrk="1" hangingPunct="1">
              <a:lnSpc>
                <a:spcPct val="101000"/>
              </a:lnSpc>
              <a:spcBef>
                <a:spcPct val="50000"/>
              </a:spcBef>
              <a:buClrTx/>
              <a:buSzTx/>
              <a:buFontTx/>
              <a:buChar char="•"/>
            </a:pPr>
            <a:endParaRPr kumimoji="1" lang="ko-KR" altLang="en-US" sz="1200" dirty="0">
              <a:solidFill>
                <a:srgbClr val="000000"/>
              </a:solidFill>
              <a:latin typeface="Arial" panose="020B0604020202020204" pitchFamily="34" charset="0"/>
              <a:ea typeface="굴림" panose="020B0600000101010101" pitchFamily="34" charset="-127"/>
            </a:endParaRPr>
          </a:p>
        </p:txBody>
      </p:sp>
      <p:sp>
        <p:nvSpPr>
          <p:cNvPr id="41989" name="Rectangle 1029"/>
          <p:cNvSpPr>
            <a:spLocks noChangeArrowheads="1"/>
          </p:cNvSpPr>
          <p:nvPr/>
        </p:nvSpPr>
        <p:spPr bwMode="auto">
          <a:xfrm>
            <a:off x="-17463" y="3989388"/>
            <a:ext cx="8483601" cy="32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101000"/>
              </a:lnSpc>
              <a:spcBef>
                <a:spcPct val="50000"/>
              </a:spcBef>
              <a:buClrTx/>
              <a:buSzTx/>
              <a:buFontTx/>
              <a:buChar char="•"/>
            </a:pPr>
            <a:r>
              <a:rPr kumimoji="1" lang="ko-KR" altLang="en-US" sz="1600">
                <a:solidFill>
                  <a:srgbClr val="000000"/>
                </a:solidFill>
                <a:latin typeface="Arial" panose="020B0604020202020204" pitchFamily="34" charset="0"/>
                <a:ea typeface="굴림" panose="020B0600000101010101" pitchFamily="34" charset="-127"/>
              </a:rPr>
              <a:t>    </a:t>
            </a:r>
            <a:r>
              <a:rPr kumimoji="1" lang="en-US" altLang="ko-KR" sz="1600">
                <a:solidFill>
                  <a:srgbClr val="000000"/>
                </a:solidFill>
                <a:latin typeface="Arial" panose="020B0604020202020204" pitchFamily="34" charset="0"/>
                <a:ea typeface="굴림" panose="020B0600000101010101" pitchFamily="34" charset="-127"/>
              </a:rPr>
              <a:t>A character can be detected by the receiver from the knowledge of 4 rules;</a:t>
            </a:r>
          </a:p>
        </p:txBody>
      </p:sp>
      <p:sp>
        <p:nvSpPr>
          <p:cNvPr id="41990" name="Rectangle 1030"/>
          <p:cNvSpPr>
            <a:spLocks noChangeArrowheads="1"/>
          </p:cNvSpPr>
          <p:nvPr/>
        </p:nvSpPr>
        <p:spPr bwMode="auto">
          <a:xfrm>
            <a:off x="757238" y="4279900"/>
            <a:ext cx="7848600" cy="16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97000"/>
              </a:lnSpc>
              <a:spcBef>
                <a:spcPct val="50000"/>
              </a:spcBef>
              <a:buClrTx/>
              <a:buSzTx/>
              <a:buFontTx/>
              <a:buChar char="•"/>
            </a:pPr>
            <a:r>
              <a:rPr kumimoji="1" lang="ko-KR" altLang="en-US" sz="1600">
                <a:solidFill>
                  <a:srgbClr val="000000"/>
                </a:solidFill>
                <a:latin typeface="Arial" panose="020B0604020202020204" pitchFamily="34" charset="0"/>
                <a:ea typeface="굴림" panose="020B0600000101010101" pitchFamily="34" charset="-127"/>
              </a:rPr>
              <a:t>- </a:t>
            </a:r>
            <a:r>
              <a:rPr kumimoji="1" lang="en-US" altLang="ko-KR" sz="1600">
                <a:solidFill>
                  <a:srgbClr val="000000"/>
                </a:solidFill>
                <a:latin typeface="Arial" panose="020B0604020202020204" pitchFamily="34" charset="0"/>
                <a:ea typeface="굴림" panose="020B0600000101010101" pitchFamily="34" charset="-127"/>
              </a:rPr>
              <a:t>When data are not being sent, the line is kept in the 1-state (idle state)</a:t>
            </a:r>
          </a:p>
          <a:p>
            <a:pPr eaLnBrk="1" hangingPunct="1">
              <a:lnSpc>
                <a:spcPct val="97000"/>
              </a:lnSpc>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 The initiation of a character transmission is detected </a:t>
            </a:r>
          </a:p>
          <a:p>
            <a:pPr eaLnBrk="1" hangingPunct="1">
              <a:lnSpc>
                <a:spcPct val="97000"/>
              </a:lnSpc>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  	by a </a:t>
            </a:r>
            <a:r>
              <a:rPr kumimoji="1" lang="en-US" altLang="ko-KR" sz="1600" i="1">
                <a:solidFill>
                  <a:srgbClr val="000000"/>
                </a:solidFill>
                <a:latin typeface="Arial" panose="020B0604020202020204" pitchFamily="34" charset="0"/>
                <a:ea typeface="굴림" panose="020B0600000101010101" pitchFamily="34" charset="-127"/>
              </a:rPr>
              <a:t>Start Bit</a:t>
            </a:r>
            <a:r>
              <a:rPr kumimoji="1" lang="en-US" altLang="ko-KR" sz="1600">
                <a:solidFill>
                  <a:srgbClr val="000000"/>
                </a:solidFill>
                <a:latin typeface="Arial" panose="020B0604020202020204" pitchFamily="34" charset="0"/>
                <a:ea typeface="굴림" panose="020B0600000101010101" pitchFamily="34" charset="-127"/>
              </a:rPr>
              <a:t> , which is always a 0</a:t>
            </a:r>
          </a:p>
          <a:p>
            <a:pPr eaLnBrk="1" hangingPunct="1">
              <a:lnSpc>
                <a:spcPct val="97000"/>
              </a:lnSpc>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 The character bits always follow the </a:t>
            </a:r>
            <a:r>
              <a:rPr kumimoji="1" lang="en-US" altLang="ko-KR" sz="1600" i="1">
                <a:solidFill>
                  <a:srgbClr val="000000"/>
                </a:solidFill>
                <a:latin typeface="Arial" panose="020B0604020202020204" pitchFamily="34" charset="0"/>
                <a:ea typeface="굴림" panose="020B0600000101010101" pitchFamily="34" charset="-127"/>
              </a:rPr>
              <a:t>Start Bit</a:t>
            </a:r>
            <a:endParaRPr kumimoji="1" lang="en-US" altLang="ko-KR" sz="1600">
              <a:solidFill>
                <a:srgbClr val="000000"/>
              </a:solidFill>
              <a:latin typeface="Arial" panose="020B0604020202020204" pitchFamily="34" charset="0"/>
              <a:ea typeface="굴림" panose="020B0600000101010101" pitchFamily="34" charset="-127"/>
            </a:endParaRPr>
          </a:p>
          <a:p>
            <a:pPr eaLnBrk="1" hangingPunct="1">
              <a:lnSpc>
                <a:spcPct val="97000"/>
              </a:lnSpc>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 After the last character , a </a:t>
            </a:r>
            <a:r>
              <a:rPr kumimoji="1" lang="en-US" altLang="ko-KR" sz="1600" i="1">
                <a:solidFill>
                  <a:srgbClr val="000000"/>
                </a:solidFill>
                <a:latin typeface="Arial" panose="020B0604020202020204" pitchFamily="34" charset="0"/>
                <a:ea typeface="굴림" panose="020B0600000101010101" pitchFamily="34" charset="-127"/>
              </a:rPr>
              <a:t>Stop Bit</a:t>
            </a:r>
            <a:r>
              <a:rPr kumimoji="1" lang="en-US" altLang="ko-KR" sz="1600">
                <a:solidFill>
                  <a:srgbClr val="000000"/>
                </a:solidFill>
                <a:latin typeface="Arial" panose="020B0604020202020204" pitchFamily="34" charset="0"/>
                <a:ea typeface="굴림" panose="020B0600000101010101" pitchFamily="34" charset="-127"/>
              </a:rPr>
              <a:t>  is detected when</a:t>
            </a:r>
          </a:p>
          <a:p>
            <a:pPr eaLnBrk="1" hangingPunct="1">
              <a:lnSpc>
                <a:spcPct val="97000"/>
              </a:lnSpc>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   	the line returns to the 1-state for at least 1 bit time</a:t>
            </a:r>
          </a:p>
        </p:txBody>
      </p:sp>
      <p:sp>
        <p:nvSpPr>
          <p:cNvPr id="41991" name="Rectangle 1031"/>
          <p:cNvSpPr>
            <a:spLocks noChangeArrowheads="1"/>
          </p:cNvSpPr>
          <p:nvPr/>
        </p:nvSpPr>
        <p:spPr bwMode="auto">
          <a:xfrm>
            <a:off x="242888" y="5983288"/>
            <a:ext cx="60452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lnSpc>
                <a:spcPct val="91000"/>
              </a:lnSpc>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The receiver knows in advance the transfer rate of the </a:t>
            </a:r>
          </a:p>
          <a:p>
            <a:pPr eaLnBrk="1" hangingPunct="1">
              <a:lnSpc>
                <a:spcPct val="91000"/>
              </a:lnSpc>
              <a:spcBef>
                <a:spcPct val="50000"/>
              </a:spcBef>
              <a:buClrTx/>
              <a:buSzTx/>
              <a:buFontTx/>
              <a:buChar char="•"/>
            </a:pPr>
            <a:r>
              <a:rPr kumimoji="1" lang="en-US" altLang="ko-KR" sz="1600">
                <a:solidFill>
                  <a:srgbClr val="000000"/>
                </a:solidFill>
                <a:latin typeface="Arial" panose="020B0604020202020204" pitchFamily="34" charset="0"/>
                <a:ea typeface="굴림" panose="020B0600000101010101" pitchFamily="34" charset="-127"/>
              </a:rPr>
              <a:t>        bits and the number of information bits to expect</a:t>
            </a:r>
          </a:p>
        </p:txBody>
      </p:sp>
      <p:sp>
        <p:nvSpPr>
          <p:cNvPr id="41992" name="Rectangle 1032"/>
          <p:cNvSpPr>
            <a:spLocks noChangeArrowheads="1"/>
          </p:cNvSpPr>
          <p:nvPr/>
        </p:nvSpPr>
        <p:spPr bwMode="auto">
          <a:xfrm>
            <a:off x="257175" y="968375"/>
            <a:ext cx="3673475"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600" dirty="0">
                <a:solidFill>
                  <a:srgbClr val="000000"/>
                </a:solidFill>
                <a:latin typeface="Arial" panose="020B0604020202020204" pitchFamily="34" charset="0"/>
                <a:ea typeface="굴림" panose="020B0600000101010101" pitchFamily="34" charset="-127"/>
              </a:rPr>
              <a:t>Four Different Types of Transfer</a:t>
            </a:r>
          </a:p>
          <a:p>
            <a:pPr eaLnBrk="1" hangingPunct="1">
              <a:spcBef>
                <a:spcPct val="50000"/>
              </a:spcBef>
              <a:buClrTx/>
              <a:buSzTx/>
              <a:buFontTx/>
              <a:buChar char="•"/>
            </a:pPr>
            <a:endParaRPr kumimoji="1" lang="en-US" altLang="ko-KR" sz="1600" dirty="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endParaRPr kumimoji="1" lang="en-US" altLang="ko-KR" sz="1600" dirty="0">
              <a:solidFill>
                <a:srgbClr val="000000"/>
              </a:solidFill>
              <a:latin typeface="Arial" panose="020B0604020202020204" pitchFamily="34" charset="0"/>
              <a:ea typeface="굴림" panose="020B0600000101010101" pitchFamily="34" charset="-127"/>
            </a:endParaRPr>
          </a:p>
          <a:p>
            <a:pPr eaLnBrk="1" hangingPunct="1">
              <a:spcBef>
                <a:spcPct val="50000"/>
              </a:spcBef>
              <a:buClrTx/>
              <a:buSzTx/>
              <a:buFontTx/>
              <a:buChar char="•"/>
            </a:pPr>
            <a:r>
              <a:rPr kumimoji="1" lang="en-US" altLang="ko-KR" sz="1600" dirty="0">
                <a:solidFill>
                  <a:srgbClr val="000000"/>
                </a:solidFill>
                <a:latin typeface="Arial" panose="020B0604020202020204" pitchFamily="34" charset="0"/>
                <a:ea typeface="굴림" panose="020B0600000101010101" pitchFamily="34" charset="-127"/>
              </a:rPr>
              <a:t>Asynchronous Serial Transfer</a:t>
            </a:r>
          </a:p>
        </p:txBody>
      </p:sp>
      <p:sp>
        <p:nvSpPr>
          <p:cNvPr id="41993" name="Freeform 1033"/>
          <p:cNvSpPr>
            <a:spLocks/>
          </p:cNvSpPr>
          <p:nvPr/>
        </p:nvSpPr>
        <p:spPr bwMode="auto">
          <a:xfrm>
            <a:off x="1908175" y="3032125"/>
            <a:ext cx="658813" cy="290513"/>
          </a:xfrm>
          <a:custGeom>
            <a:avLst/>
            <a:gdLst>
              <a:gd name="T0" fmla="*/ 0 w 361"/>
              <a:gd name="T1" fmla="*/ 0 h 225"/>
              <a:gd name="T2" fmla="*/ 2147483646 w 361"/>
              <a:gd name="T3" fmla="*/ 0 h 225"/>
              <a:gd name="T4" fmla="*/ 2147483646 w 361"/>
              <a:gd name="T5" fmla="*/ 2147483646 h 225"/>
              <a:gd name="T6" fmla="*/ 2147483646 w 361"/>
              <a:gd name="T7" fmla="*/ 2147483646 h 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225">
                <a:moveTo>
                  <a:pt x="0" y="0"/>
                </a:moveTo>
                <a:lnTo>
                  <a:pt x="136" y="0"/>
                </a:lnTo>
                <a:lnTo>
                  <a:pt x="136" y="224"/>
                </a:lnTo>
                <a:lnTo>
                  <a:pt x="360" y="224"/>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4" name="Line 1034"/>
          <p:cNvSpPr>
            <a:spLocks noChangeShapeType="1"/>
          </p:cNvSpPr>
          <p:nvPr/>
        </p:nvSpPr>
        <p:spPr bwMode="auto">
          <a:xfrm>
            <a:off x="2563813" y="3032125"/>
            <a:ext cx="0" cy="30162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Rectangle 1035"/>
          <p:cNvSpPr>
            <a:spLocks noChangeArrowheads="1"/>
          </p:cNvSpPr>
          <p:nvPr/>
        </p:nvSpPr>
        <p:spPr bwMode="auto">
          <a:xfrm>
            <a:off x="2097088" y="3327400"/>
            <a:ext cx="5270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Start</a:t>
            </a:r>
          </a:p>
          <a:p>
            <a:pPr eaLnBrk="1" latin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41996" name="Rectangle 1036"/>
          <p:cNvSpPr>
            <a:spLocks noChangeArrowheads="1"/>
          </p:cNvSpPr>
          <p:nvPr/>
        </p:nvSpPr>
        <p:spPr bwMode="auto">
          <a:xfrm>
            <a:off x="2081213" y="3460750"/>
            <a:ext cx="5969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ko-KR" altLang="en-US" sz="1200">
                <a:solidFill>
                  <a:srgbClr val="000000"/>
                </a:solidFill>
                <a:latin typeface="Arial" panose="020B0604020202020204" pitchFamily="34" charset="0"/>
                <a:ea typeface="굴림" panose="020B0600000101010101" pitchFamily="34" charset="-127"/>
              </a:rPr>
              <a:t>  </a:t>
            </a:r>
            <a:r>
              <a:rPr kumimoji="1" lang="en-US" altLang="ko-KR" sz="1200">
                <a:solidFill>
                  <a:srgbClr val="000000"/>
                </a:solidFill>
                <a:latin typeface="Arial" panose="020B0604020202020204" pitchFamily="34" charset="0"/>
                <a:ea typeface="굴림" panose="020B0600000101010101" pitchFamily="34" charset="-127"/>
              </a:rPr>
              <a:t>bit</a:t>
            </a:r>
          </a:p>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(1 bit)</a:t>
            </a:r>
          </a:p>
        </p:txBody>
      </p:sp>
      <p:sp>
        <p:nvSpPr>
          <p:cNvPr id="41997" name="Line 1037"/>
          <p:cNvSpPr>
            <a:spLocks noChangeShapeType="1"/>
          </p:cNvSpPr>
          <p:nvPr/>
        </p:nvSpPr>
        <p:spPr bwMode="auto">
          <a:xfrm>
            <a:off x="2163763" y="3392488"/>
            <a:ext cx="0" cy="2159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038"/>
          <p:cNvSpPr>
            <a:spLocks noChangeShapeType="1"/>
          </p:cNvSpPr>
          <p:nvPr/>
        </p:nvSpPr>
        <p:spPr bwMode="auto">
          <a:xfrm>
            <a:off x="2571750" y="3392488"/>
            <a:ext cx="0" cy="2159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9" name="Freeform 1039"/>
          <p:cNvSpPr>
            <a:spLocks/>
          </p:cNvSpPr>
          <p:nvPr/>
        </p:nvSpPr>
        <p:spPr bwMode="auto">
          <a:xfrm>
            <a:off x="2563813" y="3032125"/>
            <a:ext cx="2073275" cy="290513"/>
          </a:xfrm>
          <a:custGeom>
            <a:avLst/>
            <a:gdLst>
              <a:gd name="T0" fmla="*/ 0 w 1137"/>
              <a:gd name="T1" fmla="*/ 0 h 225"/>
              <a:gd name="T2" fmla="*/ 2147483646 w 1137"/>
              <a:gd name="T3" fmla="*/ 0 h 225"/>
              <a:gd name="T4" fmla="*/ 2147483646 w 1137"/>
              <a:gd name="T5" fmla="*/ 2147483646 h 225"/>
              <a:gd name="T6" fmla="*/ 2147483646 w 1137"/>
              <a:gd name="T7" fmla="*/ 2147483646 h 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7" h="225">
                <a:moveTo>
                  <a:pt x="0" y="0"/>
                </a:moveTo>
                <a:lnTo>
                  <a:pt x="456" y="0"/>
                </a:lnTo>
                <a:lnTo>
                  <a:pt x="456" y="224"/>
                </a:lnTo>
                <a:lnTo>
                  <a:pt x="1136" y="224"/>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0" name="Line 1040"/>
          <p:cNvSpPr>
            <a:spLocks noChangeShapeType="1"/>
          </p:cNvSpPr>
          <p:nvPr/>
        </p:nvSpPr>
        <p:spPr bwMode="auto">
          <a:xfrm>
            <a:off x="4635500" y="3032125"/>
            <a:ext cx="0" cy="30797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Freeform 1041"/>
          <p:cNvSpPr>
            <a:spLocks/>
          </p:cNvSpPr>
          <p:nvPr/>
        </p:nvSpPr>
        <p:spPr bwMode="auto">
          <a:xfrm>
            <a:off x="4635500" y="3032125"/>
            <a:ext cx="833438" cy="290513"/>
          </a:xfrm>
          <a:custGeom>
            <a:avLst/>
            <a:gdLst>
              <a:gd name="T0" fmla="*/ 0 w 457"/>
              <a:gd name="T1" fmla="*/ 0 h 225"/>
              <a:gd name="T2" fmla="*/ 2147483646 w 457"/>
              <a:gd name="T3" fmla="*/ 0 h 225"/>
              <a:gd name="T4" fmla="*/ 2147483646 w 457"/>
              <a:gd name="T5" fmla="*/ 2147483646 h 225"/>
              <a:gd name="T6" fmla="*/ 2147483646 w 457"/>
              <a:gd name="T7" fmla="*/ 2147483646 h 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 h="225">
                <a:moveTo>
                  <a:pt x="0" y="0"/>
                </a:moveTo>
                <a:lnTo>
                  <a:pt x="224" y="0"/>
                </a:lnTo>
                <a:lnTo>
                  <a:pt x="224" y="224"/>
                </a:lnTo>
                <a:lnTo>
                  <a:pt x="456" y="224"/>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2" name="Line 1042"/>
          <p:cNvSpPr>
            <a:spLocks noChangeShapeType="1"/>
          </p:cNvSpPr>
          <p:nvPr/>
        </p:nvSpPr>
        <p:spPr bwMode="auto">
          <a:xfrm>
            <a:off x="5467350" y="3032125"/>
            <a:ext cx="0" cy="293688"/>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043"/>
          <p:cNvSpPr>
            <a:spLocks noChangeShapeType="1"/>
          </p:cNvSpPr>
          <p:nvPr/>
        </p:nvSpPr>
        <p:spPr bwMode="auto">
          <a:xfrm>
            <a:off x="5467350" y="3032125"/>
            <a:ext cx="122396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Rectangle 1044"/>
          <p:cNvSpPr>
            <a:spLocks noChangeArrowheads="1"/>
          </p:cNvSpPr>
          <p:nvPr/>
        </p:nvSpPr>
        <p:spPr bwMode="auto">
          <a:xfrm>
            <a:off x="6016625" y="3308350"/>
            <a:ext cx="5207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Stop</a:t>
            </a:r>
          </a:p>
          <a:p>
            <a:pPr eaLnBrk="1" latinLnBrk="1" hangingPunct="1">
              <a:spcBef>
                <a:spcPct val="50000"/>
              </a:spcBef>
              <a:buClrTx/>
              <a:buSzTx/>
              <a:buFontTx/>
              <a:buChar char="•"/>
            </a:pPr>
            <a:endParaRPr kumimoji="1" lang="ko-KR" altLang="en-US" sz="1200">
              <a:solidFill>
                <a:srgbClr val="000000"/>
              </a:solidFill>
              <a:latin typeface="Arial" panose="020B0604020202020204" pitchFamily="34" charset="0"/>
              <a:ea typeface="굴림" panose="020B0600000101010101" pitchFamily="34" charset="-127"/>
            </a:endParaRPr>
          </a:p>
        </p:txBody>
      </p:sp>
      <p:sp>
        <p:nvSpPr>
          <p:cNvPr id="42005" name="Rectangle 1045"/>
          <p:cNvSpPr>
            <a:spLocks noChangeArrowheads="1"/>
          </p:cNvSpPr>
          <p:nvPr/>
        </p:nvSpPr>
        <p:spPr bwMode="auto">
          <a:xfrm>
            <a:off x="6061075" y="3460750"/>
            <a:ext cx="452438"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bits</a:t>
            </a:r>
          </a:p>
        </p:txBody>
      </p:sp>
      <p:sp>
        <p:nvSpPr>
          <p:cNvPr id="42006" name="Line 1046"/>
          <p:cNvSpPr>
            <a:spLocks noChangeShapeType="1"/>
          </p:cNvSpPr>
          <p:nvPr/>
        </p:nvSpPr>
        <p:spPr bwMode="auto">
          <a:xfrm>
            <a:off x="5881688" y="3392488"/>
            <a:ext cx="0" cy="2159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1047"/>
          <p:cNvSpPr>
            <a:spLocks noChangeShapeType="1"/>
          </p:cNvSpPr>
          <p:nvPr/>
        </p:nvSpPr>
        <p:spPr bwMode="auto">
          <a:xfrm>
            <a:off x="6715125" y="3392488"/>
            <a:ext cx="0" cy="2159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Rectangle 1048"/>
          <p:cNvSpPr>
            <a:spLocks noChangeArrowheads="1"/>
          </p:cNvSpPr>
          <p:nvPr/>
        </p:nvSpPr>
        <p:spPr bwMode="auto">
          <a:xfrm>
            <a:off x="3467100" y="3379788"/>
            <a:ext cx="12033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en-US" altLang="ko-KR" sz="1200">
                <a:solidFill>
                  <a:srgbClr val="000000"/>
                </a:solidFill>
                <a:latin typeface="Arial" panose="020B0604020202020204" pitchFamily="34" charset="0"/>
                <a:ea typeface="굴림" panose="020B0600000101010101" pitchFamily="34" charset="-127"/>
              </a:rPr>
              <a:t>Character bits</a:t>
            </a:r>
          </a:p>
        </p:txBody>
      </p:sp>
      <p:sp>
        <p:nvSpPr>
          <p:cNvPr id="42009" name="Arc 1049"/>
          <p:cNvSpPr>
            <a:spLocks/>
          </p:cNvSpPr>
          <p:nvPr/>
        </p:nvSpPr>
        <p:spPr bwMode="auto">
          <a:xfrm>
            <a:off x="2571750" y="3468688"/>
            <a:ext cx="138113" cy="77787"/>
          </a:xfrm>
          <a:custGeom>
            <a:avLst/>
            <a:gdLst>
              <a:gd name="T0" fmla="*/ 1346529158 w 21600"/>
              <a:gd name="T1" fmla="*/ 0 h 17464"/>
              <a:gd name="T2" fmla="*/ 1353777091 w 21600"/>
              <a:gd name="T3" fmla="*/ 136371599 h 17464"/>
              <a:gd name="T4" fmla="*/ 0 w 21600"/>
              <a:gd name="T5" fmla="*/ 69122938 h 17464"/>
              <a:gd name="T6" fmla="*/ 0 60000 65536"/>
              <a:gd name="T7" fmla="*/ 0 60000 65536"/>
              <a:gd name="T8" fmla="*/ 0 60000 65536"/>
            </a:gdLst>
            <a:ahLst/>
            <a:cxnLst>
              <a:cxn ang="T6">
                <a:pos x="T0" y="T1"/>
              </a:cxn>
              <a:cxn ang="T7">
                <a:pos x="T2" y="T3"/>
              </a:cxn>
              <a:cxn ang="T8">
                <a:pos x="T4" y="T5"/>
              </a:cxn>
            </a:cxnLst>
            <a:rect l="0" t="0" r="r" b="b"/>
            <a:pathLst>
              <a:path w="21600" h="17464" fill="none" extrusionOk="0">
                <a:moveTo>
                  <a:pt x="19702" y="0"/>
                </a:moveTo>
                <a:cubicBezTo>
                  <a:pt x="20953" y="2783"/>
                  <a:pt x="21600" y="5800"/>
                  <a:pt x="21600" y="8852"/>
                </a:cubicBezTo>
                <a:cubicBezTo>
                  <a:pt x="21600" y="11815"/>
                  <a:pt x="20990" y="14746"/>
                  <a:pt x="19808" y="17463"/>
                </a:cubicBezTo>
              </a:path>
              <a:path w="21600" h="17464" stroke="0" extrusionOk="0">
                <a:moveTo>
                  <a:pt x="19702" y="0"/>
                </a:moveTo>
                <a:cubicBezTo>
                  <a:pt x="20953" y="2783"/>
                  <a:pt x="21600" y="5800"/>
                  <a:pt x="21600" y="8852"/>
                </a:cubicBezTo>
                <a:cubicBezTo>
                  <a:pt x="21600" y="11815"/>
                  <a:pt x="20990" y="14746"/>
                  <a:pt x="19808" y="17463"/>
                </a:cubicBezTo>
                <a:lnTo>
                  <a:pt x="0" y="8852"/>
                </a:lnTo>
                <a:lnTo>
                  <a:pt x="19702" y="0"/>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Line 1050"/>
          <p:cNvSpPr>
            <a:spLocks noChangeShapeType="1"/>
          </p:cNvSpPr>
          <p:nvPr/>
        </p:nvSpPr>
        <p:spPr bwMode="auto">
          <a:xfrm>
            <a:off x="2695575" y="3500438"/>
            <a:ext cx="77311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1" name="Arc 1051"/>
          <p:cNvSpPr>
            <a:spLocks/>
          </p:cNvSpPr>
          <p:nvPr/>
        </p:nvSpPr>
        <p:spPr bwMode="auto">
          <a:xfrm>
            <a:off x="5745163" y="3459163"/>
            <a:ext cx="139700" cy="77787"/>
          </a:xfrm>
          <a:custGeom>
            <a:avLst/>
            <a:gdLst>
              <a:gd name="T0" fmla="*/ 127786093 w 21600"/>
              <a:gd name="T1" fmla="*/ 144832781 h 17255"/>
              <a:gd name="T2" fmla="*/ 135402828 w 21600"/>
              <a:gd name="T3" fmla="*/ 0 h 17255"/>
              <a:gd name="T4" fmla="*/ 1580919868 w 21600"/>
              <a:gd name="T5" fmla="*/ 73411719 h 17255"/>
              <a:gd name="T6" fmla="*/ 0 60000 65536"/>
              <a:gd name="T7" fmla="*/ 0 60000 65536"/>
              <a:gd name="T8" fmla="*/ 0 60000 65536"/>
            </a:gdLst>
            <a:ahLst/>
            <a:cxnLst>
              <a:cxn ang="T6">
                <a:pos x="T0" y="T1"/>
              </a:cxn>
              <a:cxn ang="T7">
                <a:pos x="T2" y="T3"/>
              </a:cxn>
              <a:cxn ang="T8">
                <a:pos x="T4" y="T5"/>
              </a:cxn>
            </a:cxnLst>
            <a:rect l="0" t="0" r="r" b="b"/>
            <a:pathLst>
              <a:path w="21600" h="17255" fill="none" extrusionOk="0">
                <a:moveTo>
                  <a:pt x="1746" y="17254"/>
                </a:moveTo>
                <a:cubicBezTo>
                  <a:pt x="594" y="14566"/>
                  <a:pt x="0" y="11671"/>
                  <a:pt x="0" y="8746"/>
                </a:cubicBezTo>
                <a:cubicBezTo>
                  <a:pt x="-1" y="5733"/>
                  <a:pt x="630" y="2754"/>
                  <a:pt x="1849" y="-1"/>
                </a:cubicBezTo>
              </a:path>
              <a:path w="21600" h="17255" stroke="0" extrusionOk="0">
                <a:moveTo>
                  <a:pt x="1746" y="17254"/>
                </a:moveTo>
                <a:cubicBezTo>
                  <a:pt x="594" y="14566"/>
                  <a:pt x="0" y="11671"/>
                  <a:pt x="0" y="8746"/>
                </a:cubicBezTo>
                <a:cubicBezTo>
                  <a:pt x="-1" y="5733"/>
                  <a:pt x="630" y="2754"/>
                  <a:pt x="1849" y="-1"/>
                </a:cubicBezTo>
                <a:lnTo>
                  <a:pt x="21600" y="8746"/>
                </a:lnTo>
                <a:lnTo>
                  <a:pt x="1746" y="17254"/>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2" name="Line 1052"/>
          <p:cNvSpPr>
            <a:spLocks noChangeShapeType="1"/>
          </p:cNvSpPr>
          <p:nvPr/>
        </p:nvSpPr>
        <p:spPr bwMode="auto">
          <a:xfrm>
            <a:off x="4819650" y="3490913"/>
            <a:ext cx="93345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3" name="Arc 1053"/>
          <p:cNvSpPr>
            <a:spLocks/>
          </p:cNvSpPr>
          <p:nvPr/>
        </p:nvSpPr>
        <p:spPr bwMode="auto">
          <a:xfrm>
            <a:off x="5881688" y="3459163"/>
            <a:ext cx="139700" cy="77787"/>
          </a:xfrm>
          <a:custGeom>
            <a:avLst/>
            <a:gdLst>
              <a:gd name="T0" fmla="*/ 1442077167 w 21600"/>
              <a:gd name="T1" fmla="*/ 0 h 17464"/>
              <a:gd name="T2" fmla="*/ 1449840523 w 21600"/>
              <a:gd name="T3" fmla="*/ 136371599 h 17464"/>
              <a:gd name="T4" fmla="*/ 0 w 21600"/>
              <a:gd name="T5" fmla="*/ 69122938 h 17464"/>
              <a:gd name="T6" fmla="*/ 0 60000 65536"/>
              <a:gd name="T7" fmla="*/ 0 60000 65536"/>
              <a:gd name="T8" fmla="*/ 0 60000 65536"/>
            </a:gdLst>
            <a:ahLst/>
            <a:cxnLst>
              <a:cxn ang="T6">
                <a:pos x="T0" y="T1"/>
              </a:cxn>
              <a:cxn ang="T7">
                <a:pos x="T2" y="T3"/>
              </a:cxn>
              <a:cxn ang="T8">
                <a:pos x="T4" y="T5"/>
              </a:cxn>
            </a:cxnLst>
            <a:rect l="0" t="0" r="r" b="b"/>
            <a:pathLst>
              <a:path w="21600" h="17464" fill="none" extrusionOk="0">
                <a:moveTo>
                  <a:pt x="19702" y="0"/>
                </a:moveTo>
                <a:cubicBezTo>
                  <a:pt x="20953" y="2783"/>
                  <a:pt x="21600" y="5800"/>
                  <a:pt x="21600" y="8852"/>
                </a:cubicBezTo>
                <a:cubicBezTo>
                  <a:pt x="21600" y="11815"/>
                  <a:pt x="20990" y="14746"/>
                  <a:pt x="19808" y="17463"/>
                </a:cubicBezTo>
              </a:path>
              <a:path w="21600" h="17464" stroke="0" extrusionOk="0">
                <a:moveTo>
                  <a:pt x="19702" y="0"/>
                </a:moveTo>
                <a:cubicBezTo>
                  <a:pt x="20953" y="2783"/>
                  <a:pt x="21600" y="5800"/>
                  <a:pt x="21600" y="8852"/>
                </a:cubicBezTo>
                <a:cubicBezTo>
                  <a:pt x="21600" y="11815"/>
                  <a:pt x="20990" y="14746"/>
                  <a:pt x="19808" y="17463"/>
                </a:cubicBezTo>
                <a:lnTo>
                  <a:pt x="0" y="8852"/>
                </a:lnTo>
                <a:lnTo>
                  <a:pt x="19702" y="0"/>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4" name="Line 1054"/>
          <p:cNvSpPr>
            <a:spLocks noChangeShapeType="1"/>
          </p:cNvSpPr>
          <p:nvPr/>
        </p:nvSpPr>
        <p:spPr bwMode="auto">
          <a:xfrm>
            <a:off x="6005513" y="3490913"/>
            <a:ext cx="10318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5" name="Arc 1055"/>
          <p:cNvSpPr>
            <a:spLocks/>
          </p:cNvSpPr>
          <p:nvPr/>
        </p:nvSpPr>
        <p:spPr bwMode="auto">
          <a:xfrm>
            <a:off x="6588125" y="3459163"/>
            <a:ext cx="138113" cy="77787"/>
          </a:xfrm>
          <a:custGeom>
            <a:avLst/>
            <a:gdLst>
              <a:gd name="T0" fmla="*/ 119323033 w 21600"/>
              <a:gd name="T1" fmla="*/ 144832781 h 17255"/>
              <a:gd name="T2" fmla="*/ 126430565 w 21600"/>
              <a:gd name="T3" fmla="*/ 0 h 17255"/>
              <a:gd name="T4" fmla="*/ 1476177314 w 21600"/>
              <a:gd name="T5" fmla="*/ 73411719 h 17255"/>
              <a:gd name="T6" fmla="*/ 0 60000 65536"/>
              <a:gd name="T7" fmla="*/ 0 60000 65536"/>
              <a:gd name="T8" fmla="*/ 0 60000 65536"/>
            </a:gdLst>
            <a:ahLst/>
            <a:cxnLst>
              <a:cxn ang="T6">
                <a:pos x="T0" y="T1"/>
              </a:cxn>
              <a:cxn ang="T7">
                <a:pos x="T2" y="T3"/>
              </a:cxn>
              <a:cxn ang="T8">
                <a:pos x="T4" y="T5"/>
              </a:cxn>
            </a:cxnLst>
            <a:rect l="0" t="0" r="r" b="b"/>
            <a:pathLst>
              <a:path w="21600" h="17255" fill="none" extrusionOk="0">
                <a:moveTo>
                  <a:pt x="1746" y="17254"/>
                </a:moveTo>
                <a:cubicBezTo>
                  <a:pt x="594" y="14566"/>
                  <a:pt x="0" y="11671"/>
                  <a:pt x="0" y="8746"/>
                </a:cubicBezTo>
                <a:cubicBezTo>
                  <a:pt x="-1" y="5733"/>
                  <a:pt x="630" y="2754"/>
                  <a:pt x="1849" y="-1"/>
                </a:cubicBezTo>
              </a:path>
              <a:path w="21600" h="17255" stroke="0" extrusionOk="0">
                <a:moveTo>
                  <a:pt x="1746" y="17254"/>
                </a:moveTo>
                <a:cubicBezTo>
                  <a:pt x="594" y="14566"/>
                  <a:pt x="0" y="11671"/>
                  <a:pt x="0" y="8746"/>
                </a:cubicBezTo>
                <a:cubicBezTo>
                  <a:pt x="-1" y="5733"/>
                  <a:pt x="630" y="2754"/>
                  <a:pt x="1849" y="-1"/>
                </a:cubicBezTo>
                <a:lnTo>
                  <a:pt x="21600" y="8746"/>
                </a:lnTo>
                <a:lnTo>
                  <a:pt x="1746" y="17254"/>
                </a:lnTo>
                <a:close/>
              </a:path>
            </a:pathLst>
          </a:custGeom>
          <a:solidFill>
            <a:srgbClr val="000000"/>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6" name="Line 1056"/>
          <p:cNvSpPr>
            <a:spLocks noChangeShapeType="1"/>
          </p:cNvSpPr>
          <p:nvPr/>
        </p:nvSpPr>
        <p:spPr bwMode="auto">
          <a:xfrm>
            <a:off x="6483350" y="3490913"/>
            <a:ext cx="123825"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7" name="Rectangle 1057"/>
          <p:cNvSpPr>
            <a:spLocks noChangeArrowheads="1"/>
          </p:cNvSpPr>
          <p:nvPr/>
        </p:nvSpPr>
        <p:spPr bwMode="auto">
          <a:xfrm>
            <a:off x="2633663" y="3090863"/>
            <a:ext cx="2651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ko-KR" altLang="en-US" sz="1200">
                <a:solidFill>
                  <a:srgbClr val="000000"/>
                </a:solidFill>
                <a:latin typeface="Arial" panose="020B0604020202020204" pitchFamily="34" charset="0"/>
                <a:ea typeface="굴림" panose="020B0600000101010101" pitchFamily="34" charset="-127"/>
              </a:rPr>
              <a:t>1</a:t>
            </a:r>
          </a:p>
        </p:txBody>
      </p:sp>
      <p:sp>
        <p:nvSpPr>
          <p:cNvPr id="42018" name="Rectangle 1058"/>
          <p:cNvSpPr>
            <a:spLocks noChangeArrowheads="1"/>
          </p:cNvSpPr>
          <p:nvPr/>
        </p:nvSpPr>
        <p:spPr bwMode="auto">
          <a:xfrm>
            <a:off x="3043238" y="3090863"/>
            <a:ext cx="2651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ko-KR" altLang="en-US" sz="1200">
                <a:solidFill>
                  <a:srgbClr val="000000"/>
                </a:solidFill>
                <a:latin typeface="Arial" panose="020B0604020202020204" pitchFamily="34" charset="0"/>
                <a:ea typeface="굴림" panose="020B0600000101010101" pitchFamily="34" charset="-127"/>
              </a:rPr>
              <a:t>1</a:t>
            </a:r>
          </a:p>
        </p:txBody>
      </p:sp>
      <p:sp>
        <p:nvSpPr>
          <p:cNvPr id="42019" name="Rectangle 1059"/>
          <p:cNvSpPr>
            <a:spLocks noChangeArrowheads="1"/>
          </p:cNvSpPr>
          <p:nvPr/>
        </p:nvSpPr>
        <p:spPr bwMode="auto">
          <a:xfrm>
            <a:off x="3467100" y="3090863"/>
            <a:ext cx="2651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ko-KR" altLang="en-US" sz="1200">
                <a:solidFill>
                  <a:srgbClr val="000000"/>
                </a:solidFill>
                <a:latin typeface="Arial" panose="020B0604020202020204" pitchFamily="34" charset="0"/>
                <a:ea typeface="굴림" panose="020B0600000101010101" pitchFamily="34" charset="-127"/>
              </a:rPr>
              <a:t>0</a:t>
            </a:r>
          </a:p>
        </p:txBody>
      </p:sp>
      <p:sp>
        <p:nvSpPr>
          <p:cNvPr id="42020" name="Rectangle 1060"/>
          <p:cNvSpPr>
            <a:spLocks noChangeArrowheads="1"/>
          </p:cNvSpPr>
          <p:nvPr/>
        </p:nvSpPr>
        <p:spPr bwMode="auto">
          <a:xfrm>
            <a:off x="3875088" y="3090863"/>
            <a:ext cx="2651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ko-KR" altLang="en-US" sz="1200">
                <a:solidFill>
                  <a:srgbClr val="000000"/>
                </a:solidFill>
                <a:latin typeface="Arial" panose="020B0604020202020204" pitchFamily="34" charset="0"/>
                <a:ea typeface="굴림" panose="020B0600000101010101" pitchFamily="34" charset="-127"/>
              </a:rPr>
              <a:t>0</a:t>
            </a:r>
          </a:p>
        </p:txBody>
      </p:sp>
      <p:sp>
        <p:nvSpPr>
          <p:cNvPr id="42021" name="Rectangle 1061"/>
          <p:cNvSpPr>
            <a:spLocks noChangeArrowheads="1"/>
          </p:cNvSpPr>
          <p:nvPr/>
        </p:nvSpPr>
        <p:spPr bwMode="auto">
          <a:xfrm>
            <a:off x="4298950" y="3090863"/>
            <a:ext cx="2651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ko-KR" altLang="en-US" sz="1200">
                <a:solidFill>
                  <a:srgbClr val="000000"/>
                </a:solidFill>
                <a:latin typeface="Arial" panose="020B0604020202020204" pitchFamily="34" charset="0"/>
                <a:ea typeface="굴림" panose="020B0600000101010101" pitchFamily="34" charset="-127"/>
              </a:rPr>
              <a:t>0</a:t>
            </a:r>
          </a:p>
        </p:txBody>
      </p:sp>
      <p:sp>
        <p:nvSpPr>
          <p:cNvPr id="42022" name="Rectangle 1062"/>
          <p:cNvSpPr>
            <a:spLocks noChangeArrowheads="1"/>
          </p:cNvSpPr>
          <p:nvPr/>
        </p:nvSpPr>
        <p:spPr bwMode="auto">
          <a:xfrm>
            <a:off x="4691063" y="3090863"/>
            <a:ext cx="2651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ko-KR" altLang="en-US" sz="1200">
                <a:solidFill>
                  <a:srgbClr val="000000"/>
                </a:solidFill>
                <a:latin typeface="Arial" panose="020B0604020202020204" pitchFamily="34" charset="0"/>
                <a:ea typeface="굴림" panose="020B0600000101010101" pitchFamily="34" charset="-127"/>
              </a:rPr>
              <a:t>1</a:t>
            </a:r>
          </a:p>
        </p:txBody>
      </p:sp>
      <p:sp>
        <p:nvSpPr>
          <p:cNvPr id="42023" name="Rectangle 1063"/>
          <p:cNvSpPr>
            <a:spLocks noChangeArrowheads="1"/>
          </p:cNvSpPr>
          <p:nvPr/>
        </p:nvSpPr>
        <p:spPr bwMode="auto">
          <a:xfrm>
            <a:off x="5114925" y="3090863"/>
            <a:ext cx="2651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ko-KR" altLang="en-US" sz="1200">
                <a:solidFill>
                  <a:srgbClr val="000000"/>
                </a:solidFill>
                <a:latin typeface="Arial" panose="020B0604020202020204" pitchFamily="34" charset="0"/>
                <a:ea typeface="굴림" panose="020B0600000101010101" pitchFamily="34" charset="-127"/>
              </a:rPr>
              <a:t>0</a:t>
            </a:r>
          </a:p>
        </p:txBody>
      </p:sp>
      <p:sp>
        <p:nvSpPr>
          <p:cNvPr id="42024" name="Rectangle 1064"/>
          <p:cNvSpPr>
            <a:spLocks noChangeArrowheads="1"/>
          </p:cNvSpPr>
          <p:nvPr/>
        </p:nvSpPr>
        <p:spPr bwMode="auto">
          <a:xfrm>
            <a:off x="5524500" y="3090863"/>
            <a:ext cx="2651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ko-KR" altLang="en-US" sz="1200">
                <a:solidFill>
                  <a:srgbClr val="000000"/>
                </a:solidFill>
                <a:latin typeface="Arial" panose="020B0604020202020204" pitchFamily="34" charset="0"/>
                <a:ea typeface="굴림" panose="020B0600000101010101" pitchFamily="34" charset="-127"/>
              </a:rPr>
              <a:t>1</a:t>
            </a:r>
          </a:p>
        </p:txBody>
      </p:sp>
      <p:sp>
        <p:nvSpPr>
          <p:cNvPr id="42025" name="Rectangle 1065"/>
          <p:cNvSpPr>
            <a:spLocks noChangeArrowheads="1"/>
          </p:cNvSpPr>
          <p:nvPr/>
        </p:nvSpPr>
        <p:spPr bwMode="auto">
          <a:xfrm>
            <a:off x="5773738" y="3641725"/>
            <a:ext cx="116363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r>
              <a:rPr kumimoji="1" lang="ko-KR" altLang="en-US" sz="1200">
                <a:solidFill>
                  <a:srgbClr val="000000"/>
                </a:solidFill>
                <a:latin typeface="Arial" panose="020B0604020202020204" pitchFamily="34" charset="0"/>
                <a:ea typeface="굴림" panose="020B0600000101010101" pitchFamily="34" charset="-127"/>
              </a:rPr>
              <a:t>(</a:t>
            </a:r>
            <a:r>
              <a:rPr kumimoji="1" lang="en-US" altLang="ko-KR" sz="1200">
                <a:solidFill>
                  <a:srgbClr val="000000"/>
                </a:solidFill>
                <a:latin typeface="Arial" panose="020B0604020202020204" pitchFamily="34" charset="0"/>
                <a:ea typeface="굴림" panose="020B0600000101010101" pitchFamily="34" charset="-127"/>
              </a:rPr>
              <a:t>at least 1 bit)</a:t>
            </a:r>
          </a:p>
        </p:txBody>
      </p:sp>
      <p:sp>
        <p:nvSpPr>
          <p:cNvPr id="42026" name="Rectangle 1066"/>
          <p:cNvSpPr>
            <a:spLocks noChangeArrowheads="1"/>
          </p:cNvSpPr>
          <p:nvPr/>
        </p:nvSpPr>
        <p:spPr bwMode="auto">
          <a:xfrm>
            <a:off x="6530975" y="0"/>
            <a:ext cx="2613025"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defTabSz="7620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defTabSz="7620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defTabSz="7620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r" eaLnBrk="1" hangingPunct="1">
              <a:spcBef>
                <a:spcPct val="50000"/>
              </a:spcBef>
              <a:buClrTx/>
              <a:buSzTx/>
              <a:buFontTx/>
              <a:buChar char="•"/>
            </a:pPr>
            <a:r>
              <a:rPr kumimoji="1" lang="en-US" altLang="ko-KR" sz="1400" i="1">
                <a:solidFill>
                  <a:srgbClr val="000000"/>
                </a:solidFill>
                <a:latin typeface="Arial" panose="020B0604020202020204" pitchFamily="34" charset="0"/>
                <a:ea typeface="굴림" panose="020B0600000101010101" pitchFamily="34" charset="-127"/>
              </a:rPr>
              <a:t>Asynchronous Data Transfer</a:t>
            </a:r>
          </a:p>
        </p:txBody>
      </p:sp>
      <p:sp>
        <p:nvSpPr>
          <p:cNvPr id="42027" name="Rectangle 1067"/>
          <p:cNvSpPr>
            <a:spLocks noChangeArrowheads="1"/>
          </p:cNvSpPr>
          <p:nvPr/>
        </p:nvSpPr>
        <p:spPr bwMode="auto">
          <a:xfrm>
            <a:off x="4133850" y="809625"/>
            <a:ext cx="3524250" cy="1114425"/>
          </a:xfrm>
          <a:prstGeom prst="rect">
            <a:avLst/>
          </a:prstGeom>
          <a:noFill/>
          <a:ln w="635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eaLnBrk="1" hangingPunct="1">
              <a:spcBef>
                <a:spcPct val="50000"/>
              </a:spcBef>
              <a:buClrTx/>
              <a:buSzTx/>
              <a:buFontTx/>
              <a:buChar char="•"/>
            </a:pPr>
            <a:endParaRPr lang="zh-CN" altLang="en-US" sz="1600">
              <a:solidFill>
                <a:srgbClr val="000000"/>
              </a:solidFill>
              <a:latin typeface="楷体_GB2312" pitchFamily="49" charset="-122"/>
            </a:endParaRPr>
          </a:p>
        </p:txBody>
      </p:sp>
      <p:sp>
        <p:nvSpPr>
          <p:cNvPr id="2" name="日期占位符 1"/>
          <p:cNvSpPr>
            <a:spLocks noGrp="1"/>
          </p:cNvSpPr>
          <p:nvPr>
            <p:ph type="dt" sz="half" idx="13"/>
          </p:nvPr>
        </p:nvSpPr>
        <p:spPr/>
        <p:txBody>
          <a:bodyPr/>
          <a:lstStyle/>
          <a:p>
            <a:pPr>
              <a:defRPr/>
            </a:pPr>
            <a:fld id="{827AE9DF-D010-456B-B27F-287FB11F95BA}"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32</a:t>
            </a:fld>
            <a:endParaRPr lang="en-US" b="0" dirty="0">
              <a:solidFill>
                <a:srgbClr val="FBBA03"/>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5"/>
          <p:cNvSpPr>
            <a:spLocks noGrp="1" noChangeArrowheads="1"/>
          </p:cNvSpPr>
          <p:nvPr>
            <p:ph type="title"/>
          </p:nvPr>
        </p:nvSpPr>
        <p:spPr>
          <a:xfrm>
            <a:off x="227111" y="695141"/>
            <a:ext cx="8748615" cy="863600"/>
          </a:xfrm>
        </p:spPr>
        <p:txBody>
          <a:bodyPr>
            <a:prstTxWarp prst="textNoShape">
              <a:avLst/>
            </a:prstTxWarp>
          </a:bodyPr>
          <a:lstStyle/>
          <a:p>
            <a:pPr eaLnBrk="1" hangingPunct="1">
              <a:defRPr/>
            </a:pPr>
            <a:r>
              <a:rPr lang="en-US" altLang="zh-CN" sz="3600" dirty="0" smtClean="0">
                <a:solidFill>
                  <a:srgbClr val="FF0000"/>
                </a:solidFill>
                <a:latin typeface="微软雅黑" panose="020B0503020204020204" pitchFamily="34" charset="-122"/>
                <a:ea typeface="微软雅黑" panose="020B0503020204020204" pitchFamily="34" charset="-122"/>
              </a:rPr>
              <a:t>I/O</a:t>
            </a:r>
            <a:r>
              <a:rPr lang="zh-CN" altLang="en-US" sz="3600" dirty="0" smtClean="0">
                <a:solidFill>
                  <a:srgbClr val="FF0000"/>
                </a:solidFill>
                <a:latin typeface="微软雅黑" panose="020B0503020204020204" pitchFamily="34" charset="-122"/>
                <a:ea typeface="微软雅黑" panose="020B0503020204020204" pitchFamily="34" charset="-122"/>
              </a:rPr>
              <a:t>系统的可靠性、可用性和可信性</a:t>
            </a:r>
            <a:endParaRPr lang="zh-CN" altLang="zh-CN" sz="3600" dirty="0" smtClean="0">
              <a:solidFill>
                <a:srgbClr val="FF0000"/>
              </a:solidFill>
              <a:latin typeface="微软雅黑" panose="020B0503020204020204" pitchFamily="34" charset="-122"/>
              <a:ea typeface="微软雅黑" panose="020B0503020204020204" pitchFamily="34" charset="-122"/>
            </a:endParaRPr>
          </a:p>
        </p:txBody>
      </p:sp>
      <p:sp>
        <p:nvSpPr>
          <p:cNvPr id="93187" name="Rectangle 3" descr="Rectangle: Click to edit Master text styles&#10;Second level&#10;Third level&#10;Fourth level&#10;Fifth level"/>
          <p:cNvSpPr>
            <a:spLocks noGrp="1" noChangeArrowheads="1"/>
          </p:cNvSpPr>
          <p:nvPr>
            <p:ph idx="1"/>
          </p:nvPr>
        </p:nvSpPr>
        <p:spPr>
          <a:xfrm>
            <a:off x="468313" y="1687328"/>
            <a:ext cx="8291513" cy="4695825"/>
          </a:xfrm>
        </p:spPr>
        <p:txBody>
          <a:bodyPr/>
          <a:lstStyle/>
          <a:p>
            <a:pPr marL="457200" indent="-457200" eaLnBrk="1" hangingPunct="1"/>
            <a:r>
              <a:rPr lang="zh-CN" altLang="en-US" dirty="0" smtClean="0">
                <a:latin typeface="微软雅黑" panose="020B0503020204020204" pitchFamily="34" charset="-122"/>
                <a:ea typeface="微软雅黑" panose="020B0503020204020204" pitchFamily="34" charset="-122"/>
              </a:rPr>
              <a:t>反映外设可靠性能的参数有：</a:t>
            </a:r>
          </a:p>
          <a:p>
            <a:pPr marL="1085850" lvl="1" indent="-457200" eaLnBrk="1" hangingPunct="1"/>
            <a:r>
              <a:rPr lang="zh-CN" altLang="en-US" dirty="0" smtClean="0">
                <a:latin typeface="微软雅黑" panose="020B0503020204020204" pitchFamily="34" charset="-122"/>
                <a:ea typeface="微软雅黑" panose="020B0503020204020204" pitchFamily="34" charset="-122"/>
              </a:rPr>
              <a:t>可靠性</a:t>
            </a:r>
            <a:r>
              <a:rPr lang="zh-CN" altLang="en-US" dirty="0" smtClean="0">
                <a:solidFill>
                  <a:srgbClr val="9933FF"/>
                </a:solidFill>
                <a:latin typeface="微软雅黑" panose="020B0503020204020204" pitchFamily="34" charset="-122"/>
                <a:ea typeface="微软雅黑" panose="020B0503020204020204" pitchFamily="34" charset="-122"/>
              </a:rPr>
              <a:t>（</a:t>
            </a:r>
            <a:r>
              <a:rPr lang="en-US" altLang="zh-CN" dirty="0" smtClean="0">
                <a:solidFill>
                  <a:srgbClr val="9933FF"/>
                </a:solidFill>
                <a:latin typeface="微软雅黑" panose="020B0503020204020204" pitchFamily="34" charset="-122"/>
                <a:ea typeface="微软雅黑" panose="020B0503020204020204" pitchFamily="34" charset="-122"/>
              </a:rPr>
              <a:t>Reliability</a:t>
            </a:r>
            <a:r>
              <a:rPr lang="zh-CN" altLang="en-US" dirty="0" smtClean="0">
                <a:solidFill>
                  <a:srgbClr val="9933FF"/>
                </a:solidFill>
                <a:latin typeface="微软雅黑" panose="020B0503020204020204" pitchFamily="34" charset="-122"/>
                <a:ea typeface="微软雅黑" panose="020B0503020204020204" pitchFamily="34" charset="-122"/>
              </a:rPr>
              <a:t>）</a:t>
            </a:r>
          </a:p>
          <a:p>
            <a:pPr marL="1085850" lvl="1" indent="-457200" eaLnBrk="1" hangingPunct="1"/>
            <a:r>
              <a:rPr lang="zh-CN" altLang="en-US" dirty="0" smtClean="0">
                <a:latin typeface="微软雅黑" panose="020B0503020204020204" pitchFamily="34" charset="-122"/>
                <a:ea typeface="微软雅黑" panose="020B0503020204020204" pitchFamily="34" charset="-122"/>
              </a:rPr>
              <a:t>可用性</a:t>
            </a:r>
            <a:r>
              <a:rPr lang="zh-CN" altLang="en-US" dirty="0" smtClean="0">
                <a:solidFill>
                  <a:srgbClr val="9933FF"/>
                </a:solidFill>
                <a:latin typeface="微软雅黑" panose="020B0503020204020204" pitchFamily="34" charset="-122"/>
                <a:ea typeface="微软雅黑" panose="020B0503020204020204" pitchFamily="34" charset="-122"/>
              </a:rPr>
              <a:t>（</a:t>
            </a:r>
            <a:r>
              <a:rPr lang="en-US" altLang="zh-CN" dirty="0" smtClean="0">
                <a:solidFill>
                  <a:srgbClr val="9933FF"/>
                </a:solidFill>
                <a:latin typeface="微软雅黑" panose="020B0503020204020204" pitchFamily="34" charset="-122"/>
                <a:ea typeface="微软雅黑" panose="020B0503020204020204" pitchFamily="34" charset="-122"/>
              </a:rPr>
              <a:t>Availability</a:t>
            </a:r>
            <a:r>
              <a:rPr lang="zh-CN" altLang="en-US" dirty="0" smtClean="0">
                <a:solidFill>
                  <a:srgbClr val="9933FF"/>
                </a:solidFill>
                <a:latin typeface="微软雅黑" panose="020B0503020204020204" pitchFamily="34" charset="-122"/>
                <a:ea typeface="微软雅黑" panose="020B0503020204020204" pitchFamily="34" charset="-122"/>
              </a:rPr>
              <a:t>）</a:t>
            </a:r>
          </a:p>
          <a:p>
            <a:pPr marL="1085850" lvl="1" indent="-457200" eaLnBrk="1" hangingPunct="1"/>
            <a:r>
              <a:rPr lang="zh-CN" altLang="en-US" dirty="0" smtClean="0">
                <a:latin typeface="微软雅黑" panose="020B0503020204020204" pitchFamily="34" charset="-122"/>
                <a:ea typeface="微软雅黑" panose="020B0503020204020204" pitchFamily="34" charset="-122"/>
              </a:rPr>
              <a:t>可信性</a:t>
            </a:r>
            <a:r>
              <a:rPr lang="zh-CN" altLang="en-US" dirty="0" smtClean="0">
                <a:solidFill>
                  <a:srgbClr val="9933FF"/>
                </a:solidFill>
                <a:latin typeface="微软雅黑" panose="020B0503020204020204" pitchFamily="34" charset="-122"/>
                <a:ea typeface="微软雅黑" panose="020B0503020204020204" pitchFamily="34" charset="-122"/>
              </a:rPr>
              <a:t>（</a:t>
            </a:r>
            <a:r>
              <a:rPr lang="en-US" altLang="zh-CN" dirty="0" smtClean="0">
                <a:solidFill>
                  <a:srgbClr val="9933FF"/>
                </a:solidFill>
                <a:latin typeface="微软雅黑" panose="020B0503020204020204" pitchFamily="34" charset="-122"/>
                <a:ea typeface="微软雅黑" panose="020B0503020204020204" pitchFamily="34" charset="-122"/>
              </a:rPr>
              <a:t>Dependability</a:t>
            </a:r>
            <a:r>
              <a:rPr lang="zh-CN" altLang="en-US" dirty="0" smtClean="0">
                <a:solidFill>
                  <a:srgbClr val="9933FF"/>
                </a:solidFill>
                <a:latin typeface="微软雅黑" panose="020B0503020204020204" pitchFamily="34" charset="-122"/>
                <a:ea typeface="微软雅黑" panose="020B0503020204020204" pitchFamily="34" charset="-122"/>
              </a:rPr>
              <a:t>）</a:t>
            </a:r>
          </a:p>
          <a:p>
            <a:pPr marL="457200" indent="-457200" eaLnBrk="1" hangingPunct="1"/>
            <a:r>
              <a:rPr lang="zh-CN" altLang="en-US" dirty="0" smtClean="0">
                <a:solidFill>
                  <a:srgbClr val="FF0000"/>
                </a:solidFill>
                <a:latin typeface="微软雅黑" panose="020B0503020204020204" pitchFamily="34" charset="-122"/>
                <a:ea typeface="微软雅黑" panose="020B0503020204020204" pitchFamily="34" charset="-122"/>
              </a:rPr>
              <a:t>系统的可靠性：</a:t>
            </a:r>
            <a:r>
              <a:rPr lang="zh-CN" altLang="en-US" dirty="0" smtClean="0">
                <a:latin typeface="微软雅黑" panose="020B0503020204020204" pitchFamily="34" charset="-122"/>
                <a:ea typeface="微软雅黑" panose="020B0503020204020204" pitchFamily="34" charset="-122"/>
              </a:rPr>
              <a:t>系统从某个初始参考点开始一直连续提供服务的能力。</a:t>
            </a:r>
          </a:p>
          <a:p>
            <a:pPr marL="1085850" lvl="1" indent="-457200" eaLnBrk="1" hangingPunct="1"/>
            <a:r>
              <a:rPr lang="zh-CN" altLang="en-US" dirty="0" smtClean="0">
                <a:latin typeface="微软雅黑" panose="020B0503020204020204" pitchFamily="34" charset="-122"/>
                <a:ea typeface="微软雅黑" panose="020B0503020204020204" pitchFamily="34" charset="-122"/>
              </a:rPr>
              <a:t>用</a:t>
            </a:r>
            <a:r>
              <a:rPr lang="zh-CN" altLang="en-US" dirty="0" smtClean="0">
                <a:solidFill>
                  <a:srgbClr val="FF0000"/>
                </a:solidFill>
                <a:latin typeface="微软雅黑" panose="020B0503020204020204" pitchFamily="34" charset="-122"/>
                <a:ea typeface="微软雅黑" panose="020B0503020204020204" pitchFamily="34" charset="-122"/>
              </a:rPr>
              <a:t>平均无故障时间</a:t>
            </a:r>
            <a:r>
              <a:rPr lang="en-US" altLang="zh-CN" dirty="0" smtClean="0">
                <a:solidFill>
                  <a:srgbClr val="FF0000"/>
                </a:solidFill>
                <a:latin typeface="微软雅黑" panose="020B0503020204020204" pitchFamily="34" charset="-122"/>
                <a:ea typeface="微软雅黑" panose="020B0503020204020204" pitchFamily="34" charset="-122"/>
              </a:rPr>
              <a:t>MTTF</a:t>
            </a:r>
            <a:r>
              <a:rPr lang="zh-CN" altLang="en-US" dirty="0" smtClean="0">
                <a:latin typeface="微软雅黑" panose="020B0503020204020204" pitchFamily="34" charset="-122"/>
                <a:ea typeface="微软雅黑" panose="020B0503020204020204" pitchFamily="34" charset="-122"/>
              </a:rPr>
              <a:t>来衡量。</a:t>
            </a:r>
          </a:p>
          <a:p>
            <a:pPr marL="1085850" lvl="1" indent="-457200" eaLnBrk="1" hangingPunct="1"/>
            <a:r>
              <a:rPr lang="zh-CN" altLang="en-US" dirty="0" smtClean="0">
                <a:latin typeface="微软雅黑" panose="020B0503020204020204" pitchFamily="34" charset="-122"/>
                <a:ea typeface="微软雅黑" panose="020B0503020204020204" pitchFamily="34" charset="-122"/>
              </a:rPr>
              <a:t>系统中断服务的时间用</a:t>
            </a:r>
            <a:r>
              <a:rPr lang="zh-CN" altLang="en-US" dirty="0" smtClean="0">
                <a:solidFill>
                  <a:srgbClr val="FF0000"/>
                </a:solidFill>
                <a:latin typeface="微软雅黑" panose="020B0503020204020204" pitchFamily="34" charset="-122"/>
                <a:ea typeface="微软雅黑" panose="020B0503020204020204" pitchFamily="34" charset="-122"/>
              </a:rPr>
              <a:t>平均修复时间</a:t>
            </a:r>
            <a:r>
              <a:rPr lang="en-US" altLang="zh-CN" dirty="0" smtClean="0">
                <a:solidFill>
                  <a:srgbClr val="FF0000"/>
                </a:solidFill>
                <a:latin typeface="微软雅黑" panose="020B0503020204020204" pitchFamily="34" charset="-122"/>
                <a:ea typeface="微软雅黑" panose="020B0503020204020204" pitchFamily="34" charset="-122"/>
              </a:rPr>
              <a:t>MTTR</a:t>
            </a:r>
            <a:r>
              <a:rPr lang="zh-CN" altLang="en-US" dirty="0" smtClean="0">
                <a:latin typeface="微软雅黑" panose="020B0503020204020204" pitchFamily="34" charset="-122"/>
                <a:ea typeface="微软雅黑" panose="020B0503020204020204" pitchFamily="34" charset="-122"/>
              </a:rPr>
              <a:t>来衡量。 </a:t>
            </a:r>
            <a:endParaRPr lang="en-US" altLang="zh-CN" dirty="0" smtClean="0">
              <a:latin typeface="微软雅黑" panose="020B0503020204020204" pitchFamily="34" charset="-122"/>
              <a:ea typeface="微软雅黑" panose="020B0503020204020204" pitchFamily="34" charset="-122"/>
            </a:endParaRPr>
          </a:p>
          <a:p>
            <a:pPr marL="1085850" lvl="1" indent="-457200" eaLnBrk="1" hangingPunct="1">
              <a:lnSpc>
                <a:spcPct val="110000"/>
              </a:lnSpc>
            </a:pPr>
            <a:r>
              <a:rPr lang="en-US" altLang="zh-CN" dirty="0" smtClean="0">
                <a:solidFill>
                  <a:srgbClr val="9933FF"/>
                </a:solidFill>
                <a:latin typeface="微软雅黑" panose="020B0503020204020204" pitchFamily="34" charset="-122"/>
                <a:ea typeface="微软雅黑" panose="020B0503020204020204" pitchFamily="34" charset="-122"/>
              </a:rPr>
              <a:t>MTTF</a:t>
            </a:r>
            <a:r>
              <a:rPr lang="zh-CN" altLang="en-US" dirty="0" smtClean="0">
                <a:latin typeface="微软雅黑" panose="020B0503020204020204" pitchFamily="34" charset="-122"/>
                <a:ea typeface="微软雅黑" panose="020B0503020204020204" pitchFamily="34" charset="-122"/>
              </a:rPr>
              <a:t>的倒数就是</a:t>
            </a:r>
            <a:r>
              <a:rPr lang="zh-CN" altLang="en-US" dirty="0" smtClean="0">
                <a:solidFill>
                  <a:srgbClr val="FF0000"/>
                </a:solidFill>
                <a:latin typeface="微软雅黑" panose="020B0503020204020204" pitchFamily="34" charset="-122"/>
                <a:ea typeface="微软雅黑" panose="020B0503020204020204" pitchFamily="34" charset="-122"/>
              </a:rPr>
              <a:t>系统的失效率。</a:t>
            </a:r>
          </a:p>
          <a:p>
            <a:pPr marL="1085850" lvl="1" indent="-457200" eaLnBrk="1" hangingPunct="1">
              <a:lnSpc>
                <a:spcPct val="110000"/>
              </a:lnSpc>
            </a:pPr>
            <a:r>
              <a:rPr lang="zh-CN" altLang="en-US" dirty="0" smtClean="0">
                <a:latin typeface="微软雅黑" panose="020B0503020204020204" pitchFamily="34" charset="-122"/>
                <a:ea typeface="微软雅黑" panose="020B0503020204020204" pitchFamily="34" charset="-122"/>
              </a:rPr>
              <a:t>如果系统中每个模块的生存期服从指数分布，则</a:t>
            </a:r>
            <a:r>
              <a:rPr lang="zh-CN" altLang="en-US" dirty="0" smtClean="0">
                <a:solidFill>
                  <a:schemeClr val="hlink"/>
                </a:solidFill>
                <a:latin typeface="微软雅黑" panose="020B0503020204020204" pitchFamily="34" charset="-122"/>
                <a:ea typeface="微软雅黑" panose="020B0503020204020204" pitchFamily="34" charset="-122"/>
              </a:rPr>
              <a:t>系统整体的失效率是各部件的失效率之和。</a:t>
            </a:r>
          </a:p>
          <a:p>
            <a:pPr marL="1085850" lvl="1" indent="-457200" eaLnBrk="1" hangingPunct="1"/>
            <a:endParaRPr lang="zh-CN" altLang="en-US" dirty="0" smtClean="0">
              <a:latin typeface="微软雅黑" panose="020B0503020204020204" pitchFamily="34" charset="-122"/>
              <a:ea typeface="微软雅黑" panose="020B0503020204020204" pitchFamily="34" charset="-122"/>
            </a:endParaRPr>
          </a:p>
        </p:txBody>
      </p:sp>
      <p:sp>
        <p:nvSpPr>
          <p:cNvPr id="2" name="矩形 1"/>
          <p:cNvSpPr/>
          <p:nvPr/>
        </p:nvSpPr>
        <p:spPr>
          <a:xfrm>
            <a:off x="4154290" y="5156862"/>
            <a:ext cx="4572000" cy="1077218"/>
          </a:xfrm>
          <a:prstGeom prst="rect">
            <a:avLst/>
          </a:prstGeom>
        </p:spPr>
        <p:txBody>
          <a:bodyPr>
            <a:spAutoFit/>
          </a:bodyPr>
          <a:lstStyle/>
          <a:p>
            <a:pPr lvl="1" algn="just" eaLnBrk="1" hangingPunct="1">
              <a:spcBef>
                <a:spcPct val="50000"/>
              </a:spcBef>
              <a:buClr>
                <a:srgbClr val="FFA3A3"/>
              </a:buClr>
              <a:buSzPct val="80000"/>
              <a:buFont typeface="Wingdings" panose="05000000000000000000" pitchFamily="2" charset="2"/>
              <a:buChar char="l"/>
            </a:pPr>
            <a:r>
              <a:rPr lang="en-US" altLang="zh-CN" dirty="0">
                <a:solidFill>
                  <a:srgbClr val="008D8D"/>
                </a:solidFill>
              </a:rPr>
              <a:t> </a:t>
            </a:r>
            <a:r>
              <a:rPr lang="zh-CN" altLang="en-US" dirty="0">
                <a:solidFill>
                  <a:srgbClr val="008D8D"/>
                </a:solidFill>
              </a:rPr>
              <a:t>故障（</a:t>
            </a:r>
            <a:r>
              <a:rPr lang="en-US" altLang="zh-CN" dirty="0">
                <a:solidFill>
                  <a:srgbClr val="008D8D"/>
                </a:solidFill>
              </a:rPr>
              <a:t>fault</a:t>
            </a:r>
            <a:r>
              <a:rPr lang="zh-CN" altLang="en-US" dirty="0">
                <a:solidFill>
                  <a:srgbClr val="008D8D"/>
                </a:solidFill>
              </a:rPr>
              <a:t>）</a:t>
            </a:r>
          </a:p>
          <a:p>
            <a:pPr lvl="1" algn="just" eaLnBrk="1" hangingPunct="1">
              <a:spcBef>
                <a:spcPct val="50000"/>
              </a:spcBef>
              <a:buClr>
                <a:srgbClr val="FFA3A3"/>
              </a:buClr>
              <a:buSzPct val="80000"/>
              <a:buFont typeface="Wingdings" panose="05000000000000000000" pitchFamily="2" charset="2"/>
              <a:buChar char="l"/>
            </a:pPr>
            <a:r>
              <a:rPr lang="zh-CN" altLang="en-US" dirty="0">
                <a:solidFill>
                  <a:srgbClr val="008D8D"/>
                </a:solidFill>
              </a:rPr>
              <a:t> 错误（</a:t>
            </a:r>
            <a:r>
              <a:rPr lang="en-US" altLang="zh-CN" dirty="0">
                <a:solidFill>
                  <a:srgbClr val="008D8D"/>
                </a:solidFill>
              </a:rPr>
              <a:t>error</a:t>
            </a:r>
            <a:r>
              <a:rPr lang="zh-CN" altLang="en-US" dirty="0">
                <a:solidFill>
                  <a:srgbClr val="008D8D"/>
                </a:solidFill>
              </a:rPr>
              <a:t>）</a:t>
            </a:r>
          </a:p>
          <a:p>
            <a:pPr lvl="1" algn="just" eaLnBrk="1" hangingPunct="1">
              <a:spcBef>
                <a:spcPct val="50000"/>
              </a:spcBef>
              <a:buClr>
                <a:srgbClr val="FFA3A3"/>
              </a:buClr>
              <a:buSzPct val="80000"/>
              <a:buFont typeface="Wingdings" panose="05000000000000000000" pitchFamily="2" charset="2"/>
              <a:buChar char="l"/>
            </a:pPr>
            <a:r>
              <a:rPr lang="zh-CN" altLang="en-US" dirty="0">
                <a:solidFill>
                  <a:srgbClr val="008D8D"/>
                </a:solidFill>
              </a:rPr>
              <a:t> 失效（</a:t>
            </a:r>
            <a:r>
              <a:rPr lang="en-US" altLang="zh-CN" dirty="0">
                <a:solidFill>
                  <a:srgbClr val="008D8D"/>
                </a:solidFill>
              </a:rPr>
              <a:t>failure</a:t>
            </a:r>
            <a:r>
              <a:rPr lang="zh-CN" altLang="en-US" dirty="0">
                <a:solidFill>
                  <a:srgbClr val="008D8D"/>
                </a:solidFill>
              </a:rPr>
              <a:t>）</a:t>
            </a:r>
          </a:p>
        </p:txBody>
      </p:sp>
      <p:sp>
        <p:nvSpPr>
          <p:cNvPr id="3" name="日期占位符 2"/>
          <p:cNvSpPr>
            <a:spLocks noGrp="1"/>
          </p:cNvSpPr>
          <p:nvPr>
            <p:ph type="dt" sz="half" idx="13"/>
          </p:nvPr>
        </p:nvSpPr>
        <p:spPr/>
        <p:txBody>
          <a:bodyPr/>
          <a:lstStyle/>
          <a:p>
            <a:pPr>
              <a:defRPr/>
            </a:pPr>
            <a:fld id="{83B2A0AB-BACE-49FD-B527-4585BC1777AD}" type="datetime1">
              <a:rPr lang="zh-CN" altLang="en-US" smtClean="0"/>
              <a:t>2021/10/31</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33</a:t>
            </a:fld>
            <a:endParaRPr lang="en-US" b="0" dirty="0">
              <a:solidFill>
                <a:srgbClr val="FBBA03"/>
              </a:solidFill>
            </a:endParaRPr>
          </a:p>
        </p:txBody>
      </p:sp>
    </p:spTree>
    <p:extLst>
      <p:ext uri="{BB962C8B-B14F-4D97-AF65-F5344CB8AC3E}">
        <p14:creationId xmlns:p14="http://schemas.microsoft.com/office/powerpoint/2010/main" val="3341599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3187">
                                            <p:txEl>
                                              <p:pRg st="5" end="5"/>
                                            </p:txEl>
                                          </p:spTgt>
                                        </p:tgtEl>
                                        <p:attrNameLst>
                                          <p:attrName>style.visibility</p:attrName>
                                        </p:attrNameLst>
                                      </p:cBhvr>
                                      <p:to>
                                        <p:strVal val="visible"/>
                                      </p:to>
                                    </p:set>
                                    <p:anim calcmode="lin" valueType="num">
                                      <p:cBhvr additive="base">
                                        <p:cTn id="13" dur="500" fill="hold"/>
                                        <p:tgtEl>
                                          <p:spTgt spid="93187">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3187">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3187">
                                            <p:txEl>
                                              <p:pRg st="6" end="6"/>
                                            </p:txEl>
                                          </p:spTgt>
                                        </p:tgtEl>
                                        <p:attrNameLst>
                                          <p:attrName>style.visibility</p:attrName>
                                        </p:attrNameLst>
                                      </p:cBhvr>
                                      <p:to>
                                        <p:strVal val="visible"/>
                                      </p:to>
                                    </p:set>
                                    <p:anim calcmode="lin" valueType="num">
                                      <p:cBhvr additive="base">
                                        <p:cTn id="17" dur="500" fill="hold"/>
                                        <p:tgtEl>
                                          <p:spTgt spid="93187">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3187">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3187">
                                            <p:txEl>
                                              <p:pRg st="7" end="7"/>
                                            </p:txEl>
                                          </p:spTgt>
                                        </p:tgtEl>
                                        <p:attrNameLst>
                                          <p:attrName>style.visibility</p:attrName>
                                        </p:attrNameLst>
                                      </p:cBhvr>
                                      <p:to>
                                        <p:strVal val="visible"/>
                                      </p:to>
                                    </p:set>
                                    <p:anim calcmode="lin" valueType="num">
                                      <p:cBhvr additive="base">
                                        <p:cTn id="21" dur="500" fill="hold"/>
                                        <p:tgtEl>
                                          <p:spTgt spid="93187">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3187">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3187">
                                            <p:txEl>
                                              <p:pRg st="8" end="8"/>
                                            </p:txEl>
                                          </p:spTgt>
                                        </p:tgtEl>
                                        <p:attrNameLst>
                                          <p:attrName>style.visibility</p:attrName>
                                        </p:attrNameLst>
                                      </p:cBhvr>
                                      <p:to>
                                        <p:strVal val="visible"/>
                                      </p:to>
                                    </p:set>
                                    <p:anim calcmode="lin" valueType="num">
                                      <p:cBhvr additive="base">
                                        <p:cTn id="25" dur="500" fill="hold"/>
                                        <p:tgtEl>
                                          <p:spTgt spid="9318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318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838200" y="1143000"/>
            <a:ext cx="7772400" cy="476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just" eaLnBrk="1" hangingPunct="1">
              <a:spcBef>
                <a:spcPct val="50000"/>
              </a:spcBef>
              <a:buClrTx/>
              <a:buSzPct val="80000"/>
              <a:buFont typeface="Wingdings" panose="05000000000000000000" pitchFamily="2" charset="2"/>
              <a:buNone/>
            </a:pPr>
            <a:r>
              <a:rPr lang="en-US" altLang="zh-CN" b="0">
                <a:solidFill>
                  <a:srgbClr val="008D8D"/>
                </a:solidFill>
                <a:latin typeface="黑体" panose="02010609060101010101" pitchFamily="49" charset="-122"/>
                <a:ea typeface="黑体" panose="02010609060101010101" pitchFamily="49" charset="-122"/>
              </a:rPr>
              <a:t>1. </a:t>
            </a:r>
            <a:r>
              <a:rPr lang="zh-CN" altLang="en-US" b="0">
                <a:solidFill>
                  <a:srgbClr val="008D8D"/>
                </a:solidFill>
                <a:latin typeface="黑体" panose="02010609060101010101" pitchFamily="49" charset="-122"/>
                <a:ea typeface="黑体" panose="02010609060101010101" pitchFamily="49" charset="-122"/>
              </a:rPr>
              <a:t>故障、错误和失效之间的关系</a:t>
            </a:r>
          </a:p>
          <a:p>
            <a:pPr lvl="1" algn="just" eaLnBrk="1" hangingPunct="1">
              <a:spcBef>
                <a:spcPct val="50000"/>
              </a:spcBef>
              <a:buClr>
                <a:srgbClr val="66FF66"/>
              </a:buClr>
              <a:buSzPct val="80000"/>
              <a:buFont typeface="Wingdings 2" panose="05020102010507070707" pitchFamily="18" charset="2"/>
              <a:buNone/>
            </a:pPr>
            <a:r>
              <a:rPr lang="en-US" altLang="zh-CN" sz="2000">
                <a:solidFill>
                  <a:srgbClr val="008D8D"/>
                </a:solidFill>
                <a:latin typeface="楷体_GB2312" pitchFamily="49" charset="-122"/>
              </a:rPr>
              <a:t>(1) </a:t>
            </a:r>
            <a:r>
              <a:rPr lang="zh-CN" altLang="en-US" sz="2000">
                <a:solidFill>
                  <a:srgbClr val="008D8D"/>
                </a:solidFill>
                <a:latin typeface="楷体_GB2312" pitchFamily="49" charset="-122"/>
              </a:rPr>
              <a:t>一个故障可能会导致一个或者多个错误；</a:t>
            </a:r>
          </a:p>
          <a:p>
            <a:pPr lvl="1" algn="just" eaLnBrk="1" hangingPunct="1">
              <a:spcBef>
                <a:spcPct val="50000"/>
              </a:spcBef>
              <a:buClr>
                <a:srgbClr val="66FF66"/>
              </a:buClr>
              <a:buSzPct val="80000"/>
              <a:buFont typeface="Wingdings 2" panose="05020102010507070707" pitchFamily="18" charset="2"/>
              <a:buNone/>
            </a:pPr>
            <a:r>
              <a:rPr lang="en-US" altLang="zh-CN" sz="2000">
                <a:solidFill>
                  <a:srgbClr val="008D8D"/>
                </a:solidFill>
                <a:latin typeface="楷体_GB2312" pitchFamily="49" charset="-122"/>
              </a:rPr>
              <a:t>(2) </a:t>
            </a:r>
            <a:r>
              <a:rPr lang="zh-CN" altLang="en-US" sz="2000">
                <a:solidFill>
                  <a:srgbClr val="008D8D"/>
                </a:solidFill>
                <a:latin typeface="楷体_GB2312" pitchFamily="49" charset="-122"/>
              </a:rPr>
              <a:t>错误通常具有以下特性</a:t>
            </a:r>
          </a:p>
          <a:p>
            <a:pPr lvl="2" algn="just" eaLnBrk="1" hangingPunct="1">
              <a:spcBef>
                <a:spcPct val="50000"/>
              </a:spcBef>
              <a:buClr>
                <a:srgbClr val="FFCCFF"/>
              </a:buClr>
              <a:buSzPct val="80000"/>
              <a:buFont typeface="Wingdings" panose="05000000000000000000" pitchFamily="2" charset="2"/>
              <a:buNone/>
            </a:pPr>
            <a:r>
              <a:rPr lang="zh-CN" altLang="en-US" sz="2800" b="0">
                <a:solidFill>
                  <a:srgbClr val="008D8D"/>
                </a:solidFill>
                <a:latin typeface="宋体" panose="02010600030101010101" pitchFamily="2" charset="-122"/>
                <a:ea typeface="宋体" panose="02010600030101010101" pitchFamily="2" charset="-122"/>
              </a:rPr>
              <a:t>  ◆ </a:t>
            </a:r>
            <a:r>
              <a:rPr lang="zh-CN" altLang="en-US" sz="2000">
                <a:solidFill>
                  <a:srgbClr val="008D8D"/>
                </a:solidFill>
                <a:latin typeface="楷体_GB2312" pitchFamily="49" charset="-122"/>
              </a:rPr>
              <a:t>错误在潜在状态和有效状态间相互转换；</a:t>
            </a:r>
          </a:p>
          <a:p>
            <a:pPr lvl="2" algn="just" eaLnBrk="1" hangingPunct="1">
              <a:spcBef>
                <a:spcPct val="50000"/>
              </a:spcBef>
              <a:buClr>
                <a:srgbClr val="FFCCFF"/>
              </a:buClr>
              <a:buSzPct val="80000"/>
              <a:buFont typeface="Wingdings" panose="05000000000000000000" pitchFamily="2" charset="2"/>
              <a:buNone/>
            </a:pPr>
            <a:r>
              <a:rPr lang="zh-CN" altLang="en-US" sz="2800" b="0">
                <a:solidFill>
                  <a:srgbClr val="008D8D"/>
                </a:solidFill>
                <a:latin typeface="宋体" panose="02010600030101010101" pitchFamily="2" charset="-122"/>
                <a:ea typeface="宋体" panose="02010600030101010101" pitchFamily="2" charset="-122"/>
              </a:rPr>
              <a:t>  ◆ </a:t>
            </a:r>
            <a:r>
              <a:rPr lang="zh-CN" altLang="en-US" sz="2000">
                <a:solidFill>
                  <a:srgbClr val="008D8D"/>
                </a:solidFill>
                <a:latin typeface="楷体_GB2312" pitchFamily="49" charset="-122"/>
              </a:rPr>
              <a:t>潜在的错误可能通过激活而有效；</a:t>
            </a:r>
          </a:p>
          <a:p>
            <a:pPr lvl="2" algn="just" eaLnBrk="1" hangingPunct="1">
              <a:spcBef>
                <a:spcPct val="50000"/>
              </a:spcBef>
              <a:buClr>
                <a:srgbClr val="FFCCFF"/>
              </a:buClr>
              <a:buSzPct val="80000"/>
              <a:buFont typeface="Wingdings" panose="05000000000000000000" pitchFamily="2" charset="2"/>
              <a:buNone/>
            </a:pPr>
            <a:r>
              <a:rPr lang="zh-CN" altLang="en-US" sz="2800" b="0">
                <a:solidFill>
                  <a:srgbClr val="008D8D"/>
                </a:solidFill>
                <a:latin typeface="宋体" panose="02010600030101010101" pitchFamily="2" charset="-122"/>
                <a:ea typeface="宋体" panose="02010600030101010101" pitchFamily="2" charset="-122"/>
              </a:rPr>
              <a:t>  ◆ </a:t>
            </a:r>
            <a:r>
              <a:rPr lang="zh-CN" altLang="en-US" sz="2000">
                <a:solidFill>
                  <a:srgbClr val="008D8D"/>
                </a:solidFill>
                <a:latin typeface="楷体_GB2312" pitchFamily="49" charset="-122"/>
              </a:rPr>
              <a:t>有效错误的影响可以传递，引起新的错误。</a:t>
            </a:r>
          </a:p>
          <a:p>
            <a:pPr lvl="1" algn="just" eaLnBrk="1" hangingPunct="1">
              <a:spcBef>
                <a:spcPct val="50000"/>
              </a:spcBef>
              <a:buClr>
                <a:srgbClr val="66FF66"/>
              </a:buClr>
              <a:buSzPct val="80000"/>
              <a:buFont typeface="Wingdings 2" panose="05020102010507070707" pitchFamily="18" charset="2"/>
              <a:buNone/>
            </a:pPr>
            <a:r>
              <a:rPr lang="en-US" altLang="zh-CN" sz="2000">
                <a:solidFill>
                  <a:srgbClr val="008D8D"/>
                </a:solidFill>
                <a:latin typeface="楷体_GB2312" pitchFamily="49" charset="-122"/>
              </a:rPr>
              <a:t>(3) </a:t>
            </a:r>
            <a:r>
              <a:rPr lang="zh-CN" altLang="en-US" sz="2000">
                <a:solidFill>
                  <a:srgbClr val="008D8D"/>
                </a:solidFill>
                <a:latin typeface="楷体_GB2312" pitchFamily="49" charset="-122"/>
              </a:rPr>
              <a:t>如果错误影响到部件正常的服务时，部件就发</a:t>
            </a:r>
          </a:p>
          <a:p>
            <a:pPr lvl="1" algn="just" eaLnBrk="1" hangingPunct="1">
              <a:spcBef>
                <a:spcPct val="50000"/>
              </a:spcBef>
              <a:buClr>
                <a:srgbClr val="66FF66"/>
              </a:buClr>
              <a:buSzPct val="80000"/>
              <a:buFont typeface="Wingdings 2" panose="05020102010507070707" pitchFamily="18" charset="2"/>
              <a:buNone/>
            </a:pPr>
            <a:r>
              <a:rPr lang="zh-CN" altLang="en-US" sz="2000">
                <a:solidFill>
                  <a:srgbClr val="008D8D"/>
                </a:solidFill>
                <a:latin typeface="楷体_GB2312" pitchFamily="49" charset="-122"/>
              </a:rPr>
              <a:t>    生了失效；</a:t>
            </a:r>
          </a:p>
          <a:p>
            <a:pPr lvl="1" algn="just" eaLnBrk="1" hangingPunct="1">
              <a:spcBef>
                <a:spcPct val="50000"/>
              </a:spcBef>
              <a:buClr>
                <a:srgbClr val="66FF66"/>
              </a:buClr>
              <a:buSzPct val="80000"/>
              <a:buFont typeface="Wingdings 2" panose="05020102010507070707" pitchFamily="18" charset="2"/>
              <a:buNone/>
            </a:pPr>
            <a:r>
              <a:rPr lang="en-US" altLang="zh-CN" sz="2000">
                <a:solidFill>
                  <a:srgbClr val="008D8D"/>
                </a:solidFill>
                <a:latin typeface="楷体_GB2312" pitchFamily="49" charset="-122"/>
              </a:rPr>
              <a:t>(4) </a:t>
            </a:r>
            <a:r>
              <a:rPr lang="zh-CN" altLang="en-US" sz="2000">
                <a:solidFill>
                  <a:srgbClr val="008D8D"/>
                </a:solidFill>
                <a:latin typeface="楷体_GB2312" pitchFamily="49" charset="-122"/>
              </a:rPr>
              <a:t>系统中的所有部件的故障、错误和失效均存在</a:t>
            </a:r>
          </a:p>
          <a:p>
            <a:pPr lvl="1" algn="just" eaLnBrk="1" hangingPunct="1">
              <a:spcBef>
                <a:spcPct val="50000"/>
              </a:spcBef>
              <a:buClr>
                <a:srgbClr val="66FF66"/>
              </a:buClr>
              <a:buSzPct val="80000"/>
              <a:buFont typeface="Wingdings 2" panose="05020102010507070707" pitchFamily="18" charset="2"/>
              <a:buNone/>
            </a:pPr>
            <a:r>
              <a:rPr lang="zh-CN" altLang="en-US" sz="2000">
                <a:solidFill>
                  <a:srgbClr val="008D8D"/>
                </a:solidFill>
                <a:latin typeface="楷体_GB2312" pitchFamily="49" charset="-122"/>
              </a:rPr>
              <a:t>    这样的关系。</a:t>
            </a:r>
          </a:p>
        </p:txBody>
      </p:sp>
      <p:sp>
        <p:nvSpPr>
          <p:cNvPr id="2" name="日期占位符 1"/>
          <p:cNvSpPr>
            <a:spLocks noGrp="1"/>
          </p:cNvSpPr>
          <p:nvPr>
            <p:ph type="dt" sz="half" idx="13"/>
          </p:nvPr>
        </p:nvSpPr>
        <p:spPr/>
        <p:txBody>
          <a:bodyPr/>
          <a:lstStyle/>
          <a:p>
            <a:pPr>
              <a:defRPr/>
            </a:pPr>
            <a:fld id="{DD200586-D4F7-447E-B34B-48897C8BF0D6}"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34</a:t>
            </a:fld>
            <a:endParaRPr lang="en-US" b="0" dirty="0">
              <a:solidFill>
                <a:srgbClr val="FBBA03"/>
              </a:solidFill>
            </a:endParaRPr>
          </a:p>
        </p:txBody>
      </p:sp>
    </p:spTree>
  </p:cSld>
  <p:clrMapOvr>
    <a:masterClrMapping/>
  </p:clrMapOvr>
  <p:transition spd="slow"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838200" y="1143000"/>
            <a:ext cx="8077200"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just" eaLnBrk="1" hangingPunct="1">
              <a:lnSpc>
                <a:spcPct val="80000"/>
              </a:lnSpc>
              <a:spcBef>
                <a:spcPct val="50000"/>
              </a:spcBef>
              <a:buClrTx/>
              <a:buSzPct val="80000"/>
              <a:buFont typeface="Wingdings" panose="05000000000000000000" pitchFamily="2" charset="2"/>
              <a:buNone/>
            </a:pPr>
            <a:r>
              <a:rPr lang="en-US" altLang="zh-CN" b="0">
                <a:solidFill>
                  <a:srgbClr val="008D8D"/>
                </a:solidFill>
                <a:latin typeface="黑体" panose="02010609060101010101" pitchFamily="49" charset="-122"/>
                <a:ea typeface="黑体" panose="02010609060101010101" pitchFamily="49" charset="-122"/>
              </a:rPr>
              <a:t>2. </a:t>
            </a:r>
            <a:r>
              <a:rPr lang="zh-CN" altLang="en-US" b="0">
                <a:solidFill>
                  <a:srgbClr val="008D8D"/>
                </a:solidFill>
                <a:latin typeface="黑体" panose="02010609060101010101" pitchFamily="49" charset="-122"/>
                <a:ea typeface="黑体" panose="02010609060101010101" pitchFamily="49" charset="-122"/>
              </a:rPr>
              <a:t>故障的分类</a:t>
            </a:r>
          </a:p>
          <a:p>
            <a:pPr lvl="1" algn="just" eaLnBrk="1" hangingPunct="1">
              <a:lnSpc>
                <a:spcPct val="80000"/>
              </a:lnSpc>
              <a:spcBef>
                <a:spcPct val="50000"/>
              </a:spcBef>
              <a:buClr>
                <a:srgbClr val="66FF66"/>
              </a:buClr>
              <a:buSzPct val="80000"/>
              <a:buFont typeface="Wingdings 2" panose="05020102010507070707" pitchFamily="18" charset="2"/>
              <a:buNone/>
            </a:pPr>
            <a:r>
              <a:rPr lang="en-US" altLang="zh-CN" sz="2000">
                <a:solidFill>
                  <a:srgbClr val="008D8D"/>
                </a:solidFill>
                <a:latin typeface="楷体_GB2312" pitchFamily="49" charset="-122"/>
              </a:rPr>
              <a:t>(1) </a:t>
            </a:r>
            <a:r>
              <a:rPr lang="zh-CN" altLang="en-US" sz="2000">
                <a:solidFill>
                  <a:srgbClr val="008D8D"/>
                </a:solidFill>
                <a:latin typeface="楷体_GB2312" pitchFamily="49" charset="-122"/>
              </a:rPr>
              <a:t>按故障产生的原因分</a:t>
            </a:r>
          </a:p>
          <a:p>
            <a:pPr lvl="2" algn="just" eaLnBrk="1" hangingPunct="1">
              <a:lnSpc>
                <a:spcPct val="80000"/>
              </a:lnSpc>
              <a:spcBef>
                <a:spcPct val="50000"/>
              </a:spcBef>
              <a:buClr>
                <a:srgbClr val="FFCCFF"/>
              </a:buClr>
              <a:buSzPct val="80000"/>
              <a:buFont typeface="Wingdings" panose="05000000000000000000" pitchFamily="2" charset="2"/>
              <a:buNone/>
            </a:pPr>
            <a:r>
              <a:rPr lang="zh-CN" altLang="en-US" sz="2800" b="0">
                <a:solidFill>
                  <a:srgbClr val="008D8D"/>
                </a:solidFill>
                <a:latin typeface="宋体" panose="02010600030101010101" pitchFamily="2" charset="-122"/>
                <a:ea typeface="宋体" panose="02010600030101010101" pitchFamily="2" charset="-122"/>
              </a:rPr>
              <a:t>  ◆ </a:t>
            </a:r>
            <a:r>
              <a:rPr lang="zh-CN" altLang="en-US" sz="2000">
                <a:solidFill>
                  <a:srgbClr val="008D8D"/>
                </a:solidFill>
                <a:latin typeface="楷体_GB2312" pitchFamily="49" charset="-122"/>
              </a:rPr>
              <a:t>硬件故障：设备失效产生的故障 </a:t>
            </a:r>
          </a:p>
          <a:p>
            <a:pPr lvl="2" algn="just" eaLnBrk="1" hangingPunct="1">
              <a:lnSpc>
                <a:spcPct val="80000"/>
              </a:lnSpc>
              <a:spcBef>
                <a:spcPct val="50000"/>
              </a:spcBef>
              <a:buClr>
                <a:srgbClr val="FFCCFF"/>
              </a:buClr>
              <a:buSzPct val="80000"/>
              <a:buFont typeface="Wingdings" panose="05000000000000000000" pitchFamily="2" charset="2"/>
              <a:buNone/>
            </a:pPr>
            <a:r>
              <a:rPr lang="zh-CN" altLang="en-US" sz="2800" b="0">
                <a:solidFill>
                  <a:srgbClr val="008D8D"/>
                </a:solidFill>
                <a:latin typeface="宋体" panose="02010600030101010101" pitchFamily="2" charset="-122"/>
                <a:ea typeface="宋体" panose="02010600030101010101" pitchFamily="2" charset="-122"/>
              </a:rPr>
              <a:t>  ◆ </a:t>
            </a:r>
            <a:r>
              <a:rPr lang="zh-CN" altLang="en-US" sz="2000">
                <a:solidFill>
                  <a:srgbClr val="008D8D"/>
                </a:solidFill>
                <a:latin typeface="楷体_GB2312" pitchFamily="49" charset="-122"/>
              </a:rPr>
              <a:t>设计故障</a:t>
            </a:r>
          </a:p>
          <a:p>
            <a:pPr lvl="2" algn="just" eaLnBrk="1" hangingPunct="1">
              <a:lnSpc>
                <a:spcPct val="80000"/>
              </a:lnSpc>
              <a:spcBef>
                <a:spcPct val="50000"/>
              </a:spcBef>
              <a:buClr>
                <a:srgbClr val="FFCCFF"/>
              </a:buClr>
              <a:buSzPct val="80000"/>
              <a:buFont typeface="Wingdings" panose="05000000000000000000" pitchFamily="2" charset="2"/>
              <a:buNone/>
            </a:pPr>
            <a:r>
              <a:rPr lang="zh-CN" altLang="en-US" sz="2800" b="0">
                <a:solidFill>
                  <a:srgbClr val="008D8D"/>
                </a:solidFill>
                <a:latin typeface="宋体" panose="02010600030101010101" pitchFamily="2" charset="-122"/>
                <a:ea typeface="宋体" panose="02010600030101010101" pitchFamily="2" charset="-122"/>
              </a:rPr>
              <a:t>  ◆ </a:t>
            </a:r>
            <a:r>
              <a:rPr lang="zh-CN" altLang="en-US" sz="2000">
                <a:solidFill>
                  <a:srgbClr val="008D8D"/>
                </a:solidFill>
                <a:latin typeface="楷体_GB2312" pitchFamily="49" charset="-122"/>
              </a:rPr>
              <a:t>操作故障：由于用户操作的失误引起的故障 </a:t>
            </a:r>
          </a:p>
          <a:p>
            <a:pPr lvl="2" algn="just" eaLnBrk="1" hangingPunct="1">
              <a:lnSpc>
                <a:spcPct val="80000"/>
              </a:lnSpc>
              <a:spcBef>
                <a:spcPct val="50000"/>
              </a:spcBef>
              <a:buClr>
                <a:srgbClr val="FFCCFF"/>
              </a:buClr>
              <a:buSzPct val="80000"/>
              <a:buFont typeface="Wingdings" panose="05000000000000000000" pitchFamily="2" charset="2"/>
              <a:buNone/>
            </a:pPr>
            <a:r>
              <a:rPr lang="zh-CN" altLang="en-US" sz="2800" b="0">
                <a:solidFill>
                  <a:srgbClr val="008D8D"/>
                </a:solidFill>
                <a:latin typeface="宋体" panose="02010600030101010101" pitchFamily="2" charset="-122"/>
                <a:ea typeface="宋体" panose="02010600030101010101" pitchFamily="2" charset="-122"/>
              </a:rPr>
              <a:t>  ◆ </a:t>
            </a:r>
            <a:r>
              <a:rPr lang="zh-CN" altLang="en-US" sz="2000">
                <a:solidFill>
                  <a:srgbClr val="008D8D"/>
                </a:solidFill>
                <a:latin typeface="楷体_GB2312" pitchFamily="49" charset="-122"/>
              </a:rPr>
              <a:t>环境故障</a:t>
            </a:r>
          </a:p>
          <a:p>
            <a:pPr lvl="1" algn="just" eaLnBrk="1" hangingPunct="1">
              <a:lnSpc>
                <a:spcPct val="80000"/>
              </a:lnSpc>
              <a:spcBef>
                <a:spcPct val="50000"/>
              </a:spcBef>
              <a:buClr>
                <a:srgbClr val="66FF66"/>
              </a:buClr>
              <a:buSzPct val="80000"/>
              <a:buFont typeface="Wingdings 2" panose="05020102010507070707" pitchFamily="18" charset="2"/>
              <a:buNone/>
            </a:pPr>
            <a:r>
              <a:rPr lang="en-US" altLang="zh-CN" sz="2000">
                <a:solidFill>
                  <a:srgbClr val="008D8D"/>
                </a:solidFill>
                <a:latin typeface="楷体_GB2312" pitchFamily="49" charset="-122"/>
              </a:rPr>
              <a:t>(2) </a:t>
            </a:r>
            <a:r>
              <a:rPr lang="zh-CN" altLang="en-US" sz="2000">
                <a:solidFill>
                  <a:srgbClr val="008D8D"/>
                </a:solidFill>
                <a:latin typeface="楷体_GB2312" pitchFamily="49" charset="-122"/>
              </a:rPr>
              <a:t>按故障出现的周期分</a:t>
            </a:r>
          </a:p>
          <a:p>
            <a:pPr lvl="2" algn="just" eaLnBrk="1" hangingPunct="1">
              <a:lnSpc>
                <a:spcPct val="80000"/>
              </a:lnSpc>
              <a:spcBef>
                <a:spcPct val="50000"/>
              </a:spcBef>
              <a:buClr>
                <a:srgbClr val="FFCCFF"/>
              </a:buClr>
              <a:buSzPct val="80000"/>
              <a:buFont typeface="Wingdings" panose="05000000000000000000" pitchFamily="2" charset="2"/>
              <a:buNone/>
            </a:pPr>
            <a:r>
              <a:rPr lang="zh-CN" altLang="en-US" sz="2800" b="0">
                <a:solidFill>
                  <a:srgbClr val="008D8D"/>
                </a:solidFill>
                <a:latin typeface="宋体" panose="02010600030101010101" pitchFamily="2" charset="-122"/>
                <a:ea typeface="宋体" panose="02010600030101010101" pitchFamily="2" charset="-122"/>
              </a:rPr>
              <a:t>  ◆ </a:t>
            </a:r>
            <a:r>
              <a:rPr lang="zh-CN" altLang="en-US" sz="2000">
                <a:solidFill>
                  <a:srgbClr val="008D8D"/>
                </a:solidFill>
                <a:latin typeface="楷体_GB2312" pitchFamily="49" charset="-122"/>
              </a:rPr>
              <a:t>暂时性故障</a:t>
            </a:r>
          </a:p>
          <a:p>
            <a:pPr lvl="2" algn="just" eaLnBrk="1" hangingPunct="1">
              <a:lnSpc>
                <a:spcPct val="80000"/>
              </a:lnSpc>
              <a:spcBef>
                <a:spcPct val="50000"/>
              </a:spcBef>
              <a:buClr>
                <a:srgbClr val="FFCCFF"/>
              </a:buClr>
              <a:buSzPct val="80000"/>
              <a:buFont typeface="Wingdings" panose="05000000000000000000" pitchFamily="2" charset="2"/>
              <a:buNone/>
            </a:pPr>
            <a:r>
              <a:rPr lang="zh-CN" altLang="en-US" sz="2800" b="0">
                <a:solidFill>
                  <a:srgbClr val="008D8D"/>
                </a:solidFill>
                <a:latin typeface="宋体" panose="02010600030101010101" pitchFamily="2" charset="-122"/>
                <a:ea typeface="宋体" panose="02010600030101010101" pitchFamily="2" charset="-122"/>
              </a:rPr>
              <a:t>  ◆ </a:t>
            </a:r>
            <a:r>
              <a:rPr lang="zh-CN" altLang="en-US" sz="2000">
                <a:solidFill>
                  <a:srgbClr val="008D8D"/>
                </a:solidFill>
                <a:latin typeface="楷体_GB2312" pitchFamily="49" charset="-122"/>
              </a:rPr>
              <a:t>间歇性故障</a:t>
            </a:r>
          </a:p>
          <a:p>
            <a:pPr lvl="2" algn="just" eaLnBrk="1" hangingPunct="1">
              <a:lnSpc>
                <a:spcPct val="80000"/>
              </a:lnSpc>
              <a:spcBef>
                <a:spcPct val="50000"/>
              </a:spcBef>
              <a:buClr>
                <a:srgbClr val="FFCCFF"/>
              </a:buClr>
              <a:buSzPct val="80000"/>
              <a:buFont typeface="Wingdings" panose="05000000000000000000" pitchFamily="2" charset="2"/>
              <a:buNone/>
            </a:pPr>
            <a:r>
              <a:rPr lang="zh-CN" altLang="en-US" sz="2800" b="0">
                <a:solidFill>
                  <a:srgbClr val="008D8D"/>
                </a:solidFill>
                <a:latin typeface="宋体" panose="02010600030101010101" pitchFamily="2" charset="-122"/>
                <a:ea typeface="宋体" panose="02010600030101010101" pitchFamily="2" charset="-122"/>
              </a:rPr>
              <a:t>  ◆ </a:t>
            </a:r>
            <a:r>
              <a:rPr lang="zh-CN" altLang="en-US" sz="2000">
                <a:solidFill>
                  <a:srgbClr val="008D8D"/>
                </a:solidFill>
                <a:latin typeface="楷体_GB2312" pitchFamily="49" charset="-122"/>
              </a:rPr>
              <a:t>永久性故障</a:t>
            </a:r>
          </a:p>
          <a:p>
            <a:pPr lvl="2" algn="just" eaLnBrk="1" hangingPunct="1">
              <a:lnSpc>
                <a:spcPct val="80000"/>
              </a:lnSpc>
              <a:spcBef>
                <a:spcPct val="50000"/>
              </a:spcBef>
              <a:buClr>
                <a:srgbClr val="FFCCFF"/>
              </a:buClr>
              <a:buSzPct val="80000"/>
              <a:buFont typeface="Wingdings" panose="05000000000000000000" pitchFamily="2" charset="2"/>
              <a:buNone/>
            </a:pPr>
            <a:endParaRPr lang="en-US" altLang="zh-CN" sz="2000">
              <a:solidFill>
                <a:srgbClr val="008D8D"/>
              </a:solidFill>
              <a:latin typeface="楷体_GB2312" pitchFamily="49" charset="-122"/>
            </a:endParaRPr>
          </a:p>
        </p:txBody>
      </p:sp>
      <p:sp>
        <p:nvSpPr>
          <p:cNvPr id="49155" name="Rectangle 3"/>
          <p:cNvSpPr>
            <a:spLocks noChangeArrowheads="1"/>
          </p:cNvSpPr>
          <p:nvPr/>
        </p:nvSpPr>
        <p:spPr bwMode="auto">
          <a:xfrm>
            <a:off x="3124200" y="381000"/>
            <a:ext cx="571500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marL="742950" indent="-285750">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algn="ctr" eaLnBrk="1" hangingPunct="1">
              <a:spcBef>
                <a:spcPct val="50000"/>
              </a:spcBef>
              <a:buClrTx/>
              <a:buSzTx/>
              <a:buFontTx/>
              <a:buChar char="•"/>
            </a:pPr>
            <a:endParaRPr lang="zh-CN" altLang="en-US" b="0">
              <a:solidFill>
                <a:srgbClr val="008D8D"/>
              </a:solidFill>
              <a:latin typeface="黑体" panose="02010609060101010101" pitchFamily="49" charset="-122"/>
              <a:ea typeface="黑体" panose="02010609060101010101" pitchFamily="49" charset="-122"/>
            </a:endParaRPr>
          </a:p>
        </p:txBody>
      </p:sp>
      <p:sp>
        <p:nvSpPr>
          <p:cNvPr id="2" name="日期占位符 1"/>
          <p:cNvSpPr>
            <a:spLocks noGrp="1"/>
          </p:cNvSpPr>
          <p:nvPr>
            <p:ph type="dt" sz="half" idx="13"/>
          </p:nvPr>
        </p:nvSpPr>
        <p:spPr/>
        <p:txBody>
          <a:bodyPr/>
          <a:lstStyle/>
          <a:p>
            <a:pPr>
              <a:defRPr/>
            </a:pPr>
            <a:fld id="{FDFC8AE4-D298-4965-AF2E-248296D020CD}"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35</a:t>
            </a:fld>
            <a:endParaRPr lang="en-US" b="0" dirty="0">
              <a:solidFill>
                <a:srgbClr val="FBBA03"/>
              </a:solidFill>
            </a:endParaRPr>
          </a:p>
        </p:txBody>
      </p:sp>
    </p:spTree>
  </p:cSld>
  <p:clrMapOvr>
    <a:masterClrMapping/>
  </p:clrMapOvr>
  <p:transition spd="slow"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descr="Rectangle: Click to edit Master text styles&#10;Second level&#10;Third level&#10;Fourth level&#10;Fifth level"/>
          <p:cNvSpPr>
            <a:spLocks noGrp="1" noChangeArrowheads="1"/>
          </p:cNvSpPr>
          <p:nvPr>
            <p:ph idx="1"/>
          </p:nvPr>
        </p:nvSpPr>
        <p:spPr>
          <a:xfrm>
            <a:off x="611188" y="1628775"/>
            <a:ext cx="7772400" cy="5410200"/>
          </a:xfrm>
        </p:spPr>
        <p:txBody>
          <a:bodyPr/>
          <a:lstStyle/>
          <a:p>
            <a:pPr marL="0" indent="0" eaLnBrk="1" hangingPunct="1">
              <a:lnSpc>
                <a:spcPct val="110000"/>
              </a:lnSpc>
              <a:buNone/>
            </a:pPr>
            <a:r>
              <a:rPr lang="zh-CN" altLang="en-US" sz="2400" dirty="0" smtClean="0">
                <a:solidFill>
                  <a:srgbClr val="FF0000"/>
                </a:solidFill>
                <a:latin typeface="黑体" panose="02010609060101010101" pitchFamily="49" charset="-122"/>
              </a:rPr>
              <a:t>系统的可用性</a:t>
            </a:r>
            <a:r>
              <a:rPr lang="zh-CN" altLang="en-US" sz="2400" dirty="0" smtClean="0">
                <a:solidFill>
                  <a:srgbClr val="D60093"/>
                </a:solidFill>
                <a:latin typeface="黑体" panose="02010609060101010101" pitchFamily="49" charset="-122"/>
              </a:rPr>
              <a:t>：</a:t>
            </a:r>
            <a:r>
              <a:rPr lang="zh-CN" altLang="en-US" sz="2400" dirty="0" smtClean="0">
                <a:latin typeface="黑体" panose="02010609060101010101" pitchFamily="49" charset="-122"/>
              </a:rPr>
              <a:t>系统正常工作的时间在连续两次正常服务间隔时间中所占的比率。</a:t>
            </a:r>
          </a:p>
          <a:p>
            <a:pPr marL="457200" indent="-457200" eaLnBrk="1" hangingPunct="1">
              <a:lnSpc>
                <a:spcPct val="110000"/>
              </a:lnSpc>
              <a:buFont typeface="Wingdings" panose="05000000000000000000" pitchFamily="2" charset="2"/>
              <a:buAutoNum type="arabicPeriod" startAt="3"/>
            </a:pPr>
            <a:endParaRPr lang="zh-CN" altLang="en-US" sz="2400" dirty="0" smtClean="0">
              <a:latin typeface="黑体" panose="02010609060101010101" pitchFamily="49" charset="-122"/>
            </a:endParaRPr>
          </a:p>
          <a:p>
            <a:pPr marL="1085850" lvl="1" indent="-457200" eaLnBrk="1" hangingPunct="1">
              <a:lnSpc>
                <a:spcPct val="110000"/>
              </a:lnSpc>
            </a:pPr>
            <a:endParaRPr lang="zh-CN" altLang="en-US" sz="2400" dirty="0" smtClean="0">
              <a:latin typeface="黑体" panose="02010609060101010101" pitchFamily="49" charset="-122"/>
            </a:endParaRPr>
          </a:p>
          <a:p>
            <a:pPr marL="1085850" lvl="1" indent="-457200" eaLnBrk="1" hangingPunct="1">
              <a:lnSpc>
                <a:spcPct val="110000"/>
              </a:lnSpc>
            </a:pPr>
            <a:r>
              <a:rPr lang="en-US" altLang="zh-CN" sz="2400" dirty="0" smtClean="0">
                <a:latin typeface="黑体" panose="02010609060101010101" pitchFamily="49" charset="-122"/>
              </a:rPr>
              <a:t>MTTF+MTTR</a:t>
            </a:r>
            <a:r>
              <a:rPr lang="zh-CN" altLang="en-US" sz="2400" dirty="0" smtClean="0">
                <a:latin typeface="黑体" panose="02010609060101010101" pitchFamily="49" charset="-122"/>
              </a:rPr>
              <a:t>：</a:t>
            </a:r>
            <a:r>
              <a:rPr lang="zh-CN" altLang="en-US" sz="2400" dirty="0" smtClean="0">
                <a:solidFill>
                  <a:srgbClr val="FF0000"/>
                </a:solidFill>
                <a:latin typeface="黑体" panose="02010609060101010101" pitchFamily="49" charset="-122"/>
              </a:rPr>
              <a:t>平均失效间隔时间</a:t>
            </a:r>
            <a:r>
              <a:rPr lang="en-US" altLang="zh-CN" sz="2400" dirty="0" smtClean="0">
                <a:solidFill>
                  <a:srgbClr val="FF0000"/>
                </a:solidFill>
                <a:latin typeface="黑体" panose="02010609060101010101" pitchFamily="49" charset="-122"/>
              </a:rPr>
              <a:t>MTBF</a:t>
            </a:r>
          </a:p>
          <a:p>
            <a:pPr lvl="2" eaLnBrk="1" hangingPunct="1">
              <a:lnSpc>
                <a:spcPct val="110000"/>
              </a:lnSpc>
              <a:buFont typeface="Wingdings" panose="05000000000000000000" pitchFamily="2" charset="2"/>
              <a:buNone/>
            </a:pPr>
            <a:r>
              <a:rPr lang="en-US" altLang="zh-CN" dirty="0" smtClean="0">
                <a:latin typeface="黑体" panose="02010609060101010101" pitchFamily="49"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Mean Time Between Failure</a:t>
            </a:r>
            <a:r>
              <a:rPr lang="zh-CN" altLang="en-US" dirty="0" smtClean="0">
                <a:latin typeface="宋体" panose="02010600030101010101" pitchFamily="2" charset="-122"/>
                <a:ea typeface="宋体" panose="02010600030101010101" pitchFamily="2" charset="-122"/>
              </a:rPr>
              <a:t>）</a:t>
            </a:r>
          </a:p>
          <a:p>
            <a:pPr marL="0" indent="0" eaLnBrk="1" hangingPunct="1">
              <a:lnSpc>
                <a:spcPct val="110000"/>
              </a:lnSpc>
              <a:buNone/>
            </a:pPr>
            <a:r>
              <a:rPr lang="zh-CN" altLang="en-US" sz="2400" dirty="0" smtClean="0">
                <a:solidFill>
                  <a:srgbClr val="FF0000"/>
                </a:solidFill>
                <a:latin typeface="Times New Roman" panose="02020603050405020304" pitchFamily="18" charset="0"/>
              </a:rPr>
              <a:t>系统的可信性：</a:t>
            </a:r>
            <a:r>
              <a:rPr lang="zh-CN" altLang="en-US" sz="2400" dirty="0" smtClean="0">
                <a:latin typeface="Times New Roman" panose="02020603050405020304" pitchFamily="18" charset="0"/>
              </a:rPr>
              <a:t>服务的质量。即在多大程度上可以合理地认为服务是可靠的。</a:t>
            </a:r>
            <a:r>
              <a:rPr lang="zh-CN" altLang="en-US" sz="2400" b="1" dirty="0" smtClean="0">
                <a:solidFill>
                  <a:srgbClr val="000000"/>
                </a:solidFill>
                <a:latin typeface="Times New Roman" panose="02020603050405020304" pitchFamily="18" charset="0"/>
                <a:ea typeface="宋体" panose="02010600030101010101" pitchFamily="2" charset="-122"/>
              </a:rPr>
              <a:t>（不可以度量）</a:t>
            </a:r>
            <a:endParaRPr lang="zh-CN" altLang="en-US" sz="2400" b="1" dirty="0" smtClean="0">
              <a:solidFill>
                <a:srgbClr val="000000"/>
              </a:solidFill>
              <a:latin typeface="宋体" panose="02010600030101010101" pitchFamily="2" charset="-122"/>
              <a:ea typeface="宋体" panose="02010600030101010101" pitchFamily="2" charset="-122"/>
            </a:endParaRPr>
          </a:p>
        </p:txBody>
      </p:sp>
      <p:pic>
        <p:nvPicPr>
          <p:cNvPr id="9523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2564904"/>
            <a:ext cx="3276600" cy="762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Grp="1" noChangeArrowheads="1"/>
          </p:cNvSpPr>
          <p:nvPr>
            <p:ph type="title"/>
          </p:nvPr>
        </p:nvSpPr>
        <p:spPr>
          <a:xfrm>
            <a:off x="467544" y="558329"/>
            <a:ext cx="8507413" cy="863600"/>
          </a:xfrm>
        </p:spPr>
        <p:txBody>
          <a:bodyPr>
            <a:prstTxWarp prst="textNoShape">
              <a:avLst/>
            </a:prstTxWarp>
          </a:bodyPr>
          <a:lstStyle/>
          <a:p>
            <a:pPr eaLnBrk="1" hangingPunct="1">
              <a:defRPr/>
            </a:pPr>
            <a:r>
              <a:rPr lang="en-US" altLang="zh-CN" sz="3600" dirty="0" smtClean="0">
                <a:solidFill>
                  <a:srgbClr val="FF0000"/>
                </a:solidFill>
                <a:latin typeface="黑体" panose="02010609060101010101" pitchFamily="49" charset="-122"/>
              </a:rPr>
              <a:t>I/O</a:t>
            </a:r>
            <a:r>
              <a:rPr lang="zh-CN" altLang="en-US" sz="3600" dirty="0" smtClean="0">
                <a:solidFill>
                  <a:srgbClr val="FF0000"/>
                </a:solidFill>
                <a:latin typeface="黑体" panose="02010609060101010101" pitchFamily="49" charset="-122"/>
              </a:rPr>
              <a:t>系统的可靠性、可用性和可信性</a:t>
            </a:r>
            <a:endParaRPr lang="zh-CN" altLang="zh-CN" sz="3600" dirty="0" smtClean="0">
              <a:solidFill>
                <a:srgbClr val="FF0000"/>
              </a:solidFill>
            </a:endParaRPr>
          </a:p>
        </p:txBody>
      </p:sp>
      <p:sp>
        <p:nvSpPr>
          <p:cNvPr id="2" name="日期占位符 1"/>
          <p:cNvSpPr>
            <a:spLocks noGrp="1"/>
          </p:cNvSpPr>
          <p:nvPr>
            <p:ph type="dt" sz="half" idx="13"/>
          </p:nvPr>
        </p:nvSpPr>
        <p:spPr/>
        <p:txBody>
          <a:bodyPr/>
          <a:lstStyle/>
          <a:p>
            <a:pPr>
              <a:defRPr/>
            </a:pPr>
            <a:fld id="{179EA4F3-219C-4099-8D94-46ADDE2CC410}"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36</a:t>
            </a:fld>
            <a:endParaRPr lang="en-US" b="0" dirty="0">
              <a:solidFill>
                <a:srgbClr val="FBBA03"/>
              </a:solidFill>
            </a:endParaRPr>
          </a:p>
        </p:txBody>
      </p:sp>
    </p:spTree>
    <p:extLst>
      <p:ext uri="{BB962C8B-B14F-4D97-AF65-F5344CB8AC3E}">
        <p14:creationId xmlns:p14="http://schemas.microsoft.com/office/powerpoint/2010/main" val="2661390246"/>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descr="Rectangle: Click to edit Master text styles&#10;Second level&#10;Third level&#10;Fourth level&#10;Fifth level"/>
          <p:cNvSpPr>
            <a:spLocks noGrp="1" noChangeArrowheads="1"/>
          </p:cNvSpPr>
          <p:nvPr>
            <p:ph idx="1"/>
          </p:nvPr>
        </p:nvSpPr>
        <p:spPr>
          <a:xfrm>
            <a:off x="723900" y="1572704"/>
            <a:ext cx="7696200" cy="4648200"/>
          </a:xfrm>
        </p:spPr>
        <p:txBody>
          <a:bodyPr/>
          <a:lstStyle/>
          <a:p>
            <a:pPr marL="457200" indent="-457200" algn="just" eaLnBrk="1" hangingPunct="1">
              <a:lnSpc>
                <a:spcPct val="140000"/>
              </a:lnSpc>
              <a:buFont typeface="Wingdings" panose="05000000000000000000" pitchFamily="2" charset="2"/>
              <a:buNone/>
            </a:pPr>
            <a:r>
              <a:rPr lang="en-US" altLang="zh-CN" sz="1800" b="1" dirty="0" smtClean="0">
                <a:latin typeface="微软雅黑" panose="020B0503020204020204" pitchFamily="34" charset="-122"/>
                <a:ea typeface="微软雅黑" panose="020B0503020204020204" pitchFamily="34" charset="-122"/>
              </a:rPr>
              <a:t> </a:t>
            </a:r>
            <a:r>
              <a:rPr lang="zh-CN" altLang="en-US" sz="1800" b="1" dirty="0" smtClean="0">
                <a:latin typeface="微软雅黑" panose="020B0503020204020204" pitchFamily="34" charset="-122"/>
                <a:ea typeface="微软雅黑" panose="020B0503020204020204" pitchFamily="34" charset="-122"/>
              </a:rPr>
              <a:t>例</a:t>
            </a:r>
            <a:r>
              <a:rPr lang="en-US" altLang="zh-CN" sz="1800" b="1" dirty="0" smtClean="0">
                <a:latin typeface="微软雅黑" panose="020B0503020204020204" pitchFamily="34" charset="-122"/>
                <a:ea typeface="微软雅黑" panose="020B0503020204020204" pitchFamily="34" charset="-122"/>
              </a:rPr>
              <a:t>2</a:t>
            </a:r>
            <a:r>
              <a:rPr lang="en-US" altLang="zh-CN" sz="1800" b="1" dirty="0" smtClean="0">
                <a:solidFill>
                  <a:srgbClr val="000000"/>
                </a:solidFill>
                <a:latin typeface="微软雅黑" panose="020B0503020204020204" pitchFamily="34" charset="-122"/>
                <a:ea typeface="微软雅黑" panose="020B0503020204020204" pitchFamily="34" charset="-122"/>
              </a:rPr>
              <a:t> </a:t>
            </a:r>
            <a:r>
              <a:rPr lang="zh-CN" altLang="en-US" sz="1800" b="1" dirty="0" smtClean="0">
                <a:solidFill>
                  <a:srgbClr val="000000"/>
                </a:solidFill>
                <a:latin typeface="微软雅黑" panose="020B0503020204020204" pitchFamily="34" charset="-122"/>
                <a:ea typeface="微软雅黑" panose="020B0503020204020204" pitchFamily="34" charset="-122"/>
              </a:rPr>
              <a:t>假设磁盘子系统的组成部件和它们的</a:t>
            </a:r>
            <a:r>
              <a:rPr lang="en-US" altLang="zh-CN" sz="1800" b="1" dirty="0" smtClean="0">
                <a:solidFill>
                  <a:srgbClr val="9933FF"/>
                </a:solidFill>
                <a:latin typeface="微软雅黑" panose="020B0503020204020204" pitchFamily="34" charset="-122"/>
                <a:ea typeface="微软雅黑" panose="020B0503020204020204" pitchFamily="34" charset="-122"/>
              </a:rPr>
              <a:t>MTTF</a:t>
            </a:r>
            <a:r>
              <a:rPr lang="zh-CN" altLang="en-US" sz="1800" b="1" dirty="0" smtClean="0">
                <a:solidFill>
                  <a:srgbClr val="000000"/>
                </a:solidFill>
                <a:latin typeface="微软雅黑" panose="020B0503020204020204" pitchFamily="34" charset="-122"/>
                <a:ea typeface="微软雅黑" panose="020B0503020204020204" pitchFamily="34" charset="-122"/>
              </a:rPr>
              <a:t>如下：</a:t>
            </a:r>
          </a:p>
          <a:p>
            <a:pPr marL="457200" indent="-457200" algn="just" eaLnBrk="1" hangingPunct="1">
              <a:lnSpc>
                <a:spcPct val="140000"/>
              </a:lnSpc>
              <a:buFont typeface="Wingdings" panose="05000000000000000000" pitchFamily="2" charset="2"/>
              <a:buNone/>
            </a:pPr>
            <a:r>
              <a:rPr lang="zh-CN" altLang="en-US" sz="1800" b="1" dirty="0" smtClean="0">
                <a:solidFill>
                  <a:srgbClr val="000000"/>
                </a:solidFill>
                <a:latin typeface="微软雅黑" panose="020B0503020204020204" pitchFamily="34" charset="-122"/>
                <a:ea typeface="微软雅黑" panose="020B0503020204020204" pitchFamily="34" charset="-122"/>
              </a:rPr>
              <a:t>（</a:t>
            </a:r>
            <a:r>
              <a:rPr lang="en-US" altLang="zh-CN" sz="1800" b="1" dirty="0" smtClean="0">
                <a:solidFill>
                  <a:srgbClr val="000000"/>
                </a:solidFill>
                <a:latin typeface="微软雅黑" panose="020B0503020204020204" pitchFamily="34" charset="-122"/>
                <a:ea typeface="微软雅黑" panose="020B0503020204020204" pitchFamily="34" charset="-122"/>
              </a:rPr>
              <a:t>1</a:t>
            </a:r>
            <a:r>
              <a:rPr lang="zh-CN" altLang="en-US" sz="1800" b="1" dirty="0" smtClean="0">
                <a:solidFill>
                  <a:srgbClr val="000000"/>
                </a:solidFill>
                <a:latin typeface="微软雅黑" panose="020B0503020204020204" pitchFamily="34" charset="-122"/>
                <a:ea typeface="微软雅黑" panose="020B0503020204020204" pitchFamily="34" charset="-122"/>
              </a:rPr>
              <a:t>）磁盘子系统由</a:t>
            </a:r>
            <a:r>
              <a:rPr lang="en-US" altLang="zh-CN" sz="1800" b="1" dirty="0" smtClean="0">
                <a:solidFill>
                  <a:srgbClr val="9933FF"/>
                </a:solidFill>
                <a:latin typeface="微软雅黑" panose="020B0503020204020204" pitchFamily="34" charset="-122"/>
                <a:ea typeface="微软雅黑" panose="020B0503020204020204" pitchFamily="34" charset="-122"/>
              </a:rPr>
              <a:t>10</a:t>
            </a:r>
            <a:r>
              <a:rPr lang="zh-CN" altLang="en-US" sz="1800" b="1" dirty="0" smtClean="0">
                <a:solidFill>
                  <a:srgbClr val="000000"/>
                </a:solidFill>
                <a:latin typeface="微软雅黑" panose="020B0503020204020204" pitchFamily="34" charset="-122"/>
                <a:ea typeface="微软雅黑" panose="020B0503020204020204" pitchFamily="34" charset="-122"/>
              </a:rPr>
              <a:t>个磁盘构成，每个磁盘的</a:t>
            </a:r>
            <a:r>
              <a:rPr lang="en-US" altLang="zh-CN" sz="1800" b="1" dirty="0" smtClean="0">
                <a:solidFill>
                  <a:srgbClr val="000000"/>
                </a:solidFill>
                <a:latin typeface="微软雅黑" panose="020B0503020204020204" pitchFamily="34" charset="-122"/>
                <a:ea typeface="微软雅黑" panose="020B0503020204020204" pitchFamily="34" charset="-122"/>
              </a:rPr>
              <a:t>MTTF</a:t>
            </a:r>
            <a:r>
              <a:rPr lang="zh-CN" altLang="en-US" sz="1800" b="1" dirty="0" smtClean="0">
                <a:solidFill>
                  <a:srgbClr val="000000"/>
                </a:solidFill>
                <a:latin typeface="微软雅黑" panose="020B0503020204020204" pitchFamily="34" charset="-122"/>
                <a:ea typeface="微软雅黑" panose="020B0503020204020204" pitchFamily="34" charset="-122"/>
              </a:rPr>
              <a:t>为</a:t>
            </a:r>
            <a:r>
              <a:rPr lang="en-US" altLang="zh-CN" sz="1800" b="1" dirty="0" smtClean="0">
                <a:solidFill>
                  <a:srgbClr val="9933FF"/>
                </a:solidFill>
                <a:latin typeface="微软雅黑" panose="020B0503020204020204" pitchFamily="34" charset="-122"/>
                <a:ea typeface="微软雅黑" panose="020B0503020204020204" pitchFamily="34" charset="-122"/>
              </a:rPr>
              <a:t>1000000</a:t>
            </a:r>
            <a:r>
              <a:rPr lang="zh-CN" altLang="en-US" sz="1800" b="1" dirty="0" smtClean="0">
                <a:solidFill>
                  <a:srgbClr val="000000"/>
                </a:solidFill>
                <a:latin typeface="微软雅黑" panose="020B0503020204020204" pitchFamily="34" charset="-122"/>
                <a:ea typeface="微软雅黑" panose="020B0503020204020204" pitchFamily="34" charset="-122"/>
              </a:rPr>
              <a:t>小时；</a:t>
            </a:r>
          </a:p>
          <a:p>
            <a:pPr marL="457200" indent="-457200" algn="just" eaLnBrk="1" hangingPunct="1">
              <a:lnSpc>
                <a:spcPct val="140000"/>
              </a:lnSpc>
              <a:buFont typeface="Wingdings" panose="05000000000000000000" pitchFamily="2" charset="2"/>
              <a:buNone/>
            </a:pPr>
            <a:r>
              <a:rPr lang="zh-CN" altLang="en-US" sz="1800" b="1" dirty="0" smtClean="0">
                <a:solidFill>
                  <a:srgbClr val="000000"/>
                </a:solidFill>
                <a:latin typeface="微软雅黑" panose="020B0503020204020204" pitchFamily="34" charset="-122"/>
                <a:ea typeface="微软雅黑" panose="020B0503020204020204" pitchFamily="34" charset="-122"/>
              </a:rPr>
              <a:t>（</a:t>
            </a:r>
            <a:r>
              <a:rPr lang="en-US" altLang="zh-CN" sz="1800" b="1" dirty="0" smtClean="0">
                <a:solidFill>
                  <a:srgbClr val="000000"/>
                </a:solidFill>
                <a:latin typeface="微软雅黑" panose="020B0503020204020204" pitchFamily="34" charset="-122"/>
                <a:ea typeface="微软雅黑" panose="020B0503020204020204" pitchFamily="34" charset="-122"/>
              </a:rPr>
              <a:t>2</a:t>
            </a:r>
            <a:r>
              <a:rPr lang="zh-CN" altLang="en-US" sz="1800" b="1" dirty="0" smtClean="0">
                <a:solidFill>
                  <a:srgbClr val="000000"/>
                </a:solidFill>
                <a:latin typeface="微软雅黑" panose="020B0503020204020204" pitchFamily="34" charset="-122"/>
                <a:ea typeface="微软雅黑" panose="020B0503020204020204" pitchFamily="34" charset="-122"/>
              </a:rPr>
              <a:t>）</a:t>
            </a:r>
            <a:r>
              <a:rPr lang="en-US" altLang="zh-CN" sz="1800" b="1" dirty="0" smtClean="0">
                <a:solidFill>
                  <a:srgbClr val="9933FF"/>
                </a:solidFill>
                <a:latin typeface="微软雅黑" panose="020B0503020204020204" pitchFamily="34" charset="-122"/>
                <a:ea typeface="微软雅黑" panose="020B0503020204020204" pitchFamily="34" charset="-122"/>
              </a:rPr>
              <a:t>1</a:t>
            </a:r>
            <a:r>
              <a:rPr lang="zh-CN" altLang="en-US" sz="1800" b="1" dirty="0" smtClean="0">
                <a:solidFill>
                  <a:srgbClr val="000000"/>
                </a:solidFill>
                <a:latin typeface="微软雅黑" panose="020B0503020204020204" pitchFamily="34" charset="-122"/>
                <a:ea typeface="微软雅黑" panose="020B0503020204020204" pitchFamily="34" charset="-122"/>
              </a:rPr>
              <a:t>个</a:t>
            </a:r>
            <a:r>
              <a:rPr lang="en-US" altLang="zh-CN" sz="1800" b="1" dirty="0" smtClean="0">
                <a:solidFill>
                  <a:srgbClr val="000000"/>
                </a:solidFill>
                <a:latin typeface="微软雅黑" panose="020B0503020204020204" pitchFamily="34" charset="-122"/>
                <a:ea typeface="微软雅黑" panose="020B0503020204020204" pitchFamily="34" charset="-122"/>
              </a:rPr>
              <a:t>SCSI</a:t>
            </a:r>
            <a:r>
              <a:rPr lang="zh-CN" altLang="en-US" sz="1800" b="1" dirty="0" smtClean="0">
                <a:solidFill>
                  <a:srgbClr val="000000"/>
                </a:solidFill>
                <a:latin typeface="微软雅黑" panose="020B0503020204020204" pitchFamily="34" charset="-122"/>
                <a:ea typeface="微软雅黑" panose="020B0503020204020204" pitchFamily="34" charset="-122"/>
              </a:rPr>
              <a:t>控制器，其</a:t>
            </a:r>
            <a:r>
              <a:rPr lang="en-US" altLang="zh-CN" sz="1800" b="1" dirty="0" smtClean="0">
                <a:solidFill>
                  <a:srgbClr val="000000"/>
                </a:solidFill>
                <a:latin typeface="微软雅黑" panose="020B0503020204020204" pitchFamily="34" charset="-122"/>
                <a:ea typeface="微软雅黑" panose="020B0503020204020204" pitchFamily="34" charset="-122"/>
              </a:rPr>
              <a:t>MTTF</a:t>
            </a:r>
            <a:r>
              <a:rPr lang="zh-CN" altLang="en-US" sz="1800" b="1" dirty="0" smtClean="0">
                <a:solidFill>
                  <a:srgbClr val="000000"/>
                </a:solidFill>
                <a:latin typeface="微软雅黑" panose="020B0503020204020204" pitchFamily="34" charset="-122"/>
                <a:ea typeface="微软雅黑" panose="020B0503020204020204" pitchFamily="34" charset="-122"/>
              </a:rPr>
              <a:t>为</a:t>
            </a:r>
            <a:r>
              <a:rPr lang="en-US" altLang="zh-CN" sz="1800" b="1" dirty="0" smtClean="0">
                <a:solidFill>
                  <a:srgbClr val="9933FF"/>
                </a:solidFill>
                <a:latin typeface="微软雅黑" panose="020B0503020204020204" pitchFamily="34" charset="-122"/>
                <a:ea typeface="微软雅黑" panose="020B0503020204020204" pitchFamily="34" charset="-122"/>
              </a:rPr>
              <a:t>500000</a:t>
            </a:r>
            <a:r>
              <a:rPr lang="zh-CN" altLang="en-US" sz="1800" b="1" dirty="0" smtClean="0">
                <a:solidFill>
                  <a:srgbClr val="000000"/>
                </a:solidFill>
                <a:latin typeface="微软雅黑" panose="020B0503020204020204" pitchFamily="34" charset="-122"/>
                <a:ea typeface="微软雅黑" panose="020B0503020204020204" pitchFamily="34" charset="-122"/>
              </a:rPr>
              <a:t>小时；</a:t>
            </a:r>
          </a:p>
          <a:p>
            <a:pPr marL="457200" indent="-457200" algn="just" eaLnBrk="1" hangingPunct="1">
              <a:lnSpc>
                <a:spcPct val="140000"/>
              </a:lnSpc>
              <a:buFont typeface="Wingdings" panose="05000000000000000000" pitchFamily="2" charset="2"/>
              <a:buNone/>
            </a:pPr>
            <a:r>
              <a:rPr lang="zh-CN" altLang="en-US" sz="1800" b="1" dirty="0" smtClean="0">
                <a:solidFill>
                  <a:srgbClr val="000000"/>
                </a:solidFill>
                <a:latin typeface="微软雅黑" panose="020B0503020204020204" pitchFamily="34" charset="-122"/>
                <a:ea typeface="微软雅黑" panose="020B0503020204020204" pitchFamily="34" charset="-122"/>
              </a:rPr>
              <a:t>（</a:t>
            </a:r>
            <a:r>
              <a:rPr lang="en-US" altLang="zh-CN" sz="1800" b="1" dirty="0" smtClean="0">
                <a:solidFill>
                  <a:srgbClr val="000000"/>
                </a:solidFill>
                <a:latin typeface="微软雅黑" panose="020B0503020204020204" pitchFamily="34" charset="-122"/>
                <a:ea typeface="微软雅黑" panose="020B0503020204020204" pitchFamily="34" charset="-122"/>
              </a:rPr>
              <a:t>3</a:t>
            </a:r>
            <a:r>
              <a:rPr lang="zh-CN" altLang="en-US" sz="1800" b="1" dirty="0" smtClean="0">
                <a:solidFill>
                  <a:srgbClr val="000000"/>
                </a:solidFill>
                <a:latin typeface="微软雅黑" panose="020B0503020204020204" pitchFamily="34" charset="-122"/>
                <a:ea typeface="微软雅黑" panose="020B0503020204020204" pitchFamily="34" charset="-122"/>
              </a:rPr>
              <a:t>）</a:t>
            </a:r>
            <a:r>
              <a:rPr lang="en-US" altLang="zh-CN" sz="1800" b="1" dirty="0" smtClean="0">
                <a:solidFill>
                  <a:srgbClr val="9933FF"/>
                </a:solidFill>
                <a:latin typeface="微软雅黑" panose="020B0503020204020204" pitchFamily="34" charset="-122"/>
                <a:ea typeface="微软雅黑" panose="020B0503020204020204" pitchFamily="34" charset="-122"/>
              </a:rPr>
              <a:t>1</a:t>
            </a:r>
            <a:r>
              <a:rPr lang="zh-CN" altLang="en-US" sz="1800" b="1" dirty="0" smtClean="0">
                <a:solidFill>
                  <a:srgbClr val="000000"/>
                </a:solidFill>
                <a:latin typeface="微软雅黑" panose="020B0503020204020204" pitchFamily="34" charset="-122"/>
                <a:ea typeface="微软雅黑" panose="020B0503020204020204" pitchFamily="34" charset="-122"/>
              </a:rPr>
              <a:t>个不间断电源，其</a:t>
            </a:r>
            <a:r>
              <a:rPr lang="en-US" altLang="zh-CN" sz="1800" b="1" dirty="0" smtClean="0">
                <a:solidFill>
                  <a:srgbClr val="000000"/>
                </a:solidFill>
                <a:latin typeface="微软雅黑" panose="020B0503020204020204" pitchFamily="34" charset="-122"/>
                <a:ea typeface="微软雅黑" panose="020B0503020204020204" pitchFamily="34" charset="-122"/>
              </a:rPr>
              <a:t>MTTF</a:t>
            </a:r>
            <a:r>
              <a:rPr lang="zh-CN" altLang="en-US" sz="1800" b="1" dirty="0" smtClean="0">
                <a:solidFill>
                  <a:srgbClr val="000000"/>
                </a:solidFill>
                <a:latin typeface="微软雅黑" panose="020B0503020204020204" pitchFamily="34" charset="-122"/>
                <a:ea typeface="微软雅黑" panose="020B0503020204020204" pitchFamily="34" charset="-122"/>
              </a:rPr>
              <a:t>为</a:t>
            </a:r>
            <a:r>
              <a:rPr lang="en-US" altLang="zh-CN" sz="1800" b="1" dirty="0" smtClean="0">
                <a:solidFill>
                  <a:srgbClr val="9933FF"/>
                </a:solidFill>
                <a:latin typeface="微软雅黑" panose="020B0503020204020204" pitchFamily="34" charset="-122"/>
                <a:ea typeface="微软雅黑" panose="020B0503020204020204" pitchFamily="34" charset="-122"/>
              </a:rPr>
              <a:t>200000</a:t>
            </a:r>
            <a:r>
              <a:rPr lang="zh-CN" altLang="en-US" sz="1800" b="1" dirty="0" smtClean="0">
                <a:solidFill>
                  <a:srgbClr val="000000"/>
                </a:solidFill>
                <a:latin typeface="微软雅黑" panose="020B0503020204020204" pitchFamily="34" charset="-122"/>
                <a:ea typeface="微软雅黑" panose="020B0503020204020204" pitchFamily="34" charset="-122"/>
              </a:rPr>
              <a:t>小时；</a:t>
            </a:r>
          </a:p>
          <a:p>
            <a:pPr marL="457200" indent="-457200" algn="just" eaLnBrk="1" hangingPunct="1">
              <a:lnSpc>
                <a:spcPct val="140000"/>
              </a:lnSpc>
              <a:buFont typeface="Wingdings" panose="05000000000000000000" pitchFamily="2" charset="2"/>
              <a:buNone/>
            </a:pPr>
            <a:r>
              <a:rPr lang="zh-CN" altLang="en-US" sz="1800" b="1" dirty="0" smtClean="0">
                <a:solidFill>
                  <a:srgbClr val="000000"/>
                </a:solidFill>
                <a:latin typeface="微软雅黑" panose="020B0503020204020204" pitchFamily="34" charset="-122"/>
                <a:ea typeface="微软雅黑" panose="020B0503020204020204" pitchFamily="34" charset="-122"/>
              </a:rPr>
              <a:t>（</a:t>
            </a:r>
            <a:r>
              <a:rPr lang="en-US" altLang="zh-CN" sz="1800" b="1" dirty="0" smtClean="0">
                <a:solidFill>
                  <a:srgbClr val="000000"/>
                </a:solidFill>
                <a:latin typeface="微软雅黑" panose="020B0503020204020204" pitchFamily="34" charset="-122"/>
                <a:ea typeface="微软雅黑" panose="020B0503020204020204" pitchFamily="34" charset="-122"/>
              </a:rPr>
              <a:t>4</a:t>
            </a:r>
            <a:r>
              <a:rPr lang="zh-CN" altLang="en-US" sz="1800" b="1" dirty="0" smtClean="0">
                <a:solidFill>
                  <a:srgbClr val="000000"/>
                </a:solidFill>
                <a:latin typeface="微软雅黑" panose="020B0503020204020204" pitchFamily="34" charset="-122"/>
                <a:ea typeface="微软雅黑" panose="020B0503020204020204" pitchFamily="34" charset="-122"/>
              </a:rPr>
              <a:t>）</a:t>
            </a:r>
            <a:r>
              <a:rPr lang="en-US" altLang="zh-CN" sz="1800" b="1" dirty="0" smtClean="0">
                <a:solidFill>
                  <a:srgbClr val="9933FF"/>
                </a:solidFill>
                <a:latin typeface="微软雅黑" panose="020B0503020204020204" pitchFamily="34" charset="-122"/>
                <a:ea typeface="微软雅黑" panose="020B0503020204020204" pitchFamily="34" charset="-122"/>
              </a:rPr>
              <a:t>1</a:t>
            </a:r>
            <a:r>
              <a:rPr lang="zh-CN" altLang="en-US" sz="1800" b="1" dirty="0" smtClean="0">
                <a:solidFill>
                  <a:srgbClr val="000000"/>
                </a:solidFill>
                <a:latin typeface="微软雅黑" panose="020B0503020204020204" pitchFamily="34" charset="-122"/>
                <a:ea typeface="微软雅黑" panose="020B0503020204020204" pitchFamily="34" charset="-122"/>
              </a:rPr>
              <a:t>个风扇，其</a:t>
            </a:r>
            <a:r>
              <a:rPr lang="en-US" altLang="zh-CN" sz="1800" b="1" dirty="0" smtClean="0">
                <a:solidFill>
                  <a:srgbClr val="000000"/>
                </a:solidFill>
                <a:latin typeface="微软雅黑" panose="020B0503020204020204" pitchFamily="34" charset="-122"/>
                <a:ea typeface="微软雅黑" panose="020B0503020204020204" pitchFamily="34" charset="-122"/>
              </a:rPr>
              <a:t>MTTF</a:t>
            </a:r>
            <a:r>
              <a:rPr lang="zh-CN" altLang="en-US" sz="1800" b="1" dirty="0" smtClean="0">
                <a:solidFill>
                  <a:srgbClr val="000000"/>
                </a:solidFill>
                <a:latin typeface="微软雅黑" panose="020B0503020204020204" pitchFamily="34" charset="-122"/>
                <a:ea typeface="微软雅黑" panose="020B0503020204020204" pitchFamily="34" charset="-122"/>
              </a:rPr>
              <a:t>为</a:t>
            </a:r>
            <a:r>
              <a:rPr lang="en-US" altLang="zh-CN" sz="1800" b="1" dirty="0" smtClean="0">
                <a:solidFill>
                  <a:srgbClr val="9933FF"/>
                </a:solidFill>
                <a:latin typeface="微软雅黑" panose="020B0503020204020204" pitchFamily="34" charset="-122"/>
                <a:ea typeface="微软雅黑" panose="020B0503020204020204" pitchFamily="34" charset="-122"/>
              </a:rPr>
              <a:t>200000</a:t>
            </a:r>
            <a:r>
              <a:rPr lang="zh-CN" altLang="en-US" sz="1800" b="1" dirty="0" smtClean="0">
                <a:solidFill>
                  <a:srgbClr val="000000"/>
                </a:solidFill>
                <a:latin typeface="微软雅黑" panose="020B0503020204020204" pitchFamily="34" charset="-122"/>
                <a:ea typeface="微软雅黑" panose="020B0503020204020204" pitchFamily="34" charset="-122"/>
              </a:rPr>
              <a:t>小时；</a:t>
            </a:r>
          </a:p>
          <a:p>
            <a:pPr marL="457200" indent="-457200" algn="just" eaLnBrk="1" hangingPunct="1">
              <a:lnSpc>
                <a:spcPct val="140000"/>
              </a:lnSpc>
              <a:buFont typeface="Wingdings" panose="05000000000000000000" pitchFamily="2" charset="2"/>
              <a:buNone/>
            </a:pPr>
            <a:r>
              <a:rPr lang="zh-CN" altLang="en-US" sz="1800" b="1" dirty="0" smtClean="0">
                <a:solidFill>
                  <a:srgbClr val="000000"/>
                </a:solidFill>
                <a:latin typeface="微软雅黑" panose="020B0503020204020204" pitchFamily="34" charset="-122"/>
                <a:ea typeface="微软雅黑" panose="020B0503020204020204" pitchFamily="34" charset="-122"/>
              </a:rPr>
              <a:t>（</a:t>
            </a:r>
            <a:r>
              <a:rPr lang="en-US" altLang="zh-CN" sz="1800" b="1" dirty="0" smtClean="0">
                <a:solidFill>
                  <a:srgbClr val="000000"/>
                </a:solidFill>
                <a:latin typeface="微软雅黑" panose="020B0503020204020204" pitchFamily="34" charset="-122"/>
                <a:ea typeface="微软雅黑" panose="020B0503020204020204" pitchFamily="34" charset="-122"/>
              </a:rPr>
              <a:t>5</a:t>
            </a:r>
            <a:r>
              <a:rPr lang="zh-CN" altLang="en-US" sz="1800" b="1" dirty="0" smtClean="0">
                <a:solidFill>
                  <a:srgbClr val="000000"/>
                </a:solidFill>
                <a:latin typeface="微软雅黑" panose="020B0503020204020204" pitchFamily="34" charset="-122"/>
                <a:ea typeface="微软雅黑" panose="020B0503020204020204" pitchFamily="34" charset="-122"/>
              </a:rPr>
              <a:t>）</a:t>
            </a:r>
            <a:r>
              <a:rPr lang="en-US" altLang="zh-CN" sz="1800" b="1" dirty="0" smtClean="0">
                <a:solidFill>
                  <a:srgbClr val="9933FF"/>
                </a:solidFill>
                <a:latin typeface="微软雅黑" panose="020B0503020204020204" pitchFamily="34" charset="-122"/>
                <a:ea typeface="微软雅黑" panose="020B0503020204020204" pitchFamily="34" charset="-122"/>
              </a:rPr>
              <a:t>1</a:t>
            </a:r>
            <a:r>
              <a:rPr lang="zh-CN" altLang="en-US" sz="1800" b="1" dirty="0" smtClean="0">
                <a:solidFill>
                  <a:srgbClr val="000000"/>
                </a:solidFill>
                <a:latin typeface="微软雅黑" panose="020B0503020204020204" pitchFamily="34" charset="-122"/>
                <a:ea typeface="微软雅黑" panose="020B0503020204020204" pitchFamily="34" charset="-122"/>
              </a:rPr>
              <a:t>根</a:t>
            </a:r>
            <a:r>
              <a:rPr lang="en-US" altLang="zh-CN" sz="1800" b="1" dirty="0" smtClean="0">
                <a:solidFill>
                  <a:srgbClr val="000000"/>
                </a:solidFill>
                <a:latin typeface="微软雅黑" panose="020B0503020204020204" pitchFamily="34" charset="-122"/>
                <a:ea typeface="微软雅黑" panose="020B0503020204020204" pitchFamily="34" charset="-122"/>
              </a:rPr>
              <a:t>SCSI</a:t>
            </a:r>
            <a:r>
              <a:rPr lang="zh-CN" altLang="en-US" sz="1800" b="1" dirty="0" smtClean="0">
                <a:solidFill>
                  <a:srgbClr val="000000"/>
                </a:solidFill>
                <a:latin typeface="微软雅黑" panose="020B0503020204020204" pitchFamily="34" charset="-122"/>
                <a:ea typeface="微软雅黑" panose="020B0503020204020204" pitchFamily="34" charset="-122"/>
              </a:rPr>
              <a:t>连线，其</a:t>
            </a:r>
            <a:r>
              <a:rPr lang="en-US" altLang="zh-CN" sz="1800" b="1" dirty="0" smtClean="0">
                <a:solidFill>
                  <a:srgbClr val="000000"/>
                </a:solidFill>
                <a:latin typeface="微软雅黑" panose="020B0503020204020204" pitchFamily="34" charset="-122"/>
                <a:ea typeface="微软雅黑" panose="020B0503020204020204" pitchFamily="34" charset="-122"/>
              </a:rPr>
              <a:t>MTTF</a:t>
            </a:r>
            <a:r>
              <a:rPr lang="zh-CN" altLang="en-US" sz="1800" b="1" dirty="0" smtClean="0">
                <a:solidFill>
                  <a:srgbClr val="000000"/>
                </a:solidFill>
                <a:latin typeface="微软雅黑" panose="020B0503020204020204" pitchFamily="34" charset="-122"/>
                <a:ea typeface="微软雅黑" panose="020B0503020204020204" pitchFamily="34" charset="-122"/>
              </a:rPr>
              <a:t>为</a:t>
            </a:r>
            <a:r>
              <a:rPr lang="en-US" altLang="zh-CN" sz="1800" b="1" dirty="0" smtClean="0">
                <a:solidFill>
                  <a:srgbClr val="9933FF"/>
                </a:solidFill>
                <a:latin typeface="微软雅黑" panose="020B0503020204020204" pitchFamily="34" charset="-122"/>
                <a:ea typeface="微软雅黑" panose="020B0503020204020204" pitchFamily="34" charset="-122"/>
              </a:rPr>
              <a:t>1000000</a:t>
            </a:r>
            <a:r>
              <a:rPr lang="zh-CN" altLang="en-US" sz="1800" b="1" dirty="0" smtClean="0">
                <a:solidFill>
                  <a:srgbClr val="000000"/>
                </a:solidFill>
                <a:latin typeface="微软雅黑" panose="020B0503020204020204" pitchFamily="34" charset="-122"/>
                <a:ea typeface="微软雅黑" panose="020B0503020204020204" pitchFamily="34" charset="-122"/>
              </a:rPr>
              <a:t>小时。</a:t>
            </a:r>
          </a:p>
          <a:p>
            <a:pPr marL="457200" indent="-457200" algn="just" eaLnBrk="1" hangingPunct="1">
              <a:lnSpc>
                <a:spcPct val="140000"/>
              </a:lnSpc>
              <a:buFont typeface="Wingdings" panose="05000000000000000000" pitchFamily="2" charset="2"/>
              <a:buNone/>
            </a:pPr>
            <a:r>
              <a:rPr lang="zh-CN" altLang="en-US" sz="1800" b="1" dirty="0" smtClean="0">
                <a:solidFill>
                  <a:srgbClr val="000000"/>
                </a:solidFill>
                <a:latin typeface="微软雅黑" panose="020B0503020204020204" pitchFamily="34" charset="-122"/>
                <a:ea typeface="微软雅黑" panose="020B0503020204020204" pitchFamily="34" charset="-122"/>
              </a:rPr>
              <a:t>        假定每个部件的生存期服从指数分布，同时假定各部件的故障是相互独立的，求整个系统的</a:t>
            </a:r>
            <a:r>
              <a:rPr lang="en-US" altLang="zh-CN" sz="1800" b="1" dirty="0" smtClean="0">
                <a:solidFill>
                  <a:srgbClr val="9933FF"/>
                </a:solidFill>
                <a:latin typeface="微软雅黑" panose="020B0503020204020204" pitchFamily="34" charset="-122"/>
                <a:ea typeface="微软雅黑" panose="020B0503020204020204" pitchFamily="34" charset="-122"/>
              </a:rPr>
              <a:t>MTTF</a:t>
            </a:r>
            <a:r>
              <a:rPr lang="zh-CN" altLang="en-US" sz="1800" b="1" dirty="0" smtClean="0">
                <a:solidFill>
                  <a:srgbClr val="9933FF"/>
                </a:solidFill>
                <a:latin typeface="微软雅黑" panose="020B0503020204020204" pitchFamily="34" charset="-122"/>
                <a:ea typeface="微软雅黑" panose="020B0503020204020204" pitchFamily="34" charset="-122"/>
              </a:rPr>
              <a:t>。</a:t>
            </a:r>
          </a:p>
          <a:p>
            <a:pPr marL="457200" indent="-457200" eaLnBrk="1" hangingPunct="1">
              <a:lnSpc>
                <a:spcPct val="140000"/>
              </a:lnSpc>
            </a:pPr>
            <a:endParaRPr lang="en-US" altLang="zh-CN" sz="1800" b="1" dirty="0" smtClean="0">
              <a:solidFill>
                <a:srgbClr val="000000"/>
              </a:solidFill>
              <a:latin typeface="微软雅黑" panose="020B0503020204020204" pitchFamily="34" charset="-122"/>
              <a:ea typeface="微软雅黑" panose="020B0503020204020204" pitchFamily="34" charset="-122"/>
            </a:endParaRPr>
          </a:p>
        </p:txBody>
      </p:sp>
      <p:sp>
        <p:nvSpPr>
          <p:cNvPr id="4" name="Rectangle 5"/>
          <p:cNvSpPr txBox="1">
            <a:spLocks noChangeArrowheads="1"/>
          </p:cNvSpPr>
          <p:nvPr/>
        </p:nvSpPr>
        <p:spPr bwMode="auto">
          <a:xfrm>
            <a:off x="318294" y="548680"/>
            <a:ext cx="8507412" cy="863600"/>
          </a:xfrm>
          <a:prstGeom prst="rect">
            <a:avLst/>
          </a:prstGeom>
          <a:noFill/>
          <a:ln>
            <a:noFill/>
          </a:ln>
          <a:effectLst/>
        </p:spPr>
        <p:txBody>
          <a:bodyPr anchor="ct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lang="en-US" altLang="zh-CN" b="1" dirty="0" smtClean="0">
                <a:solidFill>
                  <a:srgbClr val="FF0000"/>
                </a:solidFill>
                <a:effectLst>
                  <a:outerShdw blurRad="38100" dist="38100" dir="2700000" algn="tl">
                    <a:srgbClr val="C0C0C0"/>
                  </a:outerShdw>
                </a:effectLst>
                <a:latin typeface="黑体" panose="02010609060101010101" pitchFamily="49" charset="-122"/>
              </a:rPr>
              <a:t>I/O</a:t>
            </a:r>
            <a:r>
              <a:rPr lang="zh-CN" altLang="en-US" b="1" dirty="0" smtClean="0">
                <a:solidFill>
                  <a:srgbClr val="FF0000"/>
                </a:solidFill>
                <a:effectLst>
                  <a:outerShdw blurRad="38100" dist="38100" dir="2700000" algn="tl">
                    <a:srgbClr val="C0C0C0"/>
                  </a:outerShdw>
                </a:effectLst>
                <a:latin typeface="黑体" panose="02010609060101010101" pitchFamily="49" charset="-122"/>
              </a:rPr>
              <a:t>系统的可靠性、可用性和可信性</a:t>
            </a:r>
            <a:endParaRPr lang="zh-CN" altLang="zh-CN" b="1" dirty="0" smtClean="0">
              <a:solidFill>
                <a:srgbClr val="FF0000"/>
              </a:solidFill>
              <a:effectLst>
                <a:outerShdw blurRad="38100" dist="38100" dir="2700000" algn="tl">
                  <a:srgbClr val="C0C0C0"/>
                </a:outerShdw>
              </a:effectLst>
              <a:latin typeface="Lucida Sans" panose="020B0602030504020204" pitchFamily="34" charset="0"/>
            </a:endParaRPr>
          </a:p>
        </p:txBody>
      </p:sp>
      <p:sp>
        <p:nvSpPr>
          <p:cNvPr id="2" name="日期占位符 1"/>
          <p:cNvSpPr>
            <a:spLocks noGrp="1"/>
          </p:cNvSpPr>
          <p:nvPr>
            <p:ph type="dt" sz="half" idx="13"/>
          </p:nvPr>
        </p:nvSpPr>
        <p:spPr/>
        <p:txBody>
          <a:bodyPr/>
          <a:lstStyle/>
          <a:p>
            <a:pPr>
              <a:defRPr/>
            </a:pPr>
            <a:fld id="{F25244D8-839F-4164-8A21-A06350301173}"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37</a:t>
            </a:fld>
            <a:endParaRPr lang="en-US" b="0" dirty="0">
              <a:solidFill>
                <a:srgbClr val="FBBA03"/>
              </a:solidFill>
            </a:endParaRPr>
          </a:p>
        </p:txBody>
      </p:sp>
    </p:spTree>
    <p:extLst>
      <p:ext uri="{BB962C8B-B14F-4D97-AF65-F5344CB8AC3E}">
        <p14:creationId xmlns:p14="http://schemas.microsoft.com/office/powerpoint/2010/main" val="3516285008"/>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descr="Rectangle: Click to edit Master text styles&#10;Second level&#10;Third level&#10;Fourth level&#10;Fifth level"/>
          <p:cNvSpPr>
            <a:spLocks noGrp="1" noChangeArrowheads="1"/>
          </p:cNvSpPr>
          <p:nvPr>
            <p:ph idx="1"/>
          </p:nvPr>
        </p:nvSpPr>
        <p:spPr>
          <a:xfrm>
            <a:off x="685800" y="1676400"/>
            <a:ext cx="7772400" cy="3657600"/>
          </a:xfrm>
        </p:spPr>
        <p:txBody>
          <a:bodyPr/>
          <a:lstStyle/>
          <a:p>
            <a:pPr marL="457200" indent="-457200" eaLnBrk="1" hangingPunct="1">
              <a:buFont typeface="Wingdings" panose="05000000000000000000" pitchFamily="2" charset="2"/>
              <a:buNone/>
            </a:pPr>
            <a:r>
              <a:rPr lang="en-US" altLang="zh-CN" b="1" dirty="0" smtClean="0">
                <a:latin typeface="宋体" panose="02010600030101010101" pitchFamily="2" charset="-122"/>
                <a:ea typeface="宋体" panose="02010600030101010101" pitchFamily="2" charset="-122"/>
              </a:rPr>
              <a:t>  </a:t>
            </a:r>
            <a:r>
              <a:rPr lang="zh-CN" altLang="en-US" sz="2000" b="1" dirty="0" smtClean="0">
                <a:latin typeface="宋体" panose="02010600030101010101" pitchFamily="2" charset="-122"/>
                <a:ea typeface="宋体" panose="02010600030101010101" pitchFamily="2" charset="-122"/>
              </a:rPr>
              <a:t>解  </a:t>
            </a:r>
            <a:r>
              <a:rPr lang="zh-CN" altLang="en-US" sz="2000" b="1" dirty="0" smtClean="0">
                <a:solidFill>
                  <a:srgbClr val="000000"/>
                </a:solidFill>
                <a:latin typeface="宋体" panose="02010600030101010101" pitchFamily="2" charset="-122"/>
                <a:ea typeface="宋体" panose="02010600030101010101" pitchFamily="2" charset="-122"/>
              </a:rPr>
              <a:t>整个系统的失效率为：</a:t>
            </a:r>
          </a:p>
          <a:p>
            <a:pPr marL="457200" indent="-457200" eaLnBrk="1" hangingPunct="1">
              <a:buFont typeface="Wingdings" panose="05000000000000000000" pitchFamily="2" charset="2"/>
              <a:buNone/>
            </a:pPr>
            <a:endParaRPr lang="zh-CN" altLang="en-US" sz="2000" b="1" dirty="0" smtClean="0">
              <a:solidFill>
                <a:srgbClr val="000000"/>
              </a:solidFill>
              <a:latin typeface="宋体" panose="02010600030101010101" pitchFamily="2" charset="-122"/>
              <a:ea typeface="宋体" panose="02010600030101010101" pitchFamily="2" charset="-122"/>
            </a:endParaRPr>
          </a:p>
          <a:p>
            <a:pPr marL="457200" indent="-457200" eaLnBrk="1" hangingPunct="1">
              <a:buFont typeface="Wingdings" panose="05000000000000000000" pitchFamily="2" charset="2"/>
              <a:buNone/>
            </a:pPr>
            <a:endParaRPr lang="zh-CN" altLang="en-US" sz="2000" b="1" dirty="0" smtClean="0">
              <a:solidFill>
                <a:srgbClr val="000000"/>
              </a:solidFill>
              <a:latin typeface="宋体" panose="02010600030101010101" pitchFamily="2" charset="-122"/>
              <a:ea typeface="宋体" panose="02010600030101010101" pitchFamily="2" charset="-122"/>
            </a:endParaRPr>
          </a:p>
          <a:p>
            <a:pPr marL="457200" indent="-457200" eaLnBrk="1" hangingPunct="1">
              <a:buFont typeface="Wingdings" panose="05000000000000000000" pitchFamily="2" charset="2"/>
              <a:buNone/>
            </a:pPr>
            <a:r>
              <a:rPr lang="zh-CN" altLang="en-US" sz="2000" b="1" dirty="0" smtClean="0">
                <a:solidFill>
                  <a:srgbClr val="000000"/>
                </a:solidFill>
                <a:latin typeface="宋体" panose="02010600030101010101" pitchFamily="2" charset="-122"/>
                <a:ea typeface="宋体" panose="02010600030101010101" pitchFamily="2" charset="-122"/>
              </a:rPr>
              <a:t>      系统的</a:t>
            </a:r>
            <a:r>
              <a:rPr lang="en-US" altLang="zh-CN" sz="2000" b="1" dirty="0" smtClean="0">
                <a:solidFill>
                  <a:srgbClr val="000000"/>
                </a:solidFill>
                <a:latin typeface="宋体" panose="02010600030101010101" pitchFamily="2" charset="-122"/>
                <a:ea typeface="宋体" panose="02010600030101010101" pitchFamily="2" charset="-122"/>
              </a:rPr>
              <a:t>MTTF</a:t>
            </a:r>
            <a:r>
              <a:rPr lang="zh-CN" altLang="en-US" sz="2000" b="1" dirty="0" smtClean="0">
                <a:solidFill>
                  <a:srgbClr val="000000"/>
                </a:solidFill>
                <a:latin typeface="宋体" panose="02010600030101010101" pitchFamily="2" charset="-122"/>
                <a:ea typeface="宋体" panose="02010600030101010101" pitchFamily="2" charset="-122"/>
              </a:rPr>
              <a:t>为系统失效率的倒数，即：</a:t>
            </a:r>
          </a:p>
          <a:p>
            <a:pPr marL="457200" indent="-457200" eaLnBrk="1" hangingPunct="1">
              <a:lnSpc>
                <a:spcPct val="70000"/>
              </a:lnSpc>
              <a:buFont typeface="Wingdings" panose="05000000000000000000" pitchFamily="2" charset="2"/>
              <a:buNone/>
            </a:pPr>
            <a:endParaRPr lang="zh-CN" altLang="en-US" sz="2000" b="1" dirty="0" smtClean="0">
              <a:solidFill>
                <a:srgbClr val="000000"/>
              </a:solidFill>
              <a:latin typeface="宋体" panose="02010600030101010101" pitchFamily="2" charset="-122"/>
              <a:ea typeface="宋体" panose="02010600030101010101" pitchFamily="2" charset="-122"/>
            </a:endParaRPr>
          </a:p>
          <a:p>
            <a:pPr marL="457200" indent="-457200" eaLnBrk="1" hangingPunct="1">
              <a:lnSpc>
                <a:spcPct val="70000"/>
              </a:lnSpc>
              <a:buFont typeface="Wingdings" panose="05000000000000000000" pitchFamily="2" charset="2"/>
              <a:buNone/>
            </a:pPr>
            <a:endParaRPr lang="zh-CN" altLang="en-US" sz="2000" b="1" dirty="0" smtClean="0">
              <a:solidFill>
                <a:srgbClr val="000000"/>
              </a:solidFill>
              <a:latin typeface="宋体" panose="02010600030101010101" pitchFamily="2" charset="-122"/>
              <a:ea typeface="宋体" panose="02010600030101010101" pitchFamily="2" charset="-122"/>
            </a:endParaRPr>
          </a:p>
          <a:p>
            <a:pPr marL="457200" indent="-457200" eaLnBrk="1" hangingPunct="1">
              <a:lnSpc>
                <a:spcPct val="70000"/>
              </a:lnSpc>
              <a:buFont typeface="Wingdings" panose="05000000000000000000" pitchFamily="2" charset="2"/>
              <a:buNone/>
            </a:pPr>
            <a:endParaRPr lang="zh-CN" altLang="en-US" sz="2000" b="1" dirty="0" smtClean="0">
              <a:solidFill>
                <a:srgbClr val="000000"/>
              </a:solidFill>
              <a:latin typeface="宋体" panose="02010600030101010101" pitchFamily="2" charset="-122"/>
              <a:ea typeface="宋体" panose="02010600030101010101" pitchFamily="2" charset="-122"/>
            </a:endParaRPr>
          </a:p>
          <a:p>
            <a:pPr marL="457200" indent="-457200" eaLnBrk="1" hangingPunct="1">
              <a:lnSpc>
                <a:spcPct val="140000"/>
              </a:lnSpc>
              <a:buFont typeface="Wingdings" panose="05000000000000000000" pitchFamily="2" charset="2"/>
              <a:buNone/>
            </a:pPr>
            <a:r>
              <a:rPr lang="zh-CN" altLang="en-US" sz="2000" b="1" dirty="0" smtClean="0">
                <a:solidFill>
                  <a:srgbClr val="000000"/>
                </a:solidFill>
                <a:latin typeface="宋体" panose="02010600030101010101" pitchFamily="2" charset="-122"/>
                <a:ea typeface="宋体" panose="02010600030101010101" pitchFamily="2" charset="-122"/>
              </a:rPr>
              <a:t>      即将近</a:t>
            </a:r>
            <a:r>
              <a:rPr lang="en-US" altLang="zh-CN" sz="2000" b="1" dirty="0" smtClean="0">
                <a:solidFill>
                  <a:srgbClr val="9933FF"/>
                </a:solidFill>
                <a:latin typeface="宋体" panose="02010600030101010101" pitchFamily="2" charset="-122"/>
                <a:ea typeface="宋体" panose="02010600030101010101" pitchFamily="2" charset="-122"/>
              </a:rPr>
              <a:t>5</a:t>
            </a:r>
            <a:r>
              <a:rPr lang="zh-CN" altLang="en-US" sz="2000" b="1" dirty="0" smtClean="0">
                <a:solidFill>
                  <a:srgbClr val="000000"/>
                </a:solidFill>
                <a:latin typeface="宋体" panose="02010600030101010101" pitchFamily="2" charset="-122"/>
                <a:ea typeface="宋体" panose="02010600030101010101" pitchFamily="2" charset="-122"/>
              </a:rPr>
              <a:t>年。  </a:t>
            </a:r>
          </a:p>
        </p:txBody>
      </p:sp>
      <p:pic>
        <p:nvPicPr>
          <p:cNvPr id="993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2155242"/>
            <a:ext cx="7608888" cy="6016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933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3581400"/>
            <a:ext cx="3276600" cy="6508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Rectangle 5"/>
          <p:cNvSpPr txBox="1">
            <a:spLocks noChangeArrowheads="1"/>
          </p:cNvSpPr>
          <p:nvPr/>
        </p:nvSpPr>
        <p:spPr bwMode="auto">
          <a:xfrm>
            <a:off x="395536" y="574675"/>
            <a:ext cx="8507412" cy="863600"/>
          </a:xfrm>
          <a:prstGeom prst="rect">
            <a:avLst/>
          </a:prstGeom>
          <a:noFill/>
          <a:ln>
            <a:noFill/>
          </a:ln>
          <a:effectLst/>
        </p:spPr>
        <p:txBody>
          <a:bodyPr anchor="ct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lang="en-US" altLang="zh-CN" b="1" dirty="0" smtClean="0">
                <a:solidFill>
                  <a:srgbClr val="FF0000"/>
                </a:solidFill>
                <a:effectLst>
                  <a:outerShdw blurRad="38100" dist="38100" dir="2700000" algn="tl">
                    <a:srgbClr val="C0C0C0"/>
                  </a:outerShdw>
                </a:effectLst>
                <a:latin typeface="黑体" panose="02010609060101010101" pitchFamily="49" charset="-122"/>
              </a:rPr>
              <a:t>I/O</a:t>
            </a:r>
            <a:r>
              <a:rPr lang="zh-CN" altLang="en-US" b="1" dirty="0" smtClean="0">
                <a:solidFill>
                  <a:srgbClr val="FF0000"/>
                </a:solidFill>
                <a:effectLst>
                  <a:outerShdw blurRad="38100" dist="38100" dir="2700000" algn="tl">
                    <a:srgbClr val="C0C0C0"/>
                  </a:outerShdw>
                </a:effectLst>
                <a:latin typeface="黑体" panose="02010609060101010101" pitchFamily="49" charset="-122"/>
              </a:rPr>
              <a:t>系统的可靠性、可用性和可信性</a:t>
            </a:r>
            <a:endParaRPr lang="zh-CN" altLang="zh-CN" b="1" dirty="0" smtClean="0">
              <a:solidFill>
                <a:srgbClr val="FF0000"/>
              </a:solidFill>
              <a:effectLst>
                <a:outerShdw blurRad="38100" dist="38100" dir="2700000" algn="tl">
                  <a:srgbClr val="C0C0C0"/>
                </a:outerShdw>
              </a:effectLst>
              <a:latin typeface="Lucida Sans" panose="020B0602030504020204" pitchFamily="34" charset="0"/>
            </a:endParaRPr>
          </a:p>
        </p:txBody>
      </p:sp>
      <p:sp>
        <p:nvSpPr>
          <p:cNvPr id="2" name="日期占位符 1"/>
          <p:cNvSpPr>
            <a:spLocks noGrp="1"/>
          </p:cNvSpPr>
          <p:nvPr>
            <p:ph type="dt" sz="half" idx="13"/>
          </p:nvPr>
        </p:nvSpPr>
        <p:spPr/>
        <p:txBody>
          <a:bodyPr/>
          <a:lstStyle/>
          <a:p>
            <a:pPr>
              <a:defRPr/>
            </a:pPr>
            <a:fld id="{CEF7F903-FD19-4067-BD05-A8779C0A08C7}"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38</a:t>
            </a:fld>
            <a:endParaRPr lang="en-US" b="0" dirty="0">
              <a:solidFill>
                <a:srgbClr val="FBBA03"/>
              </a:solidFill>
            </a:endParaRPr>
          </a:p>
        </p:txBody>
      </p:sp>
    </p:spTree>
    <p:extLst>
      <p:ext uri="{BB962C8B-B14F-4D97-AF65-F5344CB8AC3E}">
        <p14:creationId xmlns:p14="http://schemas.microsoft.com/office/powerpoint/2010/main" val="2256197057"/>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descr="Rectangle: Click to edit Master text styles&#10;Second level&#10;Third level&#10;Fourth level&#10;Fifth level"/>
          <p:cNvSpPr>
            <a:spLocks noGrp="1" noChangeArrowheads="1"/>
          </p:cNvSpPr>
          <p:nvPr>
            <p:ph idx="1"/>
          </p:nvPr>
        </p:nvSpPr>
        <p:spPr>
          <a:xfrm>
            <a:off x="685800" y="1676400"/>
            <a:ext cx="7918450" cy="3505200"/>
          </a:xfrm>
        </p:spPr>
        <p:txBody>
          <a:bodyPr/>
          <a:lstStyle/>
          <a:p>
            <a:pPr marL="0" indent="0" eaLnBrk="1" hangingPunct="1">
              <a:lnSpc>
                <a:spcPct val="100000"/>
              </a:lnSpc>
              <a:buNone/>
            </a:pPr>
            <a:r>
              <a:rPr lang="zh-CN" altLang="en-US" dirty="0" smtClean="0">
                <a:latin typeface="微软雅黑" panose="020B0503020204020204" pitchFamily="34" charset="-122"/>
                <a:ea typeface="微软雅黑" panose="020B0503020204020204" pitchFamily="34" charset="-122"/>
              </a:rPr>
              <a:t>提高系统组成部件可靠性的方法 </a:t>
            </a:r>
          </a:p>
          <a:p>
            <a:pPr marL="1085850" lvl="1" indent="-457200" eaLnBrk="1" hangingPunct="1">
              <a:lnSpc>
                <a:spcPct val="100000"/>
              </a:lnSpc>
            </a:pPr>
            <a:r>
              <a:rPr lang="zh-CN" altLang="en-US" dirty="0" smtClean="0">
                <a:solidFill>
                  <a:srgbClr val="D60093"/>
                </a:solidFill>
                <a:latin typeface="微软雅黑" panose="020B0503020204020204" pitchFamily="34" charset="-122"/>
                <a:ea typeface="微软雅黑" panose="020B0503020204020204" pitchFamily="34" charset="-122"/>
              </a:rPr>
              <a:t>有效构建方法</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valid construction</a:t>
            </a:r>
            <a:r>
              <a:rPr lang="zh-CN" altLang="en-US" dirty="0" smtClean="0">
                <a:latin typeface="微软雅黑" panose="020B0503020204020204" pitchFamily="34" charset="-122"/>
                <a:ea typeface="微软雅黑" panose="020B0503020204020204" pitchFamily="34" charset="-122"/>
              </a:rPr>
              <a:t>）</a:t>
            </a:r>
          </a:p>
          <a:p>
            <a:pPr lvl="2" eaLnBrk="1" hangingPunct="1">
              <a:lnSpc>
                <a:spcPct val="100000"/>
              </a:lnSpc>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    在构建系统的过程中消除故障隐患，这样建立起来</a:t>
            </a:r>
          </a:p>
          <a:p>
            <a:pPr lvl="2" eaLnBrk="1" hangingPunct="1">
              <a:lnSpc>
                <a:spcPct val="100000"/>
              </a:lnSpc>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的系统就不会出现故障。</a:t>
            </a:r>
          </a:p>
          <a:p>
            <a:pPr marL="1085850" lvl="1" indent="-457200" eaLnBrk="1" hangingPunct="1">
              <a:lnSpc>
                <a:spcPct val="100000"/>
              </a:lnSpc>
            </a:pPr>
            <a:r>
              <a:rPr lang="zh-CN" altLang="en-US" dirty="0" smtClean="0">
                <a:solidFill>
                  <a:srgbClr val="D60093"/>
                </a:solidFill>
                <a:latin typeface="微软雅黑" panose="020B0503020204020204" pitchFamily="34" charset="-122"/>
                <a:ea typeface="微软雅黑" panose="020B0503020204020204" pitchFamily="34" charset="-122"/>
              </a:rPr>
              <a:t>纠错方法</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error correction</a:t>
            </a:r>
            <a:r>
              <a:rPr lang="zh-CN" altLang="en-US" dirty="0" smtClean="0">
                <a:latin typeface="微软雅黑" panose="020B0503020204020204" pitchFamily="34" charset="-122"/>
                <a:ea typeface="微软雅黑" panose="020B0503020204020204" pitchFamily="34" charset="-122"/>
              </a:rPr>
              <a:t>）</a:t>
            </a:r>
          </a:p>
          <a:p>
            <a:pPr lvl="2" eaLnBrk="1" hangingPunct="1">
              <a:lnSpc>
                <a:spcPct val="100000"/>
              </a:lnSpc>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    在系统构建中采用容错的方法。这样即使出现故障，</a:t>
            </a:r>
          </a:p>
          <a:p>
            <a:pPr lvl="2" eaLnBrk="1" hangingPunct="1">
              <a:lnSpc>
                <a:spcPct val="100000"/>
              </a:lnSpc>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也可以通过容错信息保证系统正常工作。 </a:t>
            </a:r>
          </a:p>
        </p:txBody>
      </p:sp>
      <p:sp>
        <p:nvSpPr>
          <p:cNvPr id="5" name="Rectangle 5"/>
          <p:cNvSpPr txBox="1">
            <a:spLocks noChangeArrowheads="1"/>
          </p:cNvSpPr>
          <p:nvPr/>
        </p:nvSpPr>
        <p:spPr bwMode="auto">
          <a:xfrm>
            <a:off x="395288" y="836613"/>
            <a:ext cx="8507412" cy="863600"/>
          </a:xfrm>
          <a:prstGeom prst="rect">
            <a:avLst/>
          </a:prstGeom>
          <a:noFill/>
          <a:ln>
            <a:noFill/>
          </a:ln>
          <a:effectLst/>
        </p:spPr>
        <p:txBody>
          <a:bodyPr anchor="ct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lang="en-US" altLang="zh-CN" b="1" dirty="0" smtClean="0">
                <a:solidFill>
                  <a:srgbClr val="FF0000"/>
                </a:solidFill>
                <a:effectLst>
                  <a:outerShdw blurRad="38100" dist="38100" dir="2700000" algn="tl">
                    <a:srgbClr val="C0C0C0"/>
                  </a:outerShdw>
                </a:effectLst>
                <a:latin typeface="黑体" panose="02010609060101010101" pitchFamily="49" charset="-122"/>
              </a:rPr>
              <a:t>I/O</a:t>
            </a:r>
            <a:r>
              <a:rPr lang="zh-CN" altLang="en-US" b="1" dirty="0" smtClean="0">
                <a:solidFill>
                  <a:srgbClr val="FF0000"/>
                </a:solidFill>
                <a:effectLst>
                  <a:outerShdw blurRad="38100" dist="38100" dir="2700000" algn="tl">
                    <a:srgbClr val="C0C0C0"/>
                  </a:outerShdw>
                </a:effectLst>
                <a:latin typeface="黑体" panose="02010609060101010101" pitchFamily="49" charset="-122"/>
              </a:rPr>
              <a:t>系统的可靠性、可用性和可信性</a:t>
            </a:r>
            <a:endParaRPr lang="zh-CN" altLang="zh-CN" b="1" dirty="0" smtClean="0">
              <a:solidFill>
                <a:srgbClr val="FF0000"/>
              </a:solidFill>
              <a:effectLst>
                <a:outerShdw blurRad="38100" dist="38100" dir="2700000" algn="tl">
                  <a:srgbClr val="C0C0C0"/>
                </a:outerShdw>
              </a:effectLst>
              <a:latin typeface="Lucida Sans" panose="020B0602030504020204" pitchFamily="34" charset="0"/>
            </a:endParaRPr>
          </a:p>
        </p:txBody>
      </p:sp>
      <p:sp>
        <p:nvSpPr>
          <p:cNvPr id="4" name="Text Box 3"/>
          <p:cNvSpPr txBox="1">
            <a:spLocks noChangeArrowheads="1"/>
          </p:cNvSpPr>
          <p:nvPr/>
        </p:nvSpPr>
        <p:spPr bwMode="auto">
          <a:xfrm>
            <a:off x="2771800" y="4350544"/>
            <a:ext cx="4953000" cy="166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nSpc>
                <a:spcPct val="90000"/>
              </a:lnSpc>
              <a:spcBef>
                <a:spcPct val="30000"/>
              </a:spcBef>
              <a:buClr>
                <a:schemeClr val="accent1"/>
              </a:buClr>
              <a:buSzPct val="100000"/>
              <a:buFont typeface="Times" panose="02020603050405020304" pitchFamily="18" charset="0"/>
              <a:buChar char="•"/>
              <a:defRPr sz="2000" b="1">
                <a:solidFill>
                  <a:schemeClr val="tx1"/>
                </a:solidFill>
                <a:latin typeface="Helvetica" panose="020B0604020202020204" pitchFamily="34" charset="0"/>
              </a:defRPr>
            </a:lvl1pPr>
            <a:lvl2pPr>
              <a:lnSpc>
                <a:spcPct val="90000"/>
              </a:lnSpc>
              <a:spcBef>
                <a:spcPct val="30000"/>
              </a:spcBef>
              <a:buClr>
                <a:schemeClr val="accent1"/>
              </a:buClr>
              <a:buSzPct val="100000"/>
              <a:buChar char="•"/>
              <a:defRPr b="1">
                <a:solidFill>
                  <a:schemeClr val="tx1"/>
                </a:solidFill>
                <a:latin typeface="Helvetica" panose="020B0604020202020204" pitchFamily="34" charset="0"/>
              </a:defRPr>
            </a:lvl2pPr>
            <a:lvl3pPr marL="1143000" indent="-228600">
              <a:lnSpc>
                <a:spcPct val="90000"/>
              </a:lnSpc>
              <a:spcBef>
                <a:spcPct val="30000"/>
              </a:spcBef>
              <a:buClr>
                <a:schemeClr val="accent1"/>
              </a:buClr>
              <a:buSzPct val="100000"/>
              <a:buChar char="•"/>
              <a:defRPr b="1">
                <a:solidFill>
                  <a:schemeClr val="tx1"/>
                </a:solidFill>
                <a:latin typeface="Helvetica" panose="020B0604020202020204" pitchFamily="34" charset="0"/>
              </a:defRPr>
            </a:lvl3pPr>
            <a:lvl4pPr marL="16002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4pPr>
            <a:lvl5pPr marL="2057400" indent="-228600">
              <a:lnSpc>
                <a:spcPct val="90000"/>
              </a:lnSpc>
              <a:spcBef>
                <a:spcPct val="30000"/>
              </a:spcBef>
              <a:buClr>
                <a:schemeClr val="accent1"/>
              </a:buClr>
              <a:buSzPct val="100000"/>
              <a:buChar char="–"/>
              <a:defRPr sz="1400" b="1">
                <a:solidFill>
                  <a:schemeClr val="tx1"/>
                </a:solidFill>
                <a:latin typeface="Helvetica" panose="020B0604020202020204" pitchFamily="34" charset="0"/>
              </a:defRPr>
            </a:lvl5pPr>
            <a:lvl6pPr marL="25146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6pPr>
            <a:lvl7pPr marL="29718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7pPr>
            <a:lvl8pPr marL="34290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8pPr>
            <a:lvl9pPr marL="3886200" indent="-228600" eaLnBrk="0" fontAlgn="base" hangingPunct="0">
              <a:lnSpc>
                <a:spcPct val="90000"/>
              </a:lnSpc>
              <a:spcBef>
                <a:spcPct val="30000"/>
              </a:spcBef>
              <a:spcAft>
                <a:spcPct val="0"/>
              </a:spcAft>
              <a:buClr>
                <a:schemeClr val="accent1"/>
              </a:buClr>
              <a:buSzPct val="100000"/>
              <a:buChar char="–"/>
              <a:defRPr sz="1400" b="1">
                <a:solidFill>
                  <a:schemeClr val="tx1"/>
                </a:solidFill>
                <a:latin typeface="Helvetica" panose="020B0604020202020204" pitchFamily="34" charset="0"/>
              </a:defRPr>
            </a:lvl9pPr>
          </a:lstStyle>
          <a:p>
            <a:pPr lvl="1" algn="just" eaLnBrk="1" hangingPunct="1">
              <a:spcBef>
                <a:spcPct val="50000"/>
              </a:spcBef>
              <a:buClr>
                <a:srgbClr val="FFA3A3"/>
              </a:buClr>
              <a:buSzPct val="80000"/>
              <a:buFont typeface="Wingdings" panose="05000000000000000000" pitchFamily="2" charset="2"/>
              <a:buChar char="l"/>
            </a:pPr>
            <a:r>
              <a:rPr lang="en-US" altLang="zh-CN" sz="2000" dirty="0">
                <a:solidFill>
                  <a:srgbClr val="008D8D"/>
                </a:solidFill>
                <a:latin typeface="楷体_GB2312" pitchFamily="49" charset="-122"/>
              </a:rPr>
              <a:t> </a:t>
            </a:r>
            <a:r>
              <a:rPr lang="zh-CN" altLang="en-US" sz="2000" dirty="0">
                <a:solidFill>
                  <a:srgbClr val="008D8D"/>
                </a:solidFill>
                <a:latin typeface="楷体_GB2312" pitchFamily="49" charset="-122"/>
              </a:rPr>
              <a:t>故障避免技术</a:t>
            </a:r>
          </a:p>
          <a:p>
            <a:pPr lvl="1" algn="just" eaLnBrk="1" hangingPunct="1">
              <a:spcBef>
                <a:spcPct val="50000"/>
              </a:spcBef>
              <a:buClr>
                <a:srgbClr val="FFA3A3"/>
              </a:buClr>
              <a:buSzPct val="80000"/>
              <a:buFont typeface="Wingdings" panose="05000000000000000000" pitchFamily="2" charset="2"/>
              <a:buChar char="l"/>
            </a:pPr>
            <a:r>
              <a:rPr lang="zh-CN" altLang="en-US" sz="2000" dirty="0">
                <a:solidFill>
                  <a:srgbClr val="008D8D"/>
                </a:solidFill>
                <a:latin typeface="楷体_GB2312" pitchFamily="49" charset="-122"/>
              </a:rPr>
              <a:t> 故障容忍技术</a:t>
            </a:r>
          </a:p>
          <a:p>
            <a:pPr lvl="1" algn="just" eaLnBrk="1" hangingPunct="1">
              <a:spcBef>
                <a:spcPct val="50000"/>
              </a:spcBef>
              <a:buClr>
                <a:srgbClr val="FFA3A3"/>
              </a:buClr>
              <a:buSzPct val="80000"/>
              <a:buFont typeface="Wingdings" panose="05000000000000000000" pitchFamily="2" charset="2"/>
              <a:buChar char="l"/>
            </a:pPr>
            <a:r>
              <a:rPr lang="zh-CN" altLang="en-US" sz="2000" dirty="0">
                <a:solidFill>
                  <a:srgbClr val="008D8D"/>
                </a:solidFill>
                <a:latin typeface="楷体_GB2312" pitchFamily="49" charset="-122"/>
              </a:rPr>
              <a:t> 错误消除技术</a:t>
            </a:r>
          </a:p>
          <a:p>
            <a:pPr lvl="1" algn="just" eaLnBrk="1" hangingPunct="1">
              <a:spcBef>
                <a:spcPct val="50000"/>
              </a:spcBef>
              <a:buClr>
                <a:srgbClr val="FFA3A3"/>
              </a:buClr>
              <a:buSzPct val="80000"/>
              <a:buFont typeface="Wingdings" panose="05000000000000000000" pitchFamily="2" charset="2"/>
              <a:buChar char="l"/>
            </a:pPr>
            <a:r>
              <a:rPr lang="zh-CN" altLang="en-US" sz="2000" dirty="0">
                <a:solidFill>
                  <a:srgbClr val="008D8D"/>
                </a:solidFill>
                <a:latin typeface="楷体_GB2312" pitchFamily="49" charset="-122"/>
              </a:rPr>
              <a:t> 错误预报技术</a:t>
            </a:r>
            <a:endParaRPr lang="zh-CN" altLang="en-US" sz="2000" dirty="0">
              <a:solidFill>
                <a:srgbClr val="008D8D"/>
              </a:solidFill>
              <a:latin typeface="楷体_GB2312" pitchFamily="49" charset="-122"/>
              <a:ea typeface="宋体" panose="02010600030101010101" pitchFamily="2" charset="-122"/>
            </a:endParaRPr>
          </a:p>
        </p:txBody>
      </p:sp>
      <p:sp>
        <p:nvSpPr>
          <p:cNvPr id="2" name="文本框 1"/>
          <p:cNvSpPr txBox="1"/>
          <p:nvPr/>
        </p:nvSpPr>
        <p:spPr>
          <a:xfrm>
            <a:off x="6804248" y="4725144"/>
            <a:ext cx="806631" cy="461665"/>
          </a:xfrm>
          <a:prstGeom prst="rect">
            <a:avLst/>
          </a:prstGeom>
          <a:noFill/>
        </p:spPr>
        <p:txBody>
          <a:bodyPr wrap="none" rtlCol="0">
            <a:spAutoFit/>
          </a:bodyPr>
          <a:lstStyle/>
          <a:p>
            <a:r>
              <a:rPr lang="en-US" altLang="zh-CN" sz="2400" dirty="0" smtClean="0">
                <a:solidFill>
                  <a:srgbClr val="003300"/>
                </a:solidFill>
              </a:rPr>
              <a:t>RAID</a:t>
            </a:r>
            <a:endParaRPr lang="zh-CN" altLang="en-US" sz="2400" dirty="0">
              <a:solidFill>
                <a:srgbClr val="003300"/>
              </a:solidFill>
            </a:endParaRPr>
          </a:p>
        </p:txBody>
      </p:sp>
      <p:sp>
        <p:nvSpPr>
          <p:cNvPr id="3" name="日期占位符 2"/>
          <p:cNvSpPr>
            <a:spLocks noGrp="1"/>
          </p:cNvSpPr>
          <p:nvPr>
            <p:ph type="dt" sz="half" idx="13"/>
          </p:nvPr>
        </p:nvSpPr>
        <p:spPr/>
        <p:txBody>
          <a:bodyPr/>
          <a:lstStyle/>
          <a:p>
            <a:pPr>
              <a:defRPr/>
            </a:pPr>
            <a:fld id="{28BBE088-A43C-42F6-B57A-DDA198F27440}" type="datetime1">
              <a:rPr lang="zh-CN" altLang="en-US" smtClean="0"/>
              <a:t>2021/10/31</a:t>
            </a:fld>
            <a:endParaRPr lang="en-US" altLang="zh-CN" dirty="0"/>
          </a:p>
        </p:txBody>
      </p:sp>
      <p:sp>
        <p:nvSpPr>
          <p:cNvPr id="6" name="灯片编号占位符 5"/>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39</a:t>
            </a:fld>
            <a:endParaRPr lang="en-US" b="0" dirty="0">
              <a:solidFill>
                <a:srgbClr val="FBBA03"/>
              </a:solidFill>
            </a:endParaRPr>
          </a:p>
        </p:txBody>
      </p:sp>
    </p:spTree>
    <p:extLst>
      <p:ext uri="{BB962C8B-B14F-4D97-AF65-F5344CB8AC3E}">
        <p14:creationId xmlns:p14="http://schemas.microsoft.com/office/powerpoint/2010/main" val="3890122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378">
                                            <p:txEl>
                                              <p:pRg st="1" end="1"/>
                                            </p:txEl>
                                          </p:spTgt>
                                        </p:tgtEl>
                                        <p:attrNameLst>
                                          <p:attrName>style.visibility</p:attrName>
                                        </p:attrNameLst>
                                      </p:cBhvr>
                                      <p:to>
                                        <p:strVal val="visible"/>
                                      </p:to>
                                    </p:set>
                                    <p:anim calcmode="lin" valueType="num">
                                      <p:cBhvr additive="base">
                                        <p:cTn id="7" dur="500" fill="hold"/>
                                        <p:tgtEl>
                                          <p:spTgt spid="10137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137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1378">
                                            <p:txEl>
                                              <p:pRg st="2" end="2"/>
                                            </p:txEl>
                                          </p:spTgt>
                                        </p:tgtEl>
                                        <p:attrNameLst>
                                          <p:attrName>style.visibility</p:attrName>
                                        </p:attrNameLst>
                                      </p:cBhvr>
                                      <p:to>
                                        <p:strVal val="visible"/>
                                      </p:to>
                                    </p:set>
                                    <p:anim calcmode="lin" valueType="num">
                                      <p:cBhvr additive="base">
                                        <p:cTn id="11" dur="500" fill="hold"/>
                                        <p:tgtEl>
                                          <p:spTgt spid="10137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1378">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1378">
                                            <p:txEl>
                                              <p:pRg st="3" end="3"/>
                                            </p:txEl>
                                          </p:spTgt>
                                        </p:tgtEl>
                                        <p:attrNameLst>
                                          <p:attrName>style.visibility</p:attrName>
                                        </p:attrNameLst>
                                      </p:cBhvr>
                                      <p:to>
                                        <p:strVal val="visible"/>
                                      </p:to>
                                    </p:set>
                                    <p:anim calcmode="lin" valueType="num">
                                      <p:cBhvr additive="base">
                                        <p:cTn id="15" dur="500" fill="hold"/>
                                        <p:tgtEl>
                                          <p:spTgt spid="101378">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137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1378">
                                            <p:txEl>
                                              <p:pRg st="4" end="4"/>
                                            </p:txEl>
                                          </p:spTgt>
                                        </p:tgtEl>
                                        <p:attrNameLst>
                                          <p:attrName>style.visibility</p:attrName>
                                        </p:attrNameLst>
                                      </p:cBhvr>
                                      <p:to>
                                        <p:strVal val="visible"/>
                                      </p:to>
                                    </p:set>
                                    <p:anim calcmode="lin" valueType="num">
                                      <p:cBhvr additive="base">
                                        <p:cTn id="21" dur="500" fill="hold"/>
                                        <p:tgtEl>
                                          <p:spTgt spid="101378">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1378">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1378">
                                            <p:txEl>
                                              <p:pRg st="5" end="5"/>
                                            </p:txEl>
                                          </p:spTgt>
                                        </p:tgtEl>
                                        <p:attrNameLst>
                                          <p:attrName>style.visibility</p:attrName>
                                        </p:attrNameLst>
                                      </p:cBhvr>
                                      <p:to>
                                        <p:strVal val="visible"/>
                                      </p:to>
                                    </p:set>
                                    <p:anim calcmode="lin" valueType="num">
                                      <p:cBhvr additive="base">
                                        <p:cTn id="25" dur="500" fill="hold"/>
                                        <p:tgtEl>
                                          <p:spTgt spid="10137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1378">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1378">
                                            <p:txEl>
                                              <p:pRg st="6" end="6"/>
                                            </p:txEl>
                                          </p:spTgt>
                                        </p:tgtEl>
                                        <p:attrNameLst>
                                          <p:attrName>style.visibility</p:attrName>
                                        </p:attrNameLst>
                                      </p:cBhvr>
                                      <p:to>
                                        <p:strVal val="visible"/>
                                      </p:to>
                                    </p:set>
                                    <p:anim calcmode="lin" valueType="num">
                                      <p:cBhvr additive="base">
                                        <p:cTn id="29" dur="500" fill="hold"/>
                                        <p:tgtEl>
                                          <p:spTgt spid="10137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137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prstTxWarp prst="textNoShape">
              <a:avLst/>
            </a:prstTxWarp>
          </a:bodyPr>
          <a:lstStyle/>
          <a:p>
            <a:pPr>
              <a:defRPr/>
            </a:pPr>
            <a:r>
              <a:rPr lang="zh-CN" altLang="en-US" dirty="0" smtClean="0">
                <a:solidFill>
                  <a:srgbClr val="FF00FF"/>
                </a:solidFill>
              </a:rPr>
              <a:t>体系结构</a:t>
            </a:r>
            <a:r>
              <a:rPr lang="zh-CN" altLang="en-US" dirty="0">
                <a:solidFill>
                  <a:srgbClr val="FF00FF"/>
                </a:solidFill>
              </a:rPr>
              <a:t>课程研究的</a:t>
            </a:r>
            <a:r>
              <a:rPr lang="zh-CN" altLang="en-US" dirty="0" smtClean="0">
                <a:solidFill>
                  <a:srgbClr val="FF00FF"/>
                </a:solidFill>
              </a:rPr>
              <a:t>问题之</a:t>
            </a:r>
            <a:r>
              <a:rPr lang="en-US" altLang="zh-CN" dirty="0" smtClean="0">
                <a:solidFill>
                  <a:srgbClr val="FF00FF"/>
                </a:solidFill>
              </a:rPr>
              <a:t/>
            </a:r>
            <a:br>
              <a:rPr lang="en-US" altLang="zh-CN" dirty="0" smtClean="0">
                <a:solidFill>
                  <a:srgbClr val="FF00FF"/>
                </a:solidFill>
              </a:rPr>
            </a:br>
            <a:r>
              <a:rPr lang="zh-CN" altLang="en-US" dirty="0" smtClean="0">
                <a:solidFill>
                  <a:srgbClr val="C00000"/>
                </a:solidFill>
              </a:rPr>
              <a:t>存储部分的关键词是什么？</a:t>
            </a:r>
          </a:p>
        </p:txBody>
      </p:sp>
      <p:sp>
        <p:nvSpPr>
          <p:cNvPr id="18435" name="内容占位符 2"/>
          <p:cNvSpPr>
            <a:spLocks noGrp="1"/>
          </p:cNvSpPr>
          <p:nvPr>
            <p:ph idx="1"/>
          </p:nvPr>
        </p:nvSpPr>
        <p:spPr>
          <a:xfrm>
            <a:off x="442913" y="1484784"/>
            <a:ext cx="8229600" cy="4525962"/>
          </a:xfrm>
        </p:spPr>
        <p:txBody>
          <a:bodyPr/>
          <a:lstStyle/>
          <a:p>
            <a:r>
              <a:rPr lang="zh-CN" altLang="en-US" sz="3200" dirty="0" smtClean="0"/>
              <a:t>存储系统设计原则：加快经常性事件、与</a:t>
            </a:r>
            <a:r>
              <a:rPr lang="en-US" altLang="zh-CN" sz="3200" dirty="0" smtClean="0"/>
              <a:t>CPU</a:t>
            </a:r>
            <a:r>
              <a:rPr lang="zh-CN" altLang="en-US" sz="3200" dirty="0" smtClean="0"/>
              <a:t>性能匹配</a:t>
            </a:r>
            <a:endParaRPr lang="en-US" altLang="zh-CN" sz="3200" dirty="0" smtClean="0"/>
          </a:p>
          <a:p>
            <a:r>
              <a:rPr lang="en-US" altLang="zh-CN" sz="3200" dirty="0" smtClean="0"/>
              <a:t>Cache</a:t>
            </a:r>
            <a:r>
              <a:rPr lang="zh-CN" altLang="en-US" sz="3200" dirty="0" smtClean="0"/>
              <a:t>和虚拟存储系统思路都是加快经常性事件、局部性原理</a:t>
            </a:r>
            <a:endParaRPr lang="en-US" altLang="zh-CN" sz="3200" dirty="0" smtClean="0"/>
          </a:p>
          <a:p>
            <a:r>
              <a:rPr lang="zh-CN" altLang="en-US" sz="3200" dirty="0" smtClean="0"/>
              <a:t>如何加快：</a:t>
            </a:r>
            <a:endParaRPr lang="en-US" altLang="zh-CN" sz="3200" dirty="0" smtClean="0"/>
          </a:p>
          <a:p>
            <a:pPr lvl="1"/>
            <a:r>
              <a:rPr lang="en-US" altLang="zh-CN" sz="1600" dirty="0" smtClean="0"/>
              <a:t>1</a:t>
            </a:r>
            <a:r>
              <a:rPr lang="zh-CN" altLang="en-US" sz="1600" dirty="0" smtClean="0"/>
              <a:t>、</a:t>
            </a:r>
            <a:r>
              <a:rPr lang="en-US" altLang="zh-CN" sz="1600" dirty="0" smtClean="0"/>
              <a:t>cache</a:t>
            </a:r>
            <a:r>
              <a:rPr lang="zh-CN" altLang="en-US" sz="1600" dirty="0" smtClean="0"/>
              <a:t>存储系统（将经常访问的数据放在</a:t>
            </a:r>
            <a:r>
              <a:rPr lang="en-US" altLang="zh-CN" sz="1600" dirty="0" smtClean="0"/>
              <a:t>cache</a:t>
            </a:r>
            <a:r>
              <a:rPr lang="zh-CN" altLang="en-US" sz="1600" dirty="0" smtClean="0"/>
              <a:t>中）</a:t>
            </a:r>
            <a:endParaRPr lang="en-US" altLang="zh-CN" sz="1600" dirty="0" smtClean="0"/>
          </a:p>
          <a:p>
            <a:pPr lvl="1"/>
            <a:r>
              <a:rPr lang="en-US" altLang="zh-CN" sz="1600" dirty="0" smtClean="0"/>
              <a:t>2</a:t>
            </a:r>
            <a:r>
              <a:rPr lang="zh-CN" altLang="en-US" sz="1600" dirty="0" smtClean="0"/>
              <a:t>、虚拟存储系统（将经常访问的数据放在内存中）</a:t>
            </a:r>
            <a:endParaRPr lang="en-US" altLang="zh-CN" sz="1600" dirty="0" smtClean="0"/>
          </a:p>
          <a:p>
            <a:pPr>
              <a:buFont typeface="Wingdings" panose="05000000000000000000" pitchFamily="2" charset="2"/>
              <a:buNone/>
            </a:pPr>
            <a:endParaRPr lang="zh-CN" altLang="en-US" sz="2400" dirty="0" smtClean="0">
              <a:solidFill>
                <a:srgbClr val="C00000"/>
              </a:solidFill>
            </a:endParaRPr>
          </a:p>
          <a:p>
            <a:pPr>
              <a:buFont typeface="Wingdings" panose="05000000000000000000" pitchFamily="2" charset="2"/>
              <a:buNone/>
            </a:pPr>
            <a:r>
              <a:rPr lang="zh-CN" altLang="en-US" sz="2400" dirty="0" smtClean="0">
                <a:solidFill>
                  <a:srgbClr val="C00000"/>
                </a:solidFill>
              </a:rPr>
              <a:t>      关键词是两个字：系统（</a:t>
            </a:r>
            <a:r>
              <a:rPr lang="en-US" altLang="zh-CN" sz="2400" dirty="0" smtClean="0">
                <a:solidFill>
                  <a:srgbClr val="C00000"/>
                </a:solidFill>
              </a:rPr>
              <a:t>System)</a:t>
            </a:r>
            <a:endParaRPr lang="zh-CN" altLang="en-US" sz="2400" dirty="0" smtClean="0">
              <a:solidFill>
                <a:srgbClr val="C00000"/>
              </a:solidFill>
            </a:endParaRPr>
          </a:p>
          <a:p>
            <a:pPr>
              <a:buFont typeface="Wingdings" panose="05000000000000000000" pitchFamily="2" charset="2"/>
              <a:buNone/>
            </a:pPr>
            <a:endParaRPr lang="zh-CN" altLang="en-US" sz="2400" dirty="0" smtClean="0">
              <a:solidFill>
                <a:srgbClr val="C00000"/>
              </a:solidFill>
            </a:endParaRPr>
          </a:p>
        </p:txBody>
      </p:sp>
      <p:pic>
        <p:nvPicPr>
          <p:cNvPr id="1843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4724400"/>
            <a:ext cx="2533650"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FCE9177C-0611-476B-BCAD-9E7AA4BD9E37}"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4</a:t>
            </a:fld>
            <a:endParaRPr lang="en-US" altLang="zh-CN" dirty="0"/>
          </a:p>
        </p:txBody>
      </p:sp>
    </p:spTree>
    <p:extLst>
      <p:ext uri="{BB962C8B-B14F-4D97-AF65-F5344CB8AC3E}">
        <p14:creationId xmlns:p14="http://schemas.microsoft.com/office/powerpoint/2010/main" val="345131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5">
                                            <p:txEl>
                                              <p:pRg st="1" end="1"/>
                                            </p:txEl>
                                          </p:spTgt>
                                        </p:tgtEl>
                                        <p:attrNameLst>
                                          <p:attrName>style.visibility</p:attrName>
                                        </p:attrNameLst>
                                      </p:cBhvr>
                                      <p:to>
                                        <p:strVal val="visible"/>
                                      </p:to>
                                    </p:set>
                                    <p:anim calcmode="lin" valueType="num">
                                      <p:cBhvr additive="base">
                                        <p:cTn id="13" dur="5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5">
                                            <p:txEl>
                                              <p:pRg st="2" end="2"/>
                                            </p:txEl>
                                          </p:spTgt>
                                        </p:tgtEl>
                                        <p:attrNameLst>
                                          <p:attrName>style.visibility</p:attrName>
                                        </p:attrNameLst>
                                      </p:cBhvr>
                                      <p:to>
                                        <p:strVal val="visible"/>
                                      </p:to>
                                    </p:set>
                                    <p:anim calcmode="lin" valueType="num">
                                      <p:cBhvr additive="base">
                                        <p:cTn id="19"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435">
                                            <p:txEl>
                                              <p:pRg st="3" end="3"/>
                                            </p:txEl>
                                          </p:spTgt>
                                        </p:tgtEl>
                                        <p:attrNameLst>
                                          <p:attrName>style.visibility</p:attrName>
                                        </p:attrNameLst>
                                      </p:cBhvr>
                                      <p:to>
                                        <p:strVal val="visible"/>
                                      </p:to>
                                    </p:set>
                                    <p:anim calcmode="lin" valueType="num">
                                      <p:cBhvr additive="base">
                                        <p:cTn id="23" dur="500" fill="hold"/>
                                        <p:tgtEl>
                                          <p:spTgt spid="1843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43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 calcmode="lin" valueType="num">
                                      <p:cBhvr additive="base">
                                        <p:cTn id="27" dur="500" fill="hold"/>
                                        <p:tgtEl>
                                          <p:spTgt spid="1843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4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435">
                                            <p:txEl>
                                              <p:pRg st="6" end="6"/>
                                            </p:txEl>
                                          </p:spTgt>
                                        </p:tgtEl>
                                        <p:attrNameLst>
                                          <p:attrName>style.visibility</p:attrName>
                                        </p:attrNameLst>
                                      </p:cBhvr>
                                      <p:to>
                                        <p:strVal val="visible"/>
                                      </p:to>
                                    </p:set>
                                    <p:anim calcmode="lin" valueType="num">
                                      <p:cBhvr additive="base">
                                        <p:cTn id="33" dur="500" fill="hold"/>
                                        <p:tgtEl>
                                          <p:spTgt spid="1843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43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8436"/>
                                        </p:tgtEl>
                                        <p:attrNameLst>
                                          <p:attrName>style.visibility</p:attrName>
                                        </p:attrNameLst>
                                      </p:cBhvr>
                                      <p:to>
                                        <p:strVal val="visible"/>
                                      </p:to>
                                    </p:set>
                                    <p:anim calcmode="lin" valueType="num">
                                      <p:cBhvr additive="base">
                                        <p:cTn id="37" dur="500" fill="hold"/>
                                        <p:tgtEl>
                                          <p:spTgt spid="18436"/>
                                        </p:tgtEl>
                                        <p:attrNameLst>
                                          <p:attrName>ppt_x</p:attrName>
                                        </p:attrNameLst>
                                      </p:cBhvr>
                                      <p:tavLst>
                                        <p:tav tm="0">
                                          <p:val>
                                            <p:strVal val="#ppt_x"/>
                                          </p:val>
                                        </p:tav>
                                        <p:tav tm="100000">
                                          <p:val>
                                            <p:strVal val="#ppt_x"/>
                                          </p:val>
                                        </p:tav>
                                      </p:tavLst>
                                    </p:anim>
                                    <p:anim calcmode="lin" valueType="num">
                                      <p:cBhvr additive="base">
                                        <p:cTn id="38"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404813"/>
            <a:ext cx="7772400" cy="6492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8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r>
              <a:rPr lang="zh-CN" altLang="en-US" sz="3200" smtClean="0">
                <a:solidFill>
                  <a:schemeClr val="tx1"/>
                </a:solidFill>
                <a:latin typeface="Arial" panose="020B0604020202020204" pitchFamily="34" charset="0"/>
              </a:rPr>
              <a:t>本章主要内容</a:t>
            </a:r>
          </a:p>
        </p:txBody>
      </p:sp>
      <p:sp>
        <p:nvSpPr>
          <p:cNvPr id="54275" name="Rectangle 3"/>
          <p:cNvSpPr>
            <a:spLocks noGrp="1" noChangeArrowheads="1"/>
          </p:cNvSpPr>
          <p:nvPr>
            <p:ph type="body" idx="1"/>
          </p:nvPr>
        </p:nvSpPr>
        <p:spPr>
          <a:xfrm>
            <a:off x="1331640" y="1268760"/>
            <a:ext cx="7027862" cy="4954587"/>
          </a:xfrm>
        </p:spPr>
        <p:txBody>
          <a:bodyPr/>
          <a:lstStyle/>
          <a:p>
            <a:pPr algn="just" eaLnBrk="1" hangingPunct="1">
              <a:lnSpc>
                <a:spcPct val="310000"/>
              </a:lnSpc>
              <a:spcBef>
                <a:spcPct val="0"/>
              </a:spcBef>
              <a:buFontTx/>
              <a:buNone/>
            </a:pPr>
            <a:r>
              <a:rPr lang="en-US" altLang="zh-CN" dirty="0" smtClean="0">
                <a:latin typeface="楷体_GB2312" pitchFamily="49" charset="-122"/>
                <a:hlinkClick r:id="rId2" action="ppaction://hlinksldjump"/>
              </a:rPr>
              <a:t>4.1 </a:t>
            </a:r>
            <a:r>
              <a:rPr lang="zh-CN" altLang="en-US" dirty="0" smtClean="0">
                <a:latin typeface="楷体_GB2312" pitchFamily="49" charset="-122"/>
                <a:hlinkClick r:id="rId2" action="ppaction://hlinksldjump"/>
              </a:rPr>
              <a:t>输入输出原理</a:t>
            </a:r>
            <a:endParaRPr lang="zh-CN" altLang="en-US" dirty="0" smtClean="0">
              <a:latin typeface="楷体_GB2312" pitchFamily="49" charset="-122"/>
            </a:endParaRPr>
          </a:p>
          <a:p>
            <a:pPr algn="just" eaLnBrk="1" hangingPunct="1">
              <a:lnSpc>
                <a:spcPct val="310000"/>
              </a:lnSpc>
              <a:spcBef>
                <a:spcPct val="0"/>
              </a:spcBef>
              <a:buFontTx/>
              <a:buNone/>
            </a:pPr>
            <a:r>
              <a:rPr lang="en-US" altLang="zh-CN" dirty="0" smtClean="0">
                <a:latin typeface="楷体_GB2312" pitchFamily="49" charset="-122"/>
                <a:hlinkClick r:id="rId3" action="ppaction://hlinksldjump"/>
              </a:rPr>
              <a:t>4.2 </a:t>
            </a:r>
            <a:r>
              <a:rPr lang="zh-CN" altLang="en-US" dirty="0" smtClean="0">
                <a:latin typeface="楷体_GB2312" pitchFamily="49" charset="-122"/>
                <a:hlinkClick r:id="rId3" action="ppaction://hlinksldjump"/>
              </a:rPr>
              <a:t>中断系统</a:t>
            </a:r>
            <a:endParaRPr lang="zh-CN" altLang="en-US" dirty="0" smtClean="0">
              <a:latin typeface="楷体_GB2312" pitchFamily="49" charset="-122"/>
            </a:endParaRPr>
          </a:p>
          <a:p>
            <a:pPr algn="just" eaLnBrk="1" hangingPunct="1">
              <a:lnSpc>
                <a:spcPct val="310000"/>
              </a:lnSpc>
              <a:spcBef>
                <a:spcPct val="0"/>
              </a:spcBef>
              <a:buFontTx/>
              <a:buNone/>
            </a:pPr>
            <a:r>
              <a:rPr lang="en-US" altLang="zh-CN" dirty="0" smtClean="0">
                <a:latin typeface="楷体_GB2312" pitchFamily="49" charset="-122"/>
                <a:hlinkClick r:id="rId4" action="ppaction://hlinksldjump"/>
              </a:rPr>
              <a:t>4.3 </a:t>
            </a:r>
            <a:r>
              <a:rPr lang="zh-CN" altLang="en-US" dirty="0" smtClean="0">
                <a:latin typeface="楷体_GB2312" pitchFamily="49" charset="-122"/>
                <a:hlinkClick r:id="rId4" action="ppaction://hlinksldjump"/>
              </a:rPr>
              <a:t>通道处理机</a:t>
            </a:r>
            <a:endParaRPr lang="zh-CN" altLang="en-US" dirty="0" smtClean="0">
              <a:latin typeface="楷体_GB2312" pitchFamily="49" charset="-122"/>
            </a:endParaRPr>
          </a:p>
          <a:p>
            <a:pPr algn="just" eaLnBrk="1" hangingPunct="1">
              <a:lnSpc>
                <a:spcPct val="310000"/>
              </a:lnSpc>
              <a:spcBef>
                <a:spcPct val="0"/>
              </a:spcBef>
              <a:buFontTx/>
              <a:buNone/>
            </a:pPr>
            <a:r>
              <a:rPr lang="en-US" altLang="zh-CN" dirty="0" smtClean="0">
                <a:latin typeface="楷体_GB2312" pitchFamily="49" charset="-122"/>
                <a:hlinkClick r:id="rId5" action="ppaction://hlinksldjump"/>
              </a:rPr>
              <a:t>4.4 </a:t>
            </a:r>
            <a:r>
              <a:rPr lang="zh-CN" altLang="en-US" dirty="0" smtClean="0">
                <a:latin typeface="楷体_GB2312" pitchFamily="49" charset="-122"/>
                <a:hlinkClick r:id="rId5" action="ppaction://hlinksldjump"/>
              </a:rPr>
              <a:t>输入输出处理机</a:t>
            </a:r>
            <a:endParaRPr lang="zh-CN" altLang="en-US" dirty="0" smtClean="0">
              <a:latin typeface="楷体_GB2312" pitchFamily="49" charset="-122"/>
            </a:endParaRPr>
          </a:p>
        </p:txBody>
      </p:sp>
      <p:sp>
        <p:nvSpPr>
          <p:cNvPr id="2" name="日期占位符 1"/>
          <p:cNvSpPr>
            <a:spLocks noGrp="1"/>
          </p:cNvSpPr>
          <p:nvPr>
            <p:ph type="dt" sz="half" idx="10"/>
          </p:nvPr>
        </p:nvSpPr>
        <p:spPr/>
        <p:txBody>
          <a:bodyPr/>
          <a:lstStyle/>
          <a:p>
            <a:pPr>
              <a:defRPr/>
            </a:pPr>
            <a:fld id="{B37FD912-8D3B-4EAB-ADFD-029ADA761752}"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40</a:t>
            </a:fld>
            <a:endParaRPr lang="en-US" altLang="zh-C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42913" y="476250"/>
            <a:ext cx="8243887" cy="538163"/>
          </a:xfrm>
        </p:spPr>
        <p:txBody>
          <a:bodyPr/>
          <a:lstStyle/>
          <a:p>
            <a:pPr eaLnBrk="1" hangingPunct="1"/>
            <a:r>
              <a:rPr lang="en-US" altLang="zh-CN" sz="3200" smtClean="0">
                <a:solidFill>
                  <a:schemeClr val="tx1"/>
                </a:solidFill>
                <a:latin typeface="楷体_GB2312" pitchFamily="49" charset="-122"/>
              </a:rPr>
              <a:t>4.1 </a:t>
            </a:r>
            <a:r>
              <a:rPr lang="zh-CN" altLang="en-US" sz="3200" smtClean="0">
                <a:solidFill>
                  <a:schemeClr val="tx1"/>
                </a:solidFill>
                <a:latin typeface="楷体_GB2312" pitchFamily="49" charset="-122"/>
              </a:rPr>
              <a:t>输入输出原理</a:t>
            </a:r>
          </a:p>
        </p:txBody>
      </p:sp>
      <p:sp>
        <p:nvSpPr>
          <p:cNvPr id="55299" name="Rectangle 3"/>
          <p:cNvSpPr>
            <a:spLocks noGrp="1" noChangeArrowheads="1"/>
          </p:cNvSpPr>
          <p:nvPr>
            <p:ph type="body" idx="1"/>
          </p:nvPr>
        </p:nvSpPr>
        <p:spPr>
          <a:xfrm>
            <a:off x="304800" y="1371600"/>
            <a:ext cx="8370888" cy="4800600"/>
          </a:xfrm>
        </p:spPr>
        <p:txBody>
          <a:bodyPr/>
          <a:lstStyle/>
          <a:p>
            <a:pPr algn="just" eaLnBrk="1" hangingPunct="1">
              <a:lnSpc>
                <a:spcPct val="170000"/>
              </a:lnSpc>
              <a:spcBef>
                <a:spcPct val="0"/>
              </a:spcBef>
            </a:pPr>
            <a:r>
              <a:rPr lang="zh-CN" altLang="en-US" dirty="0" smtClean="0">
                <a:latin typeface="楷体_GB2312" pitchFamily="49" charset="-122"/>
              </a:rPr>
              <a:t>通常把处理机与主存储器之外的部分统称为</a:t>
            </a:r>
            <a:r>
              <a:rPr lang="zh-CN" altLang="en-US" dirty="0" smtClean="0">
                <a:solidFill>
                  <a:srgbClr val="FF0000"/>
                </a:solidFill>
                <a:latin typeface="楷体_GB2312" pitchFamily="49" charset="-122"/>
              </a:rPr>
              <a:t>输入输出系统</a:t>
            </a:r>
            <a:r>
              <a:rPr lang="zh-CN" altLang="en-US" dirty="0" smtClean="0">
                <a:latin typeface="楷体_GB2312" pitchFamily="49" charset="-122"/>
              </a:rPr>
              <a:t>，包括</a:t>
            </a:r>
            <a:r>
              <a:rPr lang="zh-CN" altLang="en-US" dirty="0" smtClean="0">
                <a:solidFill>
                  <a:srgbClr val="0000FF"/>
                </a:solidFill>
                <a:latin typeface="楷体_GB2312" pitchFamily="49" charset="-122"/>
              </a:rPr>
              <a:t>输入输出设备、输入输出接口和输入输出软件</a:t>
            </a:r>
            <a:r>
              <a:rPr lang="zh-CN" altLang="en-US" dirty="0" smtClean="0">
                <a:latin typeface="楷体_GB2312" pitchFamily="49" charset="-122"/>
              </a:rPr>
              <a:t>等。</a:t>
            </a:r>
          </a:p>
          <a:p>
            <a:pPr algn="just" eaLnBrk="1" hangingPunct="1">
              <a:lnSpc>
                <a:spcPct val="170000"/>
              </a:lnSpc>
              <a:spcBef>
                <a:spcPct val="0"/>
              </a:spcBef>
            </a:pPr>
            <a:r>
              <a:rPr lang="zh-CN" altLang="en-US" dirty="0" smtClean="0">
                <a:latin typeface="楷体_GB2312" pitchFamily="49" charset="-122"/>
              </a:rPr>
              <a:t>实际上，运算器、控制器、主存储器和总线等也要通过输入输出系统来管理。</a:t>
            </a:r>
          </a:p>
          <a:p>
            <a:pPr lvl="1" eaLnBrk="1" hangingPunct="1">
              <a:lnSpc>
                <a:spcPct val="170000"/>
              </a:lnSpc>
              <a:spcBef>
                <a:spcPct val="30000"/>
              </a:spcBef>
            </a:pPr>
            <a:r>
              <a:rPr lang="en-US" altLang="zh-CN" sz="1800" dirty="0" smtClean="0">
                <a:latin typeface="楷体_GB2312" pitchFamily="49" charset="-122"/>
              </a:rPr>
              <a:t>4.1.1 </a:t>
            </a:r>
            <a:r>
              <a:rPr lang="zh-CN" altLang="en-US" sz="1800" dirty="0" smtClean="0">
                <a:latin typeface="楷体_GB2312" pitchFamily="49" charset="-122"/>
              </a:rPr>
              <a:t>输入输出系统的特点</a:t>
            </a:r>
          </a:p>
          <a:p>
            <a:pPr lvl="1" eaLnBrk="1" hangingPunct="1">
              <a:lnSpc>
                <a:spcPct val="170000"/>
              </a:lnSpc>
              <a:spcBef>
                <a:spcPct val="0"/>
              </a:spcBef>
            </a:pPr>
            <a:r>
              <a:rPr lang="en-US" altLang="zh-CN" sz="1800" dirty="0" smtClean="0">
                <a:latin typeface="楷体_GB2312" pitchFamily="49" charset="-122"/>
              </a:rPr>
              <a:t>4.1.2 </a:t>
            </a:r>
            <a:r>
              <a:rPr lang="zh-CN" altLang="en-US" sz="1800" dirty="0" smtClean="0">
                <a:latin typeface="楷体_GB2312" pitchFamily="49" charset="-122"/>
              </a:rPr>
              <a:t>输入输出系统的组织方式</a:t>
            </a:r>
          </a:p>
          <a:p>
            <a:pPr lvl="1" eaLnBrk="1" hangingPunct="1">
              <a:lnSpc>
                <a:spcPct val="170000"/>
              </a:lnSpc>
              <a:spcBef>
                <a:spcPct val="0"/>
              </a:spcBef>
            </a:pPr>
            <a:r>
              <a:rPr lang="en-US" altLang="zh-CN" sz="1800" dirty="0" smtClean="0">
                <a:latin typeface="楷体_GB2312" pitchFamily="49" charset="-122"/>
              </a:rPr>
              <a:t>4.1.3 </a:t>
            </a:r>
            <a:r>
              <a:rPr lang="zh-CN" altLang="en-US" sz="1800" dirty="0" smtClean="0">
                <a:latin typeface="楷体_GB2312" pitchFamily="49" charset="-122"/>
              </a:rPr>
              <a:t>基本输入输出方式</a:t>
            </a:r>
          </a:p>
        </p:txBody>
      </p:sp>
      <p:sp>
        <p:nvSpPr>
          <p:cNvPr id="2" name="日期占位符 1"/>
          <p:cNvSpPr>
            <a:spLocks noGrp="1"/>
          </p:cNvSpPr>
          <p:nvPr>
            <p:ph type="dt" sz="half" idx="10"/>
          </p:nvPr>
        </p:nvSpPr>
        <p:spPr/>
        <p:txBody>
          <a:bodyPr/>
          <a:lstStyle/>
          <a:p>
            <a:pPr>
              <a:defRPr/>
            </a:pPr>
            <a:fld id="{99053E81-A538-46FB-88A7-C9EEAE52B5CB}"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41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 calcmode="lin" valueType="num">
                                      <p:cBhvr additive="base">
                                        <p:cTn id="7" dur="500" fill="hold"/>
                                        <p:tgtEl>
                                          <p:spTgt spid="552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2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299">
                                            <p:txEl>
                                              <p:pRg st="1" end="1"/>
                                            </p:txEl>
                                          </p:spTgt>
                                        </p:tgtEl>
                                        <p:attrNameLst>
                                          <p:attrName>style.visibility</p:attrName>
                                        </p:attrNameLst>
                                      </p:cBhvr>
                                      <p:to>
                                        <p:strVal val="visible"/>
                                      </p:to>
                                    </p:set>
                                    <p:anim calcmode="lin" valueType="num">
                                      <p:cBhvr additive="base">
                                        <p:cTn id="13" dur="500" fill="hold"/>
                                        <p:tgtEl>
                                          <p:spTgt spid="552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529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5299">
                                            <p:txEl>
                                              <p:pRg st="2" end="2"/>
                                            </p:txEl>
                                          </p:spTgt>
                                        </p:tgtEl>
                                        <p:attrNameLst>
                                          <p:attrName>style.visibility</p:attrName>
                                        </p:attrNameLst>
                                      </p:cBhvr>
                                      <p:to>
                                        <p:strVal val="visible"/>
                                      </p:to>
                                    </p:set>
                                    <p:anim calcmode="lin" valueType="num">
                                      <p:cBhvr additive="base">
                                        <p:cTn id="17" dur="500" fill="hold"/>
                                        <p:tgtEl>
                                          <p:spTgt spid="5529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29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5299">
                                            <p:txEl>
                                              <p:pRg st="3" end="3"/>
                                            </p:txEl>
                                          </p:spTgt>
                                        </p:tgtEl>
                                        <p:attrNameLst>
                                          <p:attrName>style.visibility</p:attrName>
                                        </p:attrNameLst>
                                      </p:cBhvr>
                                      <p:to>
                                        <p:strVal val="visible"/>
                                      </p:to>
                                    </p:set>
                                    <p:anim calcmode="lin" valueType="num">
                                      <p:cBhvr additive="base">
                                        <p:cTn id="21" dur="500" fill="hold"/>
                                        <p:tgtEl>
                                          <p:spTgt spid="5529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29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5299">
                                            <p:txEl>
                                              <p:pRg st="4" end="4"/>
                                            </p:txEl>
                                          </p:spTgt>
                                        </p:tgtEl>
                                        <p:attrNameLst>
                                          <p:attrName>style.visibility</p:attrName>
                                        </p:attrNameLst>
                                      </p:cBhvr>
                                      <p:to>
                                        <p:strVal val="visible"/>
                                      </p:to>
                                    </p:set>
                                    <p:anim calcmode="lin" valueType="num">
                                      <p:cBhvr additive="base">
                                        <p:cTn id="25" dur="500" fill="hold"/>
                                        <p:tgtEl>
                                          <p:spTgt spid="5529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29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42913" y="333375"/>
            <a:ext cx="8305800" cy="565150"/>
          </a:xfrm>
        </p:spPr>
        <p:txBody>
          <a:bodyPr/>
          <a:lstStyle/>
          <a:p>
            <a:pPr eaLnBrk="1" hangingPunct="1"/>
            <a:r>
              <a:rPr lang="zh-CN" altLang="en-US" sz="3200" smtClean="0">
                <a:solidFill>
                  <a:schemeClr val="tx1"/>
                </a:solidFill>
                <a:latin typeface="楷体_GB2312" pitchFamily="49" charset="-122"/>
              </a:rPr>
              <a:t>输入输出系统的特点</a:t>
            </a:r>
          </a:p>
        </p:txBody>
      </p:sp>
      <p:sp>
        <p:nvSpPr>
          <p:cNvPr id="653315" name="Rectangle 3"/>
          <p:cNvSpPr>
            <a:spLocks noGrp="1" noChangeArrowheads="1"/>
          </p:cNvSpPr>
          <p:nvPr>
            <p:ph type="body" idx="1"/>
          </p:nvPr>
        </p:nvSpPr>
        <p:spPr>
          <a:xfrm>
            <a:off x="498575" y="1268760"/>
            <a:ext cx="8223250" cy="5257800"/>
          </a:xfrm>
        </p:spPr>
        <p:txBody>
          <a:bodyPr/>
          <a:lstStyle/>
          <a:p>
            <a:pPr algn="just" eaLnBrk="1" hangingPunct="1">
              <a:spcBef>
                <a:spcPct val="0"/>
              </a:spcBef>
            </a:pPr>
            <a:r>
              <a:rPr lang="zh-CN" altLang="en-US" dirty="0" smtClean="0">
                <a:latin typeface="宋体" panose="02010600030101010101" pitchFamily="2" charset="-122"/>
              </a:rPr>
              <a:t>输入输出系统是处理机与外界进行数据交换的通道。</a:t>
            </a:r>
          </a:p>
          <a:p>
            <a:pPr algn="just" eaLnBrk="1" hangingPunct="1">
              <a:spcBef>
                <a:spcPct val="0"/>
              </a:spcBef>
            </a:pPr>
            <a:endParaRPr lang="zh-CN" altLang="en-US" dirty="0" smtClean="0">
              <a:latin typeface="宋体" panose="02010600030101010101" pitchFamily="2" charset="-122"/>
            </a:endParaRPr>
          </a:p>
          <a:p>
            <a:pPr algn="just" eaLnBrk="1" hangingPunct="1">
              <a:spcBef>
                <a:spcPct val="0"/>
              </a:spcBef>
            </a:pPr>
            <a:r>
              <a:rPr lang="zh-CN" altLang="en-US" dirty="0" smtClean="0">
                <a:latin typeface="宋体" panose="02010600030101010101" pitchFamily="2" charset="-122"/>
              </a:rPr>
              <a:t>输入输出系统是计算机系统中最具多样性和复杂性的部分。</a:t>
            </a:r>
          </a:p>
          <a:p>
            <a:pPr algn="just" eaLnBrk="1" hangingPunct="1">
              <a:spcBef>
                <a:spcPct val="0"/>
              </a:spcBef>
            </a:pPr>
            <a:endParaRPr lang="zh-CN" altLang="en-US" dirty="0" smtClean="0"/>
          </a:p>
          <a:p>
            <a:pPr eaLnBrk="1" hangingPunct="1"/>
            <a:r>
              <a:rPr lang="zh-CN" altLang="en-US" dirty="0" smtClean="0"/>
              <a:t>输入输出系统涉及到机、光、电、磁、声、自动控制等多种学科。</a:t>
            </a:r>
          </a:p>
          <a:p>
            <a:pPr eaLnBrk="1" hangingPunct="1"/>
            <a:endParaRPr lang="zh-CN" altLang="en-US" dirty="0" smtClean="0"/>
          </a:p>
          <a:p>
            <a:pPr eaLnBrk="1" hangingPunct="1"/>
            <a:r>
              <a:rPr lang="zh-CN" altLang="en-US" dirty="0" smtClean="0"/>
              <a:t>输入输出系统最典型地反映着硬件与软件的相互结合。</a:t>
            </a:r>
          </a:p>
          <a:p>
            <a:pPr eaLnBrk="1" hangingPunct="1"/>
            <a:endParaRPr lang="zh-CN" altLang="en-US" dirty="0" smtClean="0"/>
          </a:p>
          <a:p>
            <a:pPr eaLnBrk="1" hangingPunct="1"/>
            <a:r>
              <a:rPr lang="zh-CN" altLang="en-US" dirty="0" smtClean="0"/>
              <a:t>输入输出系统的复杂性隐藏在系统软件中，用户无需了解输入输出设备的具体细节。</a:t>
            </a:r>
          </a:p>
        </p:txBody>
      </p:sp>
      <p:sp>
        <p:nvSpPr>
          <p:cNvPr id="2" name="日期占位符 1"/>
          <p:cNvSpPr>
            <a:spLocks noGrp="1"/>
          </p:cNvSpPr>
          <p:nvPr>
            <p:ph type="dt" sz="half" idx="10"/>
          </p:nvPr>
        </p:nvSpPr>
        <p:spPr/>
        <p:txBody>
          <a:bodyPr/>
          <a:lstStyle/>
          <a:p>
            <a:pPr>
              <a:defRPr/>
            </a:pPr>
            <a:fld id="{EE18A08F-6A73-4B8C-AF20-D4B84FF1B9CC}"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42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3315">
                                            <p:txEl>
                                              <p:pRg st="0" end="0"/>
                                            </p:txEl>
                                          </p:spTgt>
                                        </p:tgtEl>
                                        <p:attrNameLst>
                                          <p:attrName>style.visibility</p:attrName>
                                        </p:attrNameLst>
                                      </p:cBhvr>
                                      <p:to>
                                        <p:strVal val="visible"/>
                                      </p:to>
                                    </p:set>
                                    <p:anim calcmode="lin" valueType="num">
                                      <p:cBhvr additive="base">
                                        <p:cTn id="7" dur="500" fill="hold"/>
                                        <p:tgtEl>
                                          <p:spTgt spid="653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3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53315">
                                            <p:txEl>
                                              <p:pRg st="2" end="2"/>
                                            </p:txEl>
                                          </p:spTgt>
                                        </p:tgtEl>
                                        <p:attrNameLst>
                                          <p:attrName>style.visibility</p:attrName>
                                        </p:attrNameLst>
                                      </p:cBhvr>
                                      <p:to>
                                        <p:strVal val="visible"/>
                                      </p:to>
                                    </p:set>
                                    <p:anim calcmode="lin" valueType="num">
                                      <p:cBhvr additive="base">
                                        <p:cTn id="13" dur="500" fill="hold"/>
                                        <p:tgtEl>
                                          <p:spTgt spid="6533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33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53315">
                                            <p:txEl>
                                              <p:pRg st="4" end="4"/>
                                            </p:txEl>
                                          </p:spTgt>
                                        </p:tgtEl>
                                        <p:attrNameLst>
                                          <p:attrName>style.visibility</p:attrName>
                                        </p:attrNameLst>
                                      </p:cBhvr>
                                      <p:to>
                                        <p:strVal val="visible"/>
                                      </p:to>
                                    </p:set>
                                    <p:anim calcmode="lin" valueType="num">
                                      <p:cBhvr additive="base">
                                        <p:cTn id="19" dur="500" fill="hold"/>
                                        <p:tgtEl>
                                          <p:spTgt spid="65331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533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53315">
                                            <p:txEl>
                                              <p:pRg st="6" end="6"/>
                                            </p:txEl>
                                          </p:spTgt>
                                        </p:tgtEl>
                                        <p:attrNameLst>
                                          <p:attrName>style.visibility</p:attrName>
                                        </p:attrNameLst>
                                      </p:cBhvr>
                                      <p:to>
                                        <p:strVal val="visible"/>
                                      </p:to>
                                    </p:set>
                                    <p:anim calcmode="lin" valueType="num">
                                      <p:cBhvr additive="base">
                                        <p:cTn id="25" dur="500" fill="hold"/>
                                        <p:tgtEl>
                                          <p:spTgt spid="65331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533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53315">
                                            <p:txEl>
                                              <p:pRg st="8" end="8"/>
                                            </p:txEl>
                                          </p:spTgt>
                                        </p:tgtEl>
                                        <p:attrNameLst>
                                          <p:attrName>style.visibility</p:attrName>
                                        </p:attrNameLst>
                                      </p:cBhvr>
                                      <p:to>
                                        <p:strVal val="visible"/>
                                      </p:to>
                                    </p:set>
                                    <p:anim calcmode="lin" valueType="num">
                                      <p:cBhvr additive="base">
                                        <p:cTn id="31" dur="500" fill="hold"/>
                                        <p:tgtEl>
                                          <p:spTgt spid="65331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5331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xfrm>
            <a:off x="323850" y="1196975"/>
            <a:ext cx="8229600" cy="647700"/>
          </a:xfrm>
        </p:spPr>
        <p:txBody>
          <a:bodyPr/>
          <a:lstStyle/>
          <a:p>
            <a:pPr eaLnBrk="1" hangingPunct="1">
              <a:lnSpc>
                <a:spcPct val="120000"/>
              </a:lnSpc>
              <a:spcBef>
                <a:spcPct val="0"/>
              </a:spcBef>
              <a:buFontTx/>
              <a:buNone/>
            </a:pPr>
            <a:r>
              <a:rPr lang="zh-CN" altLang="en-US" smtClean="0">
                <a:solidFill>
                  <a:srgbClr val="0000FF"/>
                </a:solidFill>
                <a:latin typeface="宋体" panose="02010600030101010101" pitchFamily="2" charset="-122"/>
              </a:rPr>
              <a:t>处理机的外部世界包括：</a:t>
            </a:r>
            <a:endParaRPr lang="zh-CN" altLang="en-US" smtClean="0">
              <a:solidFill>
                <a:srgbClr val="0000FF"/>
              </a:solidFill>
            </a:endParaRPr>
          </a:p>
        </p:txBody>
      </p:sp>
      <p:sp>
        <p:nvSpPr>
          <p:cNvPr id="57347" name="Rectangle 4"/>
          <p:cNvSpPr>
            <a:spLocks noGrp="1" noChangeArrowheads="1"/>
          </p:cNvSpPr>
          <p:nvPr>
            <p:ph type="title"/>
          </p:nvPr>
        </p:nvSpPr>
        <p:spPr>
          <a:xfrm>
            <a:off x="442913" y="333375"/>
            <a:ext cx="8305800" cy="565150"/>
          </a:xfrm>
          <a:noFill/>
        </p:spPr>
        <p:txBody>
          <a:bodyPr/>
          <a:lstStyle/>
          <a:p>
            <a:pPr eaLnBrk="1" hangingPunct="1"/>
            <a:r>
              <a:rPr lang="zh-CN" altLang="en-US" smtClean="0"/>
              <a:t>输入输出系统的特点</a:t>
            </a:r>
            <a:r>
              <a:rPr lang="en-US" altLang="zh-CN" sz="1600" smtClean="0"/>
              <a:t>(</a:t>
            </a:r>
            <a:r>
              <a:rPr lang="zh-CN" altLang="en-US" sz="1600" smtClean="0"/>
              <a:t>续</a:t>
            </a:r>
            <a:r>
              <a:rPr lang="en-US" altLang="zh-CN" sz="1600" smtClean="0"/>
              <a:t>)</a:t>
            </a:r>
            <a:r>
              <a:rPr lang="en-US" altLang="zh-CN" smtClean="0"/>
              <a:t> </a:t>
            </a:r>
          </a:p>
        </p:txBody>
      </p:sp>
      <p:grpSp>
        <p:nvGrpSpPr>
          <p:cNvPr id="37894" name="Group 43"/>
          <p:cNvGrpSpPr>
            <a:grpSpLocks/>
          </p:cNvGrpSpPr>
          <p:nvPr/>
        </p:nvGrpSpPr>
        <p:grpSpPr bwMode="auto">
          <a:xfrm>
            <a:off x="792163" y="1989138"/>
            <a:ext cx="7308850" cy="3671887"/>
            <a:chOff x="453" y="1179"/>
            <a:chExt cx="4438" cy="2107"/>
          </a:xfrm>
        </p:grpSpPr>
        <p:sp>
          <p:nvSpPr>
            <p:cNvPr id="57349" name="Oval 7"/>
            <p:cNvSpPr>
              <a:spLocks noChangeArrowheads="1"/>
            </p:cNvSpPr>
            <p:nvPr/>
          </p:nvSpPr>
          <p:spPr bwMode="auto">
            <a:xfrm>
              <a:off x="2269" y="2518"/>
              <a:ext cx="801" cy="768"/>
            </a:xfrm>
            <a:prstGeom prst="ellipse">
              <a:avLst/>
            </a:prstGeom>
            <a:noFill/>
            <a:ln w="269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57350" name="Rectangle 9"/>
            <p:cNvSpPr>
              <a:spLocks noChangeArrowheads="1"/>
            </p:cNvSpPr>
            <p:nvPr/>
          </p:nvSpPr>
          <p:spPr bwMode="auto">
            <a:xfrm>
              <a:off x="2393" y="2795"/>
              <a:ext cx="5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200">
                  <a:latin typeface="楷体_GB2312" pitchFamily="49" charset="-122"/>
                </a:rPr>
                <a:t>处理机</a:t>
              </a:r>
              <a:endParaRPr lang="zh-CN" altLang="en-US" sz="3200">
                <a:latin typeface="楷体_GB2312" pitchFamily="49" charset="-122"/>
              </a:endParaRPr>
            </a:p>
          </p:txBody>
        </p:sp>
        <p:sp>
          <p:nvSpPr>
            <p:cNvPr id="57351" name="Line 10"/>
            <p:cNvSpPr>
              <a:spLocks noChangeShapeType="1"/>
            </p:cNvSpPr>
            <p:nvPr/>
          </p:nvSpPr>
          <p:spPr bwMode="auto">
            <a:xfrm flipV="1">
              <a:off x="1561" y="2973"/>
              <a:ext cx="691" cy="18"/>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2" name="Rectangle 11"/>
            <p:cNvSpPr>
              <a:spLocks noChangeArrowheads="1"/>
            </p:cNvSpPr>
            <p:nvPr/>
          </p:nvSpPr>
          <p:spPr bwMode="auto">
            <a:xfrm>
              <a:off x="498" y="1179"/>
              <a:ext cx="1324" cy="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57353" name="Rectangle 13"/>
            <p:cNvSpPr>
              <a:spLocks noChangeArrowheads="1"/>
            </p:cNvSpPr>
            <p:nvPr/>
          </p:nvSpPr>
          <p:spPr bwMode="auto">
            <a:xfrm>
              <a:off x="582" y="1224"/>
              <a:ext cx="8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200">
                  <a:latin typeface="楷体_GB2312" pitchFamily="49" charset="-122"/>
                </a:rPr>
                <a:t>系统操作员</a:t>
              </a:r>
              <a:endParaRPr lang="zh-CN" altLang="en-US" sz="3200">
                <a:latin typeface="楷体_GB2312" pitchFamily="49" charset="-122"/>
              </a:endParaRPr>
            </a:p>
          </p:txBody>
        </p:sp>
        <p:sp>
          <p:nvSpPr>
            <p:cNvPr id="57354" name="Rectangle 16"/>
            <p:cNvSpPr>
              <a:spLocks noChangeArrowheads="1"/>
            </p:cNvSpPr>
            <p:nvPr/>
          </p:nvSpPr>
          <p:spPr bwMode="auto">
            <a:xfrm>
              <a:off x="453" y="1777"/>
              <a:ext cx="119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200">
                  <a:latin typeface="楷体_GB2312" pitchFamily="49" charset="-122"/>
                </a:rPr>
                <a:t>本地或远程用户</a:t>
              </a:r>
              <a:endParaRPr lang="zh-CN" altLang="en-US" sz="3200">
                <a:latin typeface="楷体_GB2312" pitchFamily="49" charset="-122"/>
              </a:endParaRPr>
            </a:p>
          </p:txBody>
        </p:sp>
        <p:sp>
          <p:nvSpPr>
            <p:cNvPr id="57355" name="Rectangle 19"/>
            <p:cNvSpPr>
              <a:spLocks noChangeArrowheads="1"/>
            </p:cNvSpPr>
            <p:nvPr/>
          </p:nvSpPr>
          <p:spPr bwMode="auto">
            <a:xfrm>
              <a:off x="522" y="2341"/>
              <a:ext cx="102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200">
                  <a:latin typeface="楷体_GB2312" pitchFamily="49" charset="-122"/>
                </a:rPr>
                <a:t>实时输入输出</a:t>
              </a:r>
              <a:endParaRPr lang="zh-CN" altLang="en-US" sz="3200">
                <a:latin typeface="楷体_GB2312" pitchFamily="49" charset="-122"/>
              </a:endParaRPr>
            </a:p>
          </p:txBody>
        </p:sp>
        <p:sp>
          <p:nvSpPr>
            <p:cNvPr id="57356" name="Rectangle 22"/>
            <p:cNvSpPr>
              <a:spLocks noChangeArrowheads="1"/>
            </p:cNvSpPr>
            <p:nvPr/>
          </p:nvSpPr>
          <p:spPr bwMode="auto">
            <a:xfrm>
              <a:off x="522" y="2884"/>
              <a:ext cx="102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200">
                  <a:latin typeface="楷体_GB2312" pitchFamily="49" charset="-122"/>
                </a:rPr>
                <a:t>输入输出设备</a:t>
              </a:r>
              <a:endParaRPr lang="zh-CN" altLang="en-US" sz="3200">
                <a:latin typeface="楷体_GB2312" pitchFamily="49" charset="-122"/>
              </a:endParaRPr>
            </a:p>
          </p:txBody>
        </p:sp>
        <p:sp>
          <p:nvSpPr>
            <p:cNvPr id="57357" name="Line 23"/>
            <p:cNvSpPr>
              <a:spLocks noChangeShapeType="1"/>
            </p:cNvSpPr>
            <p:nvPr/>
          </p:nvSpPr>
          <p:spPr bwMode="auto">
            <a:xfrm flipH="1" flipV="1">
              <a:off x="1561" y="2474"/>
              <a:ext cx="717" cy="348"/>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24"/>
            <p:cNvSpPr>
              <a:spLocks noChangeShapeType="1"/>
            </p:cNvSpPr>
            <p:nvPr/>
          </p:nvSpPr>
          <p:spPr bwMode="auto">
            <a:xfrm flipH="1" flipV="1">
              <a:off x="1637" y="1911"/>
              <a:ext cx="750" cy="741"/>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25"/>
            <p:cNvSpPr>
              <a:spLocks noChangeShapeType="1"/>
            </p:cNvSpPr>
            <p:nvPr/>
          </p:nvSpPr>
          <p:spPr bwMode="auto">
            <a:xfrm>
              <a:off x="2159" y="1367"/>
              <a:ext cx="430" cy="1187"/>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Rectangle 26"/>
            <p:cNvSpPr>
              <a:spLocks noChangeArrowheads="1"/>
            </p:cNvSpPr>
            <p:nvPr/>
          </p:nvSpPr>
          <p:spPr bwMode="auto">
            <a:xfrm>
              <a:off x="3745" y="1179"/>
              <a:ext cx="1146" cy="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57361" name="Rectangle 27"/>
            <p:cNvSpPr>
              <a:spLocks noChangeArrowheads="1"/>
            </p:cNvSpPr>
            <p:nvPr/>
          </p:nvSpPr>
          <p:spPr bwMode="auto">
            <a:xfrm>
              <a:off x="3848" y="1224"/>
              <a:ext cx="10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200">
                  <a:latin typeface="楷体_GB2312" pitchFamily="49" charset="-122"/>
                </a:rPr>
                <a:t>虚拟现实系统</a:t>
              </a:r>
              <a:endParaRPr lang="zh-CN" altLang="en-US" sz="3200">
                <a:latin typeface="楷体_GB2312" pitchFamily="49" charset="-122"/>
              </a:endParaRPr>
            </a:p>
          </p:txBody>
        </p:sp>
        <p:sp>
          <p:nvSpPr>
            <p:cNvPr id="57362" name="Rectangle 30"/>
            <p:cNvSpPr>
              <a:spLocks noChangeArrowheads="1"/>
            </p:cNvSpPr>
            <p:nvPr/>
          </p:nvSpPr>
          <p:spPr bwMode="auto">
            <a:xfrm>
              <a:off x="3843" y="1777"/>
              <a:ext cx="8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200">
                  <a:latin typeface="楷体_GB2312" pitchFamily="49" charset="-122"/>
                </a:rPr>
                <a:t>其它处理机</a:t>
              </a:r>
              <a:endParaRPr lang="zh-CN" altLang="en-US" sz="3200">
                <a:latin typeface="楷体_GB2312" pitchFamily="49" charset="-122"/>
              </a:endParaRPr>
            </a:p>
          </p:txBody>
        </p:sp>
        <p:sp>
          <p:nvSpPr>
            <p:cNvPr id="57363" name="Rectangle 33"/>
            <p:cNvSpPr>
              <a:spLocks noChangeArrowheads="1"/>
            </p:cNvSpPr>
            <p:nvPr/>
          </p:nvSpPr>
          <p:spPr bwMode="auto">
            <a:xfrm>
              <a:off x="3848" y="2331"/>
              <a:ext cx="10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200">
                  <a:latin typeface="楷体_GB2312" pitchFamily="49" charset="-122"/>
                </a:rPr>
                <a:t>本身出错处理</a:t>
              </a:r>
              <a:endParaRPr lang="zh-CN" altLang="en-US" sz="3200">
                <a:latin typeface="楷体_GB2312" pitchFamily="49" charset="-122"/>
              </a:endParaRPr>
            </a:p>
          </p:txBody>
        </p:sp>
        <p:sp>
          <p:nvSpPr>
            <p:cNvPr id="57364" name="Rectangle 36"/>
            <p:cNvSpPr>
              <a:spLocks noChangeArrowheads="1"/>
            </p:cNvSpPr>
            <p:nvPr/>
          </p:nvSpPr>
          <p:spPr bwMode="auto">
            <a:xfrm>
              <a:off x="3836" y="2884"/>
              <a:ext cx="68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2200">
                  <a:latin typeface="楷体_GB2312" pitchFamily="49" charset="-122"/>
                </a:rPr>
                <a:t>程序请求</a:t>
              </a:r>
              <a:endParaRPr lang="zh-CN" altLang="en-US" sz="3200">
                <a:latin typeface="楷体_GB2312" pitchFamily="49" charset="-122"/>
              </a:endParaRPr>
            </a:p>
          </p:txBody>
        </p:sp>
        <p:sp>
          <p:nvSpPr>
            <p:cNvPr id="57365" name="Line 37"/>
            <p:cNvSpPr>
              <a:spLocks noChangeShapeType="1"/>
            </p:cNvSpPr>
            <p:nvPr/>
          </p:nvSpPr>
          <p:spPr bwMode="auto">
            <a:xfrm>
              <a:off x="3070" y="2991"/>
              <a:ext cx="725" cy="0"/>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38"/>
            <p:cNvSpPr>
              <a:spLocks noChangeShapeType="1"/>
            </p:cNvSpPr>
            <p:nvPr/>
          </p:nvSpPr>
          <p:spPr bwMode="auto">
            <a:xfrm flipV="1">
              <a:off x="3062" y="2474"/>
              <a:ext cx="733" cy="374"/>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39"/>
            <p:cNvSpPr>
              <a:spLocks noChangeShapeType="1"/>
            </p:cNvSpPr>
            <p:nvPr/>
          </p:nvSpPr>
          <p:spPr bwMode="auto">
            <a:xfrm flipV="1">
              <a:off x="2969" y="1911"/>
              <a:ext cx="776" cy="750"/>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40"/>
            <p:cNvSpPr>
              <a:spLocks noChangeShapeType="1"/>
            </p:cNvSpPr>
            <p:nvPr/>
          </p:nvSpPr>
          <p:spPr bwMode="auto">
            <a:xfrm flipV="1">
              <a:off x="2809" y="1367"/>
              <a:ext cx="447" cy="1169"/>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41"/>
            <p:cNvSpPr>
              <a:spLocks noChangeShapeType="1"/>
            </p:cNvSpPr>
            <p:nvPr/>
          </p:nvSpPr>
          <p:spPr bwMode="auto">
            <a:xfrm>
              <a:off x="3256" y="1358"/>
              <a:ext cx="497" cy="0"/>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42"/>
            <p:cNvSpPr>
              <a:spLocks noChangeShapeType="1"/>
            </p:cNvSpPr>
            <p:nvPr/>
          </p:nvSpPr>
          <p:spPr bwMode="auto">
            <a:xfrm>
              <a:off x="1443" y="1358"/>
              <a:ext cx="708" cy="0"/>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日期占位符 1"/>
          <p:cNvSpPr>
            <a:spLocks noGrp="1"/>
          </p:cNvSpPr>
          <p:nvPr>
            <p:ph type="dt" sz="half" idx="10"/>
          </p:nvPr>
        </p:nvSpPr>
        <p:spPr/>
        <p:txBody>
          <a:bodyPr/>
          <a:lstStyle/>
          <a:p>
            <a:pPr>
              <a:defRPr/>
            </a:pPr>
            <a:fld id="{1C7C3DF8-5D3C-4F37-9284-836CA55B3EF4}"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43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7894"/>
                                        </p:tgtEl>
                                        <p:attrNameLst>
                                          <p:attrName>style.visibility</p:attrName>
                                        </p:attrNameLst>
                                      </p:cBhvr>
                                      <p:to>
                                        <p:strVal val="visible"/>
                                      </p:to>
                                    </p:set>
                                    <p:anim calcmode="lin" valueType="num">
                                      <p:cBhvr additive="base">
                                        <p:cTn id="7" dur="500" fill="hold"/>
                                        <p:tgtEl>
                                          <p:spTgt spid="37894"/>
                                        </p:tgtEl>
                                        <p:attrNameLst>
                                          <p:attrName>ppt_x</p:attrName>
                                        </p:attrNameLst>
                                      </p:cBhvr>
                                      <p:tavLst>
                                        <p:tav tm="0">
                                          <p:val>
                                            <p:strVal val="#ppt_x"/>
                                          </p:val>
                                        </p:tav>
                                        <p:tav tm="100000">
                                          <p:val>
                                            <p:strVal val="#ppt_x"/>
                                          </p:val>
                                        </p:tav>
                                      </p:tavLst>
                                    </p:anim>
                                    <p:anim calcmode="lin" valueType="num">
                                      <p:cBhvr additive="base">
                                        <p:cTn id="8"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body" idx="1"/>
          </p:nvPr>
        </p:nvSpPr>
        <p:spPr>
          <a:xfrm>
            <a:off x="304800" y="1196975"/>
            <a:ext cx="8458200" cy="5127625"/>
          </a:xfrm>
        </p:spPr>
        <p:txBody>
          <a:bodyPr/>
          <a:lstStyle/>
          <a:p>
            <a:pPr eaLnBrk="1" hangingPunct="1">
              <a:lnSpc>
                <a:spcPct val="140000"/>
              </a:lnSpc>
              <a:spcBef>
                <a:spcPct val="0"/>
              </a:spcBef>
              <a:defRPr/>
            </a:pPr>
            <a:r>
              <a:rPr lang="en-US" altLang="zh-CN" b="0" dirty="0" smtClean="0">
                <a:solidFill>
                  <a:srgbClr val="800000"/>
                </a:solidFill>
                <a:latin typeface="微软雅黑" panose="020B0503020204020204" pitchFamily="34" charset="-122"/>
                <a:ea typeface="微软雅黑" panose="020B0503020204020204" pitchFamily="34" charset="-122"/>
              </a:rPr>
              <a:t>1.</a:t>
            </a:r>
            <a:r>
              <a:rPr lang="zh-CN" altLang="en-US" b="0" dirty="0" smtClean="0">
                <a:solidFill>
                  <a:srgbClr val="800000"/>
                </a:solidFill>
                <a:latin typeface="微软雅黑" panose="020B0503020204020204" pitchFamily="34" charset="-122"/>
                <a:ea typeface="微软雅黑" panose="020B0503020204020204" pitchFamily="34" charset="-122"/>
              </a:rPr>
              <a:t>异步性</a:t>
            </a:r>
          </a:p>
          <a:p>
            <a:pPr lvl="1" eaLnBrk="1" hangingPunct="1">
              <a:lnSpc>
                <a:spcPct val="140000"/>
              </a:lnSpc>
              <a:spcBef>
                <a:spcPct val="0"/>
              </a:spcBef>
              <a:defRPr/>
            </a:pPr>
            <a:r>
              <a:rPr lang="zh-CN" altLang="en-US" b="0" dirty="0" smtClean="0">
                <a:latin typeface="微软雅黑" panose="020B0503020204020204" pitchFamily="34" charset="-122"/>
                <a:ea typeface="微软雅黑" panose="020B0503020204020204" pitchFamily="34" charset="-122"/>
              </a:rPr>
              <a:t>输入输出设备通常不使用统一的中央时钟，</a:t>
            </a:r>
            <a:r>
              <a:rPr lang="zh-CN" altLang="en-US" b="0" dirty="0" smtClean="0">
                <a:solidFill>
                  <a:srgbClr val="FF0000"/>
                </a:solidFill>
                <a:latin typeface="微软雅黑" panose="020B0503020204020204" pitchFamily="34" charset="-122"/>
                <a:ea typeface="微软雅黑" panose="020B0503020204020204" pitchFamily="34" charset="-122"/>
              </a:rPr>
              <a:t>各个设备按照自己的时钟工作</a:t>
            </a:r>
            <a:r>
              <a:rPr lang="zh-CN" altLang="en-US" b="0" dirty="0" smtClean="0">
                <a:latin typeface="微软雅黑" panose="020B0503020204020204" pitchFamily="34" charset="-122"/>
                <a:ea typeface="微软雅黑" panose="020B0503020204020204" pitchFamily="34" charset="-122"/>
              </a:rPr>
              <a:t>，但又要在某些时刻接受处理机的控制。</a:t>
            </a:r>
          </a:p>
          <a:p>
            <a:pPr lvl="1" eaLnBrk="1" hangingPunct="1">
              <a:lnSpc>
                <a:spcPct val="140000"/>
              </a:lnSpc>
              <a:spcBef>
                <a:spcPct val="0"/>
              </a:spcBef>
              <a:defRPr/>
            </a:pPr>
            <a:r>
              <a:rPr lang="zh-CN" altLang="en-US" b="0" dirty="0" smtClean="0">
                <a:latin typeface="微软雅黑" panose="020B0503020204020204" pitchFamily="34" charset="-122"/>
                <a:ea typeface="微软雅黑" panose="020B0503020204020204" pitchFamily="34" charset="-122"/>
              </a:rPr>
              <a:t>处理机与外围设备之间，</a:t>
            </a:r>
            <a:r>
              <a:rPr lang="zh-CN" altLang="en-US" b="0" dirty="0" smtClean="0">
                <a:solidFill>
                  <a:srgbClr val="FF0000"/>
                </a:solidFill>
                <a:latin typeface="微软雅黑" panose="020B0503020204020204" pitchFamily="34" charset="-122"/>
                <a:ea typeface="微软雅黑" panose="020B0503020204020204" pitchFamily="34" charset="-122"/>
              </a:rPr>
              <a:t>外围设备与外围设备之间能并行工作。</a:t>
            </a:r>
            <a:endParaRPr lang="en-US" altLang="zh-CN" b="0" dirty="0" smtClean="0">
              <a:solidFill>
                <a:srgbClr val="FF0000"/>
              </a:solidFill>
              <a:latin typeface="微软雅黑" panose="020B0503020204020204" pitchFamily="34" charset="-122"/>
              <a:ea typeface="微软雅黑" panose="020B0503020204020204" pitchFamily="34" charset="-122"/>
            </a:endParaRPr>
          </a:p>
          <a:p>
            <a:pPr eaLnBrk="1" hangingPunct="1">
              <a:lnSpc>
                <a:spcPct val="130000"/>
              </a:lnSpc>
              <a:spcBef>
                <a:spcPct val="0"/>
              </a:spcBef>
            </a:pPr>
            <a:r>
              <a:rPr lang="en-US" altLang="zh-CN" b="0" dirty="0" smtClean="0">
                <a:solidFill>
                  <a:srgbClr val="800000"/>
                </a:solidFill>
                <a:latin typeface="微软雅黑" panose="020B0503020204020204" pitchFamily="34" charset="-122"/>
                <a:ea typeface="微软雅黑" panose="020B0503020204020204" pitchFamily="34" charset="-122"/>
              </a:rPr>
              <a:t>2.</a:t>
            </a:r>
            <a:r>
              <a:rPr lang="zh-CN" altLang="en-US" b="0" dirty="0" smtClean="0">
                <a:solidFill>
                  <a:srgbClr val="800000"/>
                </a:solidFill>
                <a:latin typeface="微软雅黑" panose="020B0503020204020204" pitchFamily="34" charset="-122"/>
                <a:ea typeface="微软雅黑" panose="020B0503020204020204" pitchFamily="34" charset="-122"/>
              </a:rPr>
              <a:t>实时性</a:t>
            </a:r>
          </a:p>
          <a:p>
            <a:pPr lvl="1" eaLnBrk="1" hangingPunct="1">
              <a:lnSpc>
                <a:spcPct val="130000"/>
              </a:lnSpc>
              <a:spcBef>
                <a:spcPct val="0"/>
              </a:spcBef>
            </a:pPr>
            <a:r>
              <a:rPr lang="zh-CN" altLang="en-US" b="0" dirty="0" smtClean="0">
                <a:latin typeface="微软雅黑" panose="020B0503020204020204" pitchFamily="34" charset="-122"/>
                <a:ea typeface="微软雅黑" panose="020B0503020204020204" pitchFamily="34" charset="-122"/>
              </a:rPr>
              <a:t>对于一般输入输出设备</a:t>
            </a:r>
            <a:r>
              <a:rPr lang="en-US" altLang="zh-CN" b="0" dirty="0" smtClean="0">
                <a:latin typeface="微软雅黑" panose="020B0503020204020204" pitchFamily="34" charset="-122"/>
                <a:ea typeface="微软雅黑" panose="020B0503020204020204" pitchFamily="34" charset="-122"/>
              </a:rPr>
              <a:t>,</a:t>
            </a:r>
            <a:r>
              <a:rPr lang="zh-CN" altLang="en-US" b="0" dirty="0" smtClean="0">
                <a:latin typeface="微软雅黑" panose="020B0503020204020204" pitchFamily="34" charset="-122"/>
                <a:ea typeface="微软雅黑" panose="020B0503020204020204" pitchFamily="34" charset="-122"/>
              </a:rPr>
              <a:t>如果处理机提供的服务不及时，</a:t>
            </a:r>
            <a:r>
              <a:rPr lang="zh-CN" altLang="en-US" b="0" dirty="0" smtClean="0">
                <a:solidFill>
                  <a:srgbClr val="FF00FF"/>
                </a:solidFill>
                <a:latin typeface="微软雅黑" panose="020B0503020204020204" pitchFamily="34" charset="-122"/>
                <a:ea typeface="微软雅黑" panose="020B0503020204020204" pitchFamily="34" charset="-122"/>
              </a:rPr>
              <a:t>可能丢失数据</a:t>
            </a:r>
            <a:r>
              <a:rPr lang="zh-CN" altLang="en-US" b="0" dirty="0" smtClean="0">
                <a:latin typeface="微软雅黑" panose="020B0503020204020204" pitchFamily="34" charset="-122"/>
                <a:ea typeface="微软雅黑" panose="020B0503020204020204" pitchFamily="34" charset="-122"/>
              </a:rPr>
              <a:t>，或造成外围设备工作的错误。</a:t>
            </a:r>
          </a:p>
          <a:p>
            <a:pPr lvl="1" eaLnBrk="1" hangingPunct="1">
              <a:lnSpc>
                <a:spcPct val="130000"/>
              </a:lnSpc>
              <a:spcBef>
                <a:spcPct val="0"/>
              </a:spcBef>
            </a:pPr>
            <a:r>
              <a:rPr lang="zh-CN" altLang="en-US" b="0" dirty="0" smtClean="0">
                <a:latin typeface="微软雅黑" panose="020B0503020204020204" pitchFamily="34" charset="-122"/>
                <a:ea typeface="微软雅黑" panose="020B0503020204020204" pitchFamily="34" charset="-122"/>
              </a:rPr>
              <a:t>对于实时控制计算机系统，如果处理机提供的服务不及时，</a:t>
            </a:r>
            <a:r>
              <a:rPr lang="zh-CN" altLang="en-US" b="0" dirty="0" smtClean="0">
                <a:solidFill>
                  <a:srgbClr val="FF00FF"/>
                </a:solidFill>
                <a:latin typeface="微软雅黑" panose="020B0503020204020204" pitchFamily="34" charset="-122"/>
                <a:ea typeface="微软雅黑" panose="020B0503020204020204" pitchFamily="34" charset="-122"/>
              </a:rPr>
              <a:t>可能造成巨大的损失</a:t>
            </a:r>
            <a:r>
              <a:rPr lang="zh-CN" altLang="en-US" b="0" dirty="0" smtClean="0">
                <a:latin typeface="微软雅黑" panose="020B0503020204020204" pitchFamily="34" charset="-122"/>
                <a:ea typeface="微软雅黑" panose="020B0503020204020204" pitchFamily="34" charset="-122"/>
              </a:rPr>
              <a:t>，甚至造成人身伤害。</a:t>
            </a:r>
          </a:p>
          <a:p>
            <a:pPr lvl="1" eaLnBrk="1" hangingPunct="1">
              <a:lnSpc>
                <a:spcPct val="130000"/>
              </a:lnSpc>
              <a:spcBef>
                <a:spcPct val="0"/>
              </a:spcBef>
            </a:pPr>
            <a:r>
              <a:rPr lang="zh-CN" altLang="en-US" b="0" dirty="0" smtClean="0">
                <a:latin typeface="微软雅黑" panose="020B0503020204020204" pitchFamily="34" charset="-122"/>
                <a:ea typeface="微软雅黑" panose="020B0503020204020204" pitchFamily="34" charset="-122"/>
              </a:rPr>
              <a:t>对于</a:t>
            </a:r>
            <a:r>
              <a:rPr lang="zh-CN" altLang="en-US" b="0" dirty="0" smtClean="0">
                <a:solidFill>
                  <a:srgbClr val="FF00FF"/>
                </a:solidFill>
                <a:latin typeface="微软雅黑" panose="020B0503020204020204" pitchFamily="34" charset="-122"/>
                <a:ea typeface="微软雅黑" panose="020B0503020204020204" pitchFamily="34" charset="-122"/>
              </a:rPr>
              <a:t>处理机本身的硬件或软件错误</a:t>
            </a:r>
            <a:r>
              <a:rPr lang="zh-CN" altLang="en-US" b="0" dirty="0" smtClean="0">
                <a:latin typeface="微软雅黑" panose="020B0503020204020204" pitchFamily="34" charset="-122"/>
                <a:ea typeface="微软雅黑" panose="020B0503020204020204" pitchFamily="34" charset="-122"/>
              </a:rPr>
              <a:t>：如电源故障、数据校验错、页面失效、非法指令、地址越界等，处理机必须及时处理。</a:t>
            </a:r>
          </a:p>
          <a:p>
            <a:pPr lvl="1" eaLnBrk="1" hangingPunct="1">
              <a:lnSpc>
                <a:spcPct val="130000"/>
              </a:lnSpc>
              <a:spcBef>
                <a:spcPct val="0"/>
              </a:spcBef>
            </a:pPr>
            <a:r>
              <a:rPr lang="zh-CN" altLang="en-US" b="0" dirty="0" smtClean="0">
                <a:latin typeface="微软雅黑" panose="020B0503020204020204" pitchFamily="34" charset="-122"/>
                <a:ea typeface="微软雅黑" panose="020B0503020204020204" pitchFamily="34" charset="-122"/>
              </a:rPr>
              <a:t>对不同类型的设备，必须具有与设备相配合的</a:t>
            </a:r>
            <a:r>
              <a:rPr lang="zh-CN" altLang="en-US" b="0" dirty="0" smtClean="0">
                <a:solidFill>
                  <a:srgbClr val="FF00FF"/>
                </a:solidFill>
                <a:latin typeface="微软雅黑" panose="020B0503020204020204" pitchFamily="34" charset="-122"/>
                <a:ea typeface="微软雅黑" panose="020B0503020204020204" pitchFamily="34" charset="-122"/>
              </a:rPr>
              <a:t>多种工作方式</a:t>
            </a:r>
            <a:r>
              <a:rPr lang="zh-CN" altLang="en-US" b="0" dirty="0" smtClean="0">
                <a:latin typeface="微软雅黑" panose="020B0503020204020204" pitchFamily="34" charset="-122"/>
                <a:ea typeface="微软雅黑" panose="020B0503020204020204" pitchFamily="34" charset="-122"/>
              </a:rPr>
              <a:t>。</a:t>
            </a:r>
          </a:p>
          <a:p>
            <a:pPr eaLnBrk="1" hangingPunct="1">
              <a:lnSpc>
                <a:spcPct val="140000"/>
              </a:lnSpc>
              <a:spcBef>
                <a:spcPct val="0"/>
              </a:spcBef>
              <a:defRPr/>
            </a:pPr>
            <a:endParaRPr lang="zh-CN" altLang="en-US" b="0" dirty="0" smtClean="0">
              <a:solidFill>
                <a:srgbClr val="FF0000"/>
              </a:solidFill>
              <a:latin typeface="微软雅黑" panose="020B0503020204020204" pitchFamily="34" charset="-122"/>
              <a:ea typeface="微软雅黑" panose="020B0503020204020204" pitchFamily="34" charset="-122"/>
            </a:endParaRPr>
          </a:p>
          <a:p>
            <a:pPr marL="457200" lvl="1" indent="0" eaLnBrk="1" hangingPunct="1">
              <a:lnSpc>
                <a:spcPct val="140000"/>
              </a:lnSpc>
              <a:spcBef>
                <a:spcPct val="0"/>
              </a:spcBef>
              <a:buFontTx/>
              <a:buNone/>
              <a:defRPr/>
            </a:pPr>
            <a:endParaRPr lang="zh-CN" altLang="en-US" b="0" dirty="0" smtClean="0">
              <a:solidFill>
                <a:srgbClr val="FF0000"/>
              </a:solidFill>
              <a:latin typeface="微软雅黑" panose="020B0503020204020204" pitchFamily="34" charset="-122"/>
              <a:ea typeface="微软雅黑" panose="020B0503020204020204" pitchFamily="34" charset="-122"/>
            </a:endParaRPr>
          </a:p>
        </p:txBody>
      </p:sp>
      <p:sp>
        <p:nvSpPr>
          <p:cNvPr id="58371" name="Rectangle 3"/>
          <p:cNvSpPr>
            <a:spLocks noGrp="1" noChangeArrowheads="1"/>
          </p:cNvSpPr>
          <p:nvPr>
            <p:ph type="title"/>
          </p:nvPr>
        </p:nvSpPr>
        <p:spPr>
          <a:xfrm>
            <a:off x="442913" y="333375"/>
            <a:ext cx="8305800" cy="565150"/>
          </a:xfrm>
          <a:noFill/>
        </p:spPr>
        <p:txBody>
          <a:bodyPr/>
          <a:lstStyle/>
          <a:p>
            <a:pPr eaLnBrk="1" hangingPunct="1"/>
            <a:r>
              <a:rPr lang="zh-CN" altLang="en-US" smtClean="0"/>
              <a:t>输入输出系统的特点</a:t>
            </a:r>
            <a:r>
              <a:rPr lang="en-US" altLang="zh-CN" sz="1600" smtClean="0"/>
              <a:t>(</a:t>
            </a:r>
            <a:r>
              <a:rPr lang="zh-CN" altLang="en-US" sz="1600" smtClean="0"/>
              <a:t>续</a:t>
            </a:r>
            <a:r>
              <a:rPr lang="en-US" altLang="zh-CN" sz="1600" smtClean="0"/>
              <a:t>)</a:t>
            </a:r>
            <a:r>
              <a:rPr lang="en-US" altLang="zh-CN" smtClean="0"/>
              <a:t> </a:t>
            </a:r>
          </a:p>
        </p:txBody>
      </p:sp>
      <p:sp>
        <p:nvSpPr>
          <p:cNvPr id="2" name="日期占位符 1"/>
          <p:cNvSpPr>
            <a:spLocks noGrp="1"/>
          </p:cNvSpPr>
          <p:nvPr>
            <p:ph type="dt" sz="half" idx="10"/>
          </p:nvPr>
        </p:nvSpPr>
        <p:spPr/>
        <p:txBody>
          <a:bodyPr/>
          <a:lstStyle/>
          <a:p>
            <a:pPr>
              <a:defRPr/>
            </a:pPr>
            <a:fld id="{9ADFD52D-7D25-497E-B16B-47BCA7038BB5}"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44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6">
                                            <p:txEl>
                                              <p:pRg st="3" end="3"/>
                                            </p:txEl>
                                          </p:spTgt>
                                        </p:tgtEl>
                                        <p:attrNameLst>
                                          <p:attrName>style.visibility</p:attrName>
                                        </p:attrNameLst>
                                      </p:cBhvr>
                                      <p:to>
                                        <p:strVal val="visible"/>
                                      </p:to>
                                    </p:set>
                                    <p:anim calcmode="lin" valueType="num">
                                      <p:cBhvr additive="base">
                                        <p:cTn id="7" dur="500" fill="hold"/>
                                        <p:tgtEl>
                                          <p:spTgt spid="3891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6">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916">
                                            <p:txEl>
                                              <p:pRg st="4" end="4"/>
                                            </p:txEl>
                                          </p:spTgt>
                                        </p:tgtEl>
                                        <p:attrNameLst>
                                          <p:attrName>style.visibility</p:attrName>
                                        </p:attrNameLst>
                                      </p:cBhvr>
                                      <p:to>
                                        <p:strVal val="visible"/>
                                      </p:to>
                                    </p:set>
                                    <p:anim calcmode="lin" valueType="num">
                                      <p:cBhvr additive="base">
                                        <p:cTn id="11" dur="500" fill="hold"/>
                                        <p:tgtEl>
                                          <p:spTgt spid="38916">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916">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8916">
                                            <p:txEl>
                                              <p:pRg st="5" end="5"/>
                                            </p:txEl>
                                          </p:spTgt>
                                        </p:tgtEl>
                                        <p:attrNameLst>
                                          <p:attrName>style.visibility</p:attrName>
                                        </p:attrNameLst>
                                      </p:cBhvr>
                                      <p:to>
                                        <p:strVal val="visible"/>
                                      </p:to>
                                    </p:set>
                                    <p:anim calcmode="lin" valueType="num">
                                      <p:cBhvr additive="base">
                                        <p:cTn id="15" dur="500" fill="hold"/>
                                        <p:tgtEl>
                                          <p:spTgt spid="38916">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8916">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8916">
                                            <p:txEl>
                                              <p:pRg st="6" end="6"/>
                                            </p:txEl>
                                          </p:spTgt>
                                        </p:tgtEl>
                                        <p:attrNameLst>
                                          <p:attrName>style.visibility</p:attrName>
                                        </p:attrNameLst>
                                      </p:cBhvr>
                                      <p:to>
                                        <p:strVal val="visible"/>
                                      </p:to>
                                    </p:set>
                                    <p:anim calcmode="lin" valueType="num">
                                      <p:cBhvr additive="base">
                                        <p:cTn id="19" dur="500" fill="hold"/>
                                        <p:tgtEl>
                                          <p:spTgt spid="38916">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916">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8916">
                                            <p:txEl>
                                              <p:pRg st="7" end="7"/>
                                            </p:txEl>
                                          </p:spTgt>
                                        </p:tgtEl>
                                        <p:attrNameLst>
                                          <p:attrName>style.visibility</p:attrName>
                                        </p:attrNameLst>
                                      </p:cBhvr>
                                      <p:to>
                                        <p:strVal val="visible"/>
                                      </p:to>
                                    </p:set>
                                    <p:anim calcmode="lin" valueType="num">
                                      <p:cBhvr additive="base">
                                        <p:cTn id="23" dur="500" fill="hold"/>
                                        <p:tgtEl>
                                          <p:spTgt spid="38916">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891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304800" y="1268413"/>
            <a:ext cx="8458200" cy="5056187"/>
          </a:xfrm>
        </p:spPr>
        <p:txBody>
          <a:bodyPr/>
          <a:lstStyle/>
          <a:p>
            <a:pPr eaLnBrk="1" hangingPunct="1">
              <a:lnSpc>
                <a:spcPct val="155000"/>
              </a:lnSpc>
              <a:spcBef>
                <a:spcPct val="0"/>
              </a:spcBef>
            </a:pPr>
            <a:r>
              <a:rPr lang="en-US" altLang="zh-CN" dirty="0" smtClean="0">
                <a:solidFill>
                  <a:srgbClr val="800000"/>
                </a:solidFill>
                <a:latin typeface="微软雅黑" panose="020B0503020204020204" pitchFamily="34" charset="-122"/>
                <a:ea typeface="微软雅黑" panose="020B0503020204020204" pitchFamily="34" charset="-122"/>
              </a:rPr>
              <a:t>3.</a:t>
            </a:r>
            <a:r>
              <a:rPr lang="zh-CN" altLang="en-US" dirty="0" smtClean="0">
                <a:solidFill>
                  <a:srgbClr val="800000"/>
                </a:solidFill>
                <a:latin typeface="微软雅黑" panose="020B0503020204020204" pitchFamily="34" charset="-122"/>
                <a:ea typeface="微软雅黑" panose="020B0503020204020204" pitchFamily="34" charset="-122"/>
              </a:rPr>
              <a:t>与设备无关性</a:t>
            </a:r>
          </a:p>
          <a:p>
            <a:pPr lvl="1" eaLnBrk="1" hangingPunct="1">
              <a:lnSpc>
                <a:spcPct val="155000"/>
              </a:lnSpc>
              <a:spcBef>
                <a:spcPct val="0"/>
              </a:spcBef>
            </a:pPr>
            <a:r>
              <a:rPr lang="zh-CN" altLang="en-US" dirty="0" smtClean="0">
                <a:solidFill>
                  <a:srgbClr val="FF0000"/>
                </a:solidFill>
                <a:latin typeface="微软雅黑" panose="020B0503020204020204" pitchFamily="34" charset="-122"/>
                <a:ea typeface="微软雅黑" panose="020B0503020204020204" pitchFamily="34" charset="-122"/>
              </a:rPr>
              <a:t>独立于具体设备的标准接口</a:t>
            </a:r>
            <a:r>
              <a:rPr lang="zh-CN" altLang="en-US" dirty="0" smtClean="0">
                <a:latin typeface="微软雅黑" panose="020B0503020204020204" pitchFamily="34" charset="-122"/>
                <a:ea typeface="微软雅黑" panose="020B0503020204020204" pitchFamily="34" charset="-122"/>
              </a:rPr>
              <a:t>。例如，串行接口、并行接口、</a:t>
            </a:r>
            <a:r>
              <a:rPr lang="en-US" altLang="zh-CN" dirty="0" smtClean="0">
                <a:latin typeface="微软雅黑" panose="020B0503020204020204" pitchFamily="34" charset="-122"/>
                <a:ea typeface="微软雅黑" panose="020B0503020204020204" pitchFamily="34" charset="-122"/>
              </a:rPr>
              <a:t>SCSI</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Small Computer System Interface</a:t>
            </a:r>
            <a:r>
              <a:rPr lang="zh-CN" altLang="en-US" dirty="0" smtClean="0">
                <a:latin typeface="微软雅黑" panose="020B0503020204020204" pitchFamily="34" charset="-122"/>
                <a:ea typeface="微软雅黑" panose="020B0503020204020204" pitchFamily="34" charset="-122"/>
              </a:rPr>
              <a:t>）接口等。</a:t>
            </a:r>
          </a:p>
          <a:p>
            <a:pPr lvl="1" eaLnBrk="1" hangingPunct="1">
              <a:lnSpc>
                <a:spcPct val="155000"/>
              </a:lnSpc>
              <a:spcBef>
                <a:spcPct val="0"/>
              </a:spcBef>
            </a:pPr>
            <a:r>
              <a:rPr lang="zh-CN" altLang="en-US" dirty="0" smtClean="0">
                <a:latin typeface="微软雅黑" panose="020B0503020204020204" pitchFamily="34" charset="-122"/>
                <a:ea typeface="微软雅黑" panose="020B0503020204020204" pitchFamily="34" charset="-122"/>
              </a:rPr>
              <a:t>计算机系统的使用者，在需要更换外围设备时，各种不同型号，不同生产厂家的设备都可以直接</a:t>
            </a:r>
            <a:r>
              <a:rPr lang="zh-CN" altLang="en-US" dirty="0" smtClean="0">
                <a:solidFill>
                  <a:srgbClr val="FF0000"/>
                </a:solidFill>
                <a:latin typeface="微软雅黑" panose="020B0503020204020204" pitchFamily="34" charset="-122"/>
                <a:ea typeface="微软雅黑" panose="020B0503020204020204" pitchFamily="34" charset="-122"/>
              </a:rPr>
              <a:t>通过标准接口</a:t>
            </a:r>
            <a:r>
              <a:rPr lang="zh-CN" altLang="en-US" dirty="0" smtClean="0">
                <a:latin typeface="微软雅黑" panose="020B0503020204020204" pitchFamily="34" charset="-122"/>
                <a:ea typeface="微软雅黑" panose="020B0503020204020204" pitchFamily="34" charset="-122"/>
              </a:rPr>
              <a:t>与计算机系统连接。</a:t>
            </a:r>
          </a:p>
          <a:p>
            <a:pPr lvl="1" eaLnBrk="1" hangingPunct="1">
              <a:lnSpc>
                <a:spcPct val="155000"/>
              </a:lnSpc>
              <a:spcBef>
                <a:spcPct val="0"/>
              </a:spcBef>
            </a:pPr>
            <a:r>
              <a:rPr lang="zh-CN" altLang="en-US" dirty="0" smtClean="0">
                <a:latin typeface="微软雅黑" panose="020B0503020204020204" pitchFamily="34" charset="-122"/>
                <a:ea typeface="微软雅黑" panose="020B0503020204020204" pitchFamily="34" charset="-122"/>
              </a:rPr>
              <a:t>处理机</a:t>
            </a:r>
            <a:r>
              <a:rPr lang="zh-CN" altLang="en-US" dirty="0" smtClean="0">
                <a:solidFill>
                  <a:srgbClr val="FF0000"/>
                </a:solidFill>
                <a:latin typeface="微软雅黑" panose="020B0503020204020204" pitchFamily="34" charset="-122"/>
                <a:ea typeface="微软雅黑" panose="020B0503020204020204" pitchFamily="34" charset="-122"/>
              </a:rPr>
              <a:t>采用统一的硬件和软件对品种繁多的设备进行管理。</a:t>
            </a:r>
          </a:p>
          <a:p>
            <a:pPr lvl="1" eaLnBrk="1" hangingPunct="1">
              <a:lnSpc>
                <a:spcPct val="155000"/>
              </a:lnSpc>
              <a:spcBef>
                <a:spcPct val="0"/>
              </a:spcBef>
            </a:pPr>
            <a:r>
              <a:rPr lang="zh-CN" altLang="en-US" dirty="0" smtClean="0">
                <a:latin typeface="微软雅黑" panose="020B0503020204020204" pitchFamily="34" charset="-122"/>
                <a:ea typeface="微软雅黑" panose="020B0503020204020204" pitchFamily="34" charset="-122"/>
              </a:rPr>
              <a:t>某些计算机系统已经实现了</a:t>
            </a:r>
            <a:r>
              <a:rPr lang="zh-CN" altLang="en-US" dirty="0" smtClean="0">
                <a:solidFill>
                  <a:srgbClr val="FF0000"/>
                </a:solidFill>
                <a:latin typeface="微软雅黑" panose="020B0503020204020204" pitchFamily="34" charset="-122"/>
                <a:ea typeface="微软雅黑" panose="020B0503020204020204" pitchFamily="34" charset="-122"/>
              </a:rPr>
              <a:t>即插即用技术</a:t>
            </a:r>
            <a:r>
              <a:rPr lang="zh-CN" altLang="en-US" dirty="0" smtClean="0">
                <a:latin typeface="微软雅黑" panose="020B0503020204020204" pitchFamily="34" charset="-122"/>
                <a:ea typeface="微软雅黑" panose="020B0503020204020204" pitchFamily="34" charset="-122"/>
              </a:rPr>
              <a:t>。</a:t>
            </a:r>
          </a:p>
        </p:txBody>
      </p:sp>
      <p:sp>
        <p:nvSpPr>
          <p:cNvPr id="60419" name="Rectangle 3"/>
          <p:cNvSpPr>
            <a:spLocks noGrp="1" noChangeArrowheads="1"/>
          </p:cNvSpPr>
          <p:nvPr>
            <p:ph type="title"/>
          </p:nvPr>
        </p:nvSpPr>
        <p:spPr>
          <a:xfrm>
            <a:off x="442913" y="333375"/>
            <a:ext cx="8305800" cy="565150"/>
          </a:xfrm>
          <a:noFill/>
        </p:spPr>
        <p:txBody>
          <a:bodyPr/>
          <a:lstStyle/>
          <a:p>
            <a:pPr eaLnBrk="1" hangingPunct="1"/>
            <a:r>
              <a:rPr lang="zh-CN" altLang="en-US" smtClean="0"/>
              <a:t>输入输出系统的特点</a:t>
            </a:r>
            <a:r>
              <a:rPr lang="en-US" altLang="zh-CN" sz="1600" smtClean="0"/>
              <a:t>(</a:t>
            </a:r>
            <a:r>
              <a:rPr lang="zh-CN" altLang="en-US" sz="1600" smtClean="0"/>
              <a:t>续</a:t>
            </a:r>
            <a:r>
              <a:rPr lang="en-US" altLang="zh-CN" sz="1600" smtClean="0"/>
              <a:t>)</a:t>
            </a:r>
            <a:r>
              <a:rPr lang="en-US" altLang="zh-CN" smtClean="0"/>
              <a:t> </a:t>
            </a:r>
          </a:p>
        </p:txBody>
      </p:sp>
      <p:sp>
        <p:nvSpPr>
          <p:cNvPr id="6" name="矩形 5"/>
          <p:cNvSpPr>
            <a:spLocks noChangeArrowheads="1"/>
          </p:cNvSpPr>
          <p:nvPr/>
        </p:nvSpPr>
        <p:spPr bwMode="auto">
          <a:xfrm>
            <a:off x="1547664" y="4941168"/>
            <a:ext cx="5111750"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lvl="1" eaLnBrk="1" hangingPunct="1">
              <a:lnSpc>
                <a:spcPct val="140000"/>
              </a:lnSpc>
              <a:spcBef>
                <a:spcPct val="0"/>
              </a:spcBef>
              <a:buFontTx/>
              <a:buChar char="•"/>
            </a:pPr>
            <a:r>
              <a:rPr lang="zh-CN" altLang="en-US" sz="1800" dirty="0">
                <a:solidFill>
                  <a:srgbClr val="0000FF"/>
                </a:solidFill>
                <a:latin typeface="微软雅黑" panose="020B0503020204020204" pitchFamily="34" charset="-122"/>
                <a:ea typeface="微软雅黑" panose="020B0503020204020204" pitchFamily="34" charset="-122"/>
              </a:rPr>
              <a:t>针对实时性，采用</a:t>
            </a:r>
            <a:r>
              <a:rPr lang="zh-CN" altLang="en-US" sz="1800" dirty="0">
                <a:solidFill>
                  <a:srgbClr val="FF0000"/>
                </a:solidFill>
                <a:latin typeface="微软雅黑" panose="020B0503020204020204" pitchFamily="34" charset="-122"/>
                <a:ea typeface="微软雅黑" panose="020B0503020204020204" pitchFamily="34" charset="-122"/>
              </a:rPr>
              <a:t>层次结构</a:t>
            </a:r>
            <a:r>
              <a:rPr lang="zh-CN" altLang="en-US" sz="1800" dirty="0">
                <a:solidFill>
                  <a:srgbClr val="0000FF"/>
                </a:solidFill>
                <a:latin typeface="微软雅黑" panose="020B0503020204020204" pitchFamily="34" charset="-122"/>
                <a:ea typeface="微软雅黑" panose="020B0503020204020204" pitchFamily="34" charset="-122"/>
              </a:rPr>
              <a:t>的方法。</a:t>
            </a:r>
          </a:p>
          <a:p>
            <a:pPr lvl="1" eaLnBrk="1" hangingPunct="1">
              <a:lnSpc>
                <a:spcPct val="140000"/>
              </a:lnSpc>
              <a:spcBef>
                <a:spcPct val="0"/>
              </a:spcBef>
              <a:buFontTx/>
              <a:buChar char="•"/>
            </a:pPr>
            <a:r>
              <a:rPr lang="zh-CN" altLang="en-US" sz="1800" dirty="0">
                <a:solidFill>
                  <a:srgbClr val="0000FF"/>
                </a:solidFill>
                <a:latin typeface="微软雅黑" panose="020B0503020204020204" pitchFamily="34" charset="-122"/>
                <a:ea typeface="微软雅黑" panose="020B0503020204020204" pitchFamily="34" charset="-122"/>
              </a:rPr>
              <a:t>针对与设备无关性，采用</a:t>
            </a:r>
            <a:r>
              <a:rPr lang="zh-CN" altLang="en-US" sz="1800" dirty="0">
                <a:solidFill>
                  <a:srgbClr val="FF0000"/>
                </a:solidFill>
                <a:latin typeface="微软雅黑" panose="020B0503020204020204" pitchFamily="34" charset="-122"/>
                <a:ea typeface="微软雅黑" panose="020B0503020204020204" pitchFamily="34" charset="-122"/>
              </a:rPr>
              <a:t>分类处理</a:t>
            </a:r>
            <a:r>
              <a:rPr lang="zh-CN" altLang="en-US" sz="1800" dirty="0">
                <a:solidFill>
                  <a:srgbClr val="0000FF"/>
                </a:solidFill>
                <a:latin typeface="微软雅黑" panose="020B0503020204020204" pitchFamily="34" charset="-122"/>
                <a:ea typeface="微软雅黑" panose="020B0503020204020204" pitchFamily="34" charset="-122"/>
              </a:rPr>
              <a:t>的方法。</a:t>
            </a:r>
            <a:endParaRPr lang="zh-CN" altLang="en-US" sz="1800" dirty="0">
              <a:solidFill>
                <a:schemeClr val="tx2"/>
              </a:solidFill>
              <a:latin typeface="微软雅黑" panose="020B0503020204020204" pitchFamily="34" charset="-122"/>
              <a:ea typeface="微软雅黑" panose="020B0503020204020204" pitchFamily="34" charset="-122"/>
            </a:endParaRPr>
          </a:p>
          <a:p>
            <a:pPr lvl="1" eaLnBrk="1" hangingPunct="1">
              <a:lnSpc>
                <a:spcPct val="140000"/>
              </a:lnSpc>
              <a:spcBef>
                <a:spcPct val="0"/>
              </a:spcBef>
              <a:buFontTx/>
              <a:buChar char="•"/>
            </a:pPr>
            <a:r>
              <a:rPr lang="zh-CN" altLang="en-US" sz="1800" dirty="0">
                <a:solidFill>
                  <a:srgbClr val="0000FF"/>
                </a:solidFill>
                <a:latin typeface="微软雅黑" panose="020B0503020204020204" pitchFamily="34" charset="-122"/>
                <a:ea typeface="微软雅黑" panose="020B0503020204020204" pitchFamily="34" charset="-122"/>
              </a:rPr>
              <a:t>针对异步性，采用</a:t>
            </a:r>
            <a:r>
              <a:rPr lang="zh-CN" altLang="en-US" sz="1800" dirty="0">
                <a:solidFill>
                  <a:srgbClr val="FF0000"/>
                </a:solidFill>
                <a:latin typeface="微软雅黑" panose="020B0503020204020204" pitchFamily="34" charset="-122"/>
                <a:ea typeface="微软雅黑" panose="020B0503020204020204" pitchFamily="34" charset="-122"/>
              </a:rPr>
              <a:t>自治控制</a:t>
            </a:r>
            <a:r>
              <a:rPr lang="zh-CN" altLang="en-US" sz="1800" dirty="0">
                <a:solidFill>
                  <a:srgbClr val="0000FF"/>
                </a:solidFill>
                <a:latin typeface="微软雅黑" panose="020B0503020204020204" pitchFamily="34" charset="-122"/>
                <a:ea typeface="微软雅黑" panose="020B0503020204020204" pitchFamily="34" charset="-122"/>
              </a:rPr>
              <a:t>的方法。</a:t>
            </a:r>
          </a:p>
        </p:txBody>
      </p:sp>
      <p:sp>
        <p:nvSpPr>
          <p:cNvPr id="2" name="日期占位符 1"/>
          <p:cNvSpPr>
            <a:spLocks noGrp="1"/>
          </p:cNvSpPr>
          <p:nvPr>
            <p:ph type="dt" sz="half" idx="10"/>
          </p:nvPr>
        </p:nvSpPr>
        <p:spPr/>
        <p:txBody>
          <a:bodyPr/>
          <a:lstStyle/>
          <a:p>
            <a:pPr>
              <a:defRPr/>
            </a:pPr>
            <a:fld id="{2E0E104B-74FB-4329-82E4-11E73363AB84}"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45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04800" y="476250"/>
            <a:ext cx="8534400" cy="590550"/>
          </a:xfrm>
        </p:spPr>
        <p:txBody>
          <a:bodyPr/>
          <a:lstStyle/>
          <a:p>
            <a:pPr eaLnBrk="1" hangingPunct="1"/>
            <a:r>
              <a:rPr lang="zh-CN" altLang="en-US" smtClean="0">
                <a:latin typeface="楷体_GB2312" pitchFamily="49" charset="-122"/>
              </a:rPr>
              <a:t>输入输出系统的组织方式</a:t>
            </a:r>
          </a:p>
        </p:txBody>
      </p:sp>
      <p:sp>
        <p:nvSpPr>
          <p:cNvPr id="41989" name="Rectangle 3"/>
          <p:cNvSpPr>
            <a:spLocks noGrp="1" noChangeArrowheads="1"/>
          </p:cNvSpPr>
          <p:nvPr>
            <p:ph type="body" idx="1"/>
          </p:nvPr>
        </p:nvSpPr>
        <p:spPr>
          <a:xfrm>
            <a:off x="611188" y="1484313"/>
            <a:ext cx="8367712" cy="5127625"/>
          </a:xfrm>
        </p:spPr>
        <p:txBody>
          <a:bodyPr/>
          <a:lstStyle/>
          <a:p>
            <a:pPr eaLnBrk="1" hangingPunct="1">
              <a:lnSpc>
                <a:spcPct val="120000"/>
              </a:lnSpc>
              <a:spcBef>
                <a:spcPct val="5000"/>
              </a:spcBef>
            </a:pPr>
            <a:r>
              <a:rPr lang="en-US" altLang="zh-CN" dirty="0" smtClean="0">
                <a:solidFill>
                  <a:srgbClr val="800000"/>
                </a:solidFill>
                <a:latin typeface="微软雅黑" panose="020B0503020204020204" pitchFamily="34" charset="-122"/>
                <a:ea typeface="微软雅黑" panose="020B0503020204020204" pitchFamily="34" charset="-122"/>
              </a:rPr>
              <a:t>1.</a:t>
            </a:r>
            <a:r>
              <a:rPr lang="zh-CN" altLang="en-US" dirty="0" smtClean="0">
                <a:solidFill>
                  <a:srgbClr val="800000"/>
                </a:solidFill>
                <a:latin typeface="微软雅黑" panose="020B0503020204020204" pitchFamily="34" charset="-122"/>
                <a:ea typeface="微软雅黑" panose="020B0503020204020204" pitchFamily="34" charset="-122"/>
              </a:rPr>
              <a:t>自治控制</a:t>
            </a:r>
          </a:p>
          <a:p>
            <a:pPr lvl="1" eaLnBrk="1" hangingPunct="1">
              <a:lnSpc>
                <a:spcPct val="120000"/>
              </a:lnSpc>
              <a:spcBef>
                <a:spcPct val="5000"/>
              </a:spcBef>
            </a:pPr>
            <a:r>
              <a:rPr lang="zh-CN" altLang="en-US" dirty="0" smtClean="0">
                <a:latin typeface="微软雅黑" panose="020B0503020204020204" pitchFamily="34" charset="-122"/>
                <a:ea typeface="微软雅黑" panose="020B0503020204020204" pitchFamily="34" charset="-122"/>
              </a:rPr>
              <a:t>输入输出系统是独立于</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之外的自治系统处理机与外围设备之间要有恰当的分工。</a:t>
            </a:r>
          </a:p>
          <a:p>
            <a:pPr eaLnBrk="1" hangingPunct="1">
              <a:lnSpc>
                <a:spcPct val="120000"/>
              </a:lnSpc>
              <a:spcBef>
                <a:spcPct val="5000"/>
              </a:spcBef>
            </a:pPr>
            <a:r>
              <a:rPr lang="en-US" altLang="zh-CN" dirty="0" smtClean="0">
                <a:solidFill>
                  <a:srgbClr val="800000"/>
                </a:solidFill>
                <a:latin typeface="微软雅黑" panose="020B0503020204020204" pitchFamily="34" charset="-122"/>
                <a:ea typeface="微软雅黑" panose="020B0503020204020204" pitchFamily="34" charset="-122"/>
              </a:rPr>
              <a:t>2.</a:t>
            </a:r>
            <a:r>
              <a:rPr lang="zh-CN" altLang="en-US" dirty="0" smtClean="0">
                <a:solidFill>
                  <a:srgbClr val="800000"/>
                </a:solidFill>
                <a:latin typeface="微软雅黑" panose="020B0503020204020204" pitchFamily="34" charset="-122"/>
                <a:ea typeface="微软雅黑" panose="020B0503020204020204" pitchFamily="34" charset="-122"/>
              </a:rPr>
              <a:t>层次结构</a:t>
            </a:r>
          </a:p>
          <a:p>
            <a:pPr lvl="1" eaLnBrk="1" hangingPunct="1">
              <a:lnSpc>
                <a:spcPct val="120000"/>
              </a:lnSpc>
              <a:spcBef>
                <a:spcPct val="5000"/>
              </a:spcBef>
            </a:pPr>
            <a:r>
              <a:rPr lang="zh-CN" altLang="en-US" dirty="0" smtClean="0">
                <a:latin typeface="微软雅黑" panose="020B0503020204020204" pitchFamily="34" charset="-122"/>
                <a:ea typeface="微软雅黑" panose="020B0503020204020204" pitchFamily="34" charset="-122"/>
              </a:rPr>
              <a:t>最内层是</a:t>
            </a:r>
            <a:r>
              <a:rPr lang="zh-CN" altLang="en-US" dirty="0" smtClean="0">
                <a:solidFill>
                  <a:srgbClr val="FF0000"/>
                </a:solidFill>
                <a:latin typeface="微软雅黑" panose="020B0503020204020204" pitchFamily="34" charset="-122"/>
                <a:ea typeface="微软雅黑" panose="020B0503020204020204" pitchFamily="34" charset="-122"/>
              </a:rPr>
              <a:t>输入输出处理机</a:t>
            </a:r>
            <a:r>
              <a:rPr lang="zh-CN" altLang="en-US" dirty="0" smtClean="0">
                <a:latin typeface="微软雅黑" panose="020B0503020204020204" pitchFamily="34" charset="-122"/>
                <a:ea typeface="微软雅黑" panose="020B0503020204020204" pitchFamily="34" charset="-122"/>
              </a:rPr>
              <a:t>、</a:t>
            </a:r>
            <a:r>
              <a:rPr lang="zh-CN" altLang="en-US" dirty="0" smtClean="0">
                <a:solidFill>
                  <a:srgbClr val="FF0000"/>
                </a:solidFill>
                <a:latin typeface="微软雅黑" panose="020B0503020204020204" pitchFamily="34" charset="-122"/>
                <a:ea typeface="微软雅黑" panose="020B0503020204020204" pitchFamily="34" charset="-122"/>
              </a:rPr>
              <a:t>输入输出通道</a:t>
            </a:r>
            <a:r>
              <a:rPr lang="zh-CN" altLang="en-US" dirty="0" smtClean="0">
                <a:latin typeface="微软雅黑" panose="020B0503020204020204" pitchFamily="34" charset="-122"/>
                <a:ea typeface="微软雅黑" panose="020B0503020204020204" pitchFamily="34" charset="-122"/>
              </a:rPr>
              <a:t>等。</a:t>
            </a:r>
          </a:p>
          <a:p>
            <a:pPr lvl="1" eaLnBrk="1" hangingPunct="1">
              <a:lnSpc>
                <a:spcPct val="120000"/>
              </a:lnSpc>
              <a:spcBef>
                <a:spcPct val="5000"/>
              </a:spcBef>
            </a:pPr>
            <a:r>
              <a:rPr lang="zh-CN" altLang="en-US" dirty="0" smtClean="0">
                <a:latin typeface="微软雅黑" panose="020B0503020204020204" pitchFamily="34" charset="-122"/>
                <a:ea typeface="微软雅黑" panose="020B0503020204020204" pitchFamily="34" charset="-122"/>
              </a:rPr>
              <a:t>中间层是</a:t>
            </a:r>
            <a:r>
              <a:rPr lang="zh-CN" altLang="en-US" dirty="0" smtClean="0">
                <a:solidFill>
                  <a:srgbClr val="FF0000"/>
                </a:solidFill>
                <a:latin typeface="微软雅黑" panose="020B0503020204020204" pitchFamily="34" charset="-122"/>
                <a:ea typeface="微软雅黑" panose="020B0503020204020204" pitchFamily="34" charset="-122"/>
              </a:rPr>
              <a:t>标准接口</a:t>
            </a:r>
            <a:r>
              <a:rPr lang="zh-CN" altLang="en-US" dirty="0" smtClean="0">
                <a:latin typeface="微软雅黑" panose="020B0503020204020204" pitchFamily="34" charset="-122"/>
                <a:ea typeface="微软雅黑" panose="020B0503020204020204" pitchFamily="34" charset="-122"/>
              </a:rPr>
              <a:t>。</a:t>
            </a:r>
          </a:p>
          <a:p>
            <a:pPr lvl="1" eaLnBrk="1" hangingPunct="1">
              <a:lnSpc>
                <a:spcPct val="120000"/>
              </a:lnSpc>
              <a:spcBef>
                <a:spcPct val="5000"/>
              </a:spcBef>
            </a:pPr>
            <a:r>
              <a:rPr lang="zh-CN" altLang="en-US" dirty="0" smtClean="0">
                <a:latin typeface="微软雅黑" panose="020B0503020204020204" pitchFamily="34" charset="-122"/>
                <a:ea typeface="微软雅黑" panose="020B0503020204020204" pitchFamily="34" charset="-122"/>
              </a:rPr>
              <a:t>标准接口通过设备控制器与</a:t>
            </a:r>
            <a:r>
              <a:rPr lang="zh-CN" altLang="en-US" dirty="0" smtClean="0">
                <a:solidFill>
                  <a:srgbClr val="FF0000"/>
                </a:solidFill>
                <a:latin typeface="微软雅黑" panose="020B0503020204020204" pitchFamily="34" charset="-122"/>
                <a:ea typeface="微软雅黑" panose="020B0503020204020204" pitchFamily="34" charset="-122"/>
              </a:rPr>
              <a:t>输入输出设备</a:t>
            </a:r>
            <a:r>
              <a:rPr lang="zh-CN" altLang="en-US" dirty="0" smtClean="0">
                <a:latin typeface="微软雅黑" panose="020B0503020204020204" pitchFamily="34" charset="-122"/>
                <a:ea typeface="微软雅黑" panose="020B0503020204020204" pitchFamily="34" charset="-122"/>
              </a:rPr>
              <a:t>连接。</a:t>
            </a:r>
          </a:p>
          <a:p>
            <a:pPr eaLnBrk="1" hangingPunct="1">
              <a:lnSpc>
                <a:spcPct val="120000"/>
              </a:lnSpc>
              <a:spcBef>
                <a:spcPct val="5000"/>
              </a:spcBef>
            </a:pPr>
            <a:r>
              <a:rPr lang="en-US" altLang="zh-CN" dirty="0" smtClean="0">
                <a:solidFill>
                  <a:srgbClr val="800000"/>
                </a:solidFill>
                <a:latin typeface="微软雅黑" panose="020B0503020204020204" pitchFamily="34" charset="-122"/>
                <a:ea typeface="微软雅黑" panose="020B0503020204020204" pitchFamily="34" charset="-122"/>
              </a:rPr>
              <a:t>3.</a:t>
            </a:r>
            <a:r>
              <a:rPr lang="zh-CN" altLang="en-US" dirty="0" smtClean="0">
                <a:solidFill>
                  <a:srgbClr val="800000"/>
                </a:solidFill>
                <a:latin typeface="微软雅黑" panose="020B0503020204020204" pitchFamily="34" charset="-122"/>
                <a:ea typeface="微软雅黑" panose="020B0503020204020204" pitchFamily="34" charset="-122"/>
              </a:rPr>
              <a:t>分类组织</a:t>
            </a:r>
          </a:p>
          <a:p>
            <a:pPr lvl="1" eaLnBrk="1" hangingPunct="1">
              <a:lnSpc>
                <a:spcPct val="120000"/>
              </a:lnSpc>
              <a:spcBef>
                <a:spcPct val="5000"/>
              </a:spcBef>
            </a:pPr>
            <a:r>
              <a:rPr lang="zh-CN" altLang="en-US" dirty="0" smtClean="0">
                <a:solidFill>
                  <a:srgbClr val="0000FF"/>
                </a:solidFill>
                <a:latin typeface="微软雅黑" panose="020B0503020204020204" pitchFamily="34" charset="-122"/>
                <a:ea typeface="微软雅黑" panose="020B0503020204020204" pitchFamily="34" charset="-122"/>
              </a:rPr>
              <a:t>面向字符的设备</a:t>
            </a:r>
            <a:r>
              <a:rPr lang="zh-CN" altLang="en-US" dirty="0" smtClean="0">
                <a:latin typeface="微软雅黑" panose="020B0503020204020204" pitchFamily="34" charset="-122"/>
                <a:ea typeface="微软雅黑" panose="020B0503020204020204" pitchFamily="34" charset="-122"/>
              </a:rPr>
              <a:t>，如字符终端、打字机等</a:t>
            </a:r>
          </a:p>
          <a:p>
            <a:pPr lvl="1" eaLnBrk="1" hangingPunct="1">
              <a:lnSpc>
                <a:spcPct val="120000"/>
              </a:lnSpc>
              <a:spcBef>
                <a:spcPct val="5000"/>
              </a:spcBef>
            </a:pPr>
            <a:r>
              <a:rPr lang="zh-CN" altLang="en-US" dirty="0" smtClean="0">
                <a:solidFill>
                  <a:srgbClr val="0000FF"/>
                </a:solidFill>
                <a:latin typeface="微软雅黑" panose="020B0503020204020204" pitchFamily="34" charset="-122"/>
                <a:ea typeface="微软雅黑" panose="020B0503020204020204" pitchFamily="34" charset="-122"/>
              </a:rPr>
              <a:t>面向数据块的设备</a:t>
            </a:r>
            <a:r>
              <a:rPr lang="zh-CN" altLang="en-US" dirty="0" smtClean="0">
                <a:latin typeface="微软雅黑" panose="020B0503020204020204" pitchFamily="34" charset="-122"/>
                <a:ea typeface="微软雅黑" panose="020B0503020204020204" pitchFamily="34" charset="-122"/>
              </a:rPr>
              <a:t>，如磁盘、磁带、光盘等。</a:t>
            </a:r>
          </a:p>
        </p:txBody>
      </p:sp>
      <p:sp>
        <p:nvSpPr>
          <p:cNvPr id="2" name="日期占位符 1"/>
          <p:cNvSpPr>
            <a:spLocks noGrp="1"/>
          </p:cNvSpPr>
          <p:nvPr>
            <p:ph type="dt" sz="half" idx="10"/>
          </p:nvPr>
        </p:nvSpPr>
        <p:spPr/>
        <p:txBody>
          <a:bodyPr/>
          <a:lstStyle/>
          <a:p>
            <a:pPr>
              <a:defRPr/>
            </a:pPr>
            <a:fld id="{E2C7FE53-10DF-49F3-8C4C-C8FF303C034F}"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46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89">
                                            <p:txEl>
                                              <p:pRg st="0" end="0"/>
                                            </p:txEl>
                                          </p:spTgt>
                                        </p:tgtEl>
                                        <p:attrNameLst>
                                          <p:attrName>style.visibility</p:attrName>
                                        </p:attrNameLst>
                                      </p:cBhvr>
                                      <p:to>
                                        <p:strVal val="visible"/>
                                      </p:to>
                                    </p:set>
                                    <p:anim calcmode="lin" valueType="num">
                                      <p:cBhvr additive="base">
                                        <p:cTn id="7" dur="500" fill="hold"/>
                                        <p:tgtEl>
                                          <p:spTgt spid="419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989">
                                            <p:txEl>
                                              <p:pRg st="1" end="1"/>
                                            </p:txEl>
                                          </p:spTgt>
                                        </p:tgtEl>
                                        <p:attrNameLst>
                                          <p:attrName>style.visibility</p:attrName>
                                        </p:attrNameLst>
                                      </p:cBhvr>
                                      <p:to>
                                        <p:strVal val="visible"/>
                                      </p:to>
                                    </p:set>
                                    <p:anim calcmode="lin" valueType="num">
                                      <p:cBhvr additive="base">
                                        <p:cTn id="11" dur="500" fill="hold"/>
                                        <p:tgtEl>
                                          <p:spTgt spid="4198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198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1989">
                                            <p:txEl>
                                              <p:pRg st="2" end="2"/>
                                            </p:txEl>
                                          </p:spTgt>
                                        </p:tgtEl>
                                        <p:attrNameLst>
                                          <p:attrName>style.visibility</p:attrName>
                                        </p:attrNameLst>
                                      </p:cBhvr>
                                      <p:to>
                                        <p:strVal val="visible"/>
                                      </p:to>
                                    </p:set>
                                    <p:anim calcmode="lin" valueType="num">
                                      <p:cBhvr additive="base">
                                        <p:cTn id="17" dur="500" fill="hold"/>
                                        <p:tgtEl>
                                          <p:spTgt spid="4198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98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1989">
                                            <p:txEl>
                                              <p:pRg st="3" end="3"/>
                                            </p:txEl>
                                          </p:spTgt>
                                        </p:tgtEl>
                                        <p:attrNameLst>
                                          <p:attrName>style.visibility</p:attrName>
                                        </p:attrNameLst>
                                      </p:cBhvr>
                                      <p:to>
                                        <p:strVal val="visible"/>
                                      </p:to>
                                    </p:set>
                                    <p:anim calcmode="lin" valueType="num">
                                      <p:cBhvr additive="base">
                                        <p:cTn id="21" dur="500" fill="hold"/>
                                        <p:tgtEl>
                                          <p:spTgt spid="4198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98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1989">
                                            <p:txEl>
                                              <p:pRg st="4" end="4"/>
                                            </p:txEl>
                                          </p:spTgt>
                                        </p:tgtEl>
                                        <p:attrNameLst>
                                          <p:attrName>style.visibility</p:attrName>
                                        </p:attrNameLst>
                                      </p:cBhvr>
                                      <p:to>
                                        <p:strVal val="visible"/>
                                      </p:to>
                                    </p:set>
                                    <p:anim calcmode="lin" valueType="num">
                                      <p:cBhvr additive="base">
                                        <p:cTn id="25" dur="500" fill="hold"/>
                                        <p:tgtEl>
                                          <p:spTgt spid="4198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98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1989">
                                            <p:txEl>
                                              <p:pRg st="5" end="5"/>
                                            </p:txEl>
                                          </p:spTgt>
                                        </p:tgtEl>
                                        <p:attrNameLst>
                                          <p:attrName>style.visibility</p:attrName>
                                        </p:attrNameLst>
                                      </p:cBhvr>
                                      <p:to>
                                        <p:strVal val="visible"/>
                                      </p:to>
                                    </p:set>
                                    <p:anim calcmode="lin" valueType="num">
                                      <p:cBhvr additive="base">
                                        <p:cTn id="29" dur="500" fill="hold"/>
                                        <p:tgtEl>
                                          <p:spTgt spid="4198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198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1989">
                                            <p:txEl>
                                              <p:pRg st="6" end="6"/>
                                            </p:txEl>
                                          </p:spTgt>
                                        </p:tgtEl>
                                        <p:attrNameLst>
                                          <p:attrName>style.visibility</p:attrName>
                                        </p:attrNameLst>
                                      </p:cBhvr>
                                      <p:to>
                                        <p:strVal val="visible"/>
                                      </p:to>
                                    </p:set>
                                    <p:anim calcmode="lin" valueType="num">
                                      <p:cBhvr additive="base">
                                        <p:cTn id="35" dur="500" fill="hold"/>
                                        <p:tgtEl>
                                          <p:spTgt spid="41989">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1989">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1989">
                                            <p:txEl>
                                              <p:pRg st="7" end="7"/>
                                            </p:txEl>
                                          </p:spTgt>
                                        </p:tgtEl>
                                        <p:attrNameLst>
                                          <p:attrName>style.visibility</p:attrName>
                                        </p:attrNameLst>
                                      </p:cBhvr>
                                      <p:to>
                                        <p:strVal val="visible"/>
                                      </p:to>
                                    </p:set>
                                    <p:anim calcmode="lin" valueType="num">
                                      <p:cBhvr additive="base">
                                        <p:cTn id="39" dur="500" fill="hold"/>
                                        <p:tgtEl>
                                          <p:spTgt spid="41989">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1989">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1989">
                                            <p:txEl>
                                              <p:pRg st="8" end="8"/>
                                            </p:txEl>
                                          </p:spTgt>
                                        </p:tgtEl>
                                        <p:attrNameLst>
                                          <p:attrName>style.visibility</p:attrName>
                                        </p:attrNameLst>
                                      </p:cBhvr>
                                      <p:to>
                                        <p:strVal val="visible"/>
                                      </p:to>
                                    </p:set>
                                    <p:anim calcmode="lin" valueType="num">
                                      <p:cBhvr additive="base">
                                        <p:cTn id="43" dur="500" fill="hold"/>
                                        <p:tgtEl>
                                          <p:spTgt spid="4198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98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2466" name="Object 2"/>
          <p:cNvGraphicFramePr>
            <a:graphicFrameLocks noChangeAspect="1"/>
          </p:cNvGraphicFramePr>
          <p:nvPr/>
        </p:nvGraphicFramePr>
        <p:xfrm>
          <a:off x="827088" y="1628775"/>
          <a:ext cx="7234237" cy="4416425"/>
        </p:xfrm>
        <a:graphic>
          <a:graphicData uri="http://schemas.openxmlformats.org/presentationml/2006/ole">
            <mc:AlternateContent xmlns:mc="http://schemas.openxmlformats.org/markup-compatibility/2006">
              <mc:Choice xmlns:v="urn:schemas-microsoft-com:vml" Requires="v">
                <p:oleObj spid="_x0000_s62513" name="文档" r:id="rId3" imgW="5181515" imgH="3133659" progId="Word.Document.8">
                  <p:embed/>
                </p:oleObj>
              </mc:Choice>
              <mc:Fallback>
                <p:oleObj name="文档" r:id="rId3" imgW="5181515" imgH="3133659"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628775"/>
                        <a:ext cx="7234237" cy="44164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67" name="Rectangle 3"/>
          <p:cNvSpPr>
            <a:spLocks noChangeArrowheads="1"/>
          </p:cNvSpPr>
          <p:nvPr/>
        </p:nvSpPr>
        <p:spPr bwMode="auto">
          <a:xfrm>
            <a:off x="304800" y="476250"/>
            <a:ext cx="85344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SzPct val="90000"/>
              <a:buBlip>
                <a:blip r:embed="rId5"/>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6"/>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7"/>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3600">
                <a:solidFill>
                  <a:schemeClr val="tx2"/>
                </a:solidFill>
                <a:latin typeface="楷体_GB2312" pitchFamily="49" charset="-122"/>
              </a:rPr>
              <a:t>输入输出系统的组织方式</a:t>
            </a:r>
            <a:r>
              <a:rPr lang="zh-CN" altLang="en-US" sz="1600">
                <a:solidFill>
                  <a:schemeClr val="tx2"/>
                </a:solidFill>
                <a:latin typeface="楷体_GB2312" pitchFamily="49" charset="-122"/>
              </a:rPr>
              <a:t>（续）</a:t>
            </a:r>
          </a:p>
        </p:txBody>
      </p:sp>
      <p:sp>
        <p:nvSpPr>
          <p:cNvPr id="3" name="日期占位符 2"/>
          <p:cNvSpPr>
            <a:spLocks noGrp="1"/>
          </p:cNvSpPr>
          <p:nvPr>
            <p:ph type="dt" sz="half" idx="10"/>
          </p:nvPr>
        </p:nvSpPr>
        <p:spPr/>
        <p:txBody>
          <a:bodyPr/>
          <a:lstStyle/>
          <a:p>
            <a:pPr>
              <a:defRPr/>
            </a:pPr>
            <a:fld id="{1D8D1B80-57FC-410E-A594-C05EA7079816}" type="datetime1">
              <a:rPr lang="zh-CN" altLang="en-US" smtClean="0"/>
              <a:t>2021/10/31</a:t>
            </a:fld>
            <a:endParaRPr lang="en-US" altLang="zh-CN"/>
          </a:p>
        </p:txBody>
      </p:sp>
      <p:sp>
        <p:nvSpPr>
          <p:cNvPr id="2" name="灯片编号占位符 1"/>
          <p:cNvSpPr>
            <a:spLocks noGrp="1"/>
          </p:cNvSpPr>
          <p:nvPr>
            <p:ph type="sldNum" sz="quarter" idx="11"/>
          </p:nvPr>
        </p:nvSpPr>
        <p:spPr/>
        <p:txBody>
          <a:bodyPr/>
          <a:lstStyle/>
          <a:p>
            <a:pPr>
              <a:defRPr/>
            </a:pPr>
            <a:r>
              <a:rPr lang="en-US" altLang="zh-CN" smtClean="0"/>
              <a:t>Lecture 4- </a:t>
            </a:r>
            <a:fld id="{9488ABF3-07F9-4DBE-B889-B1009893B52E}" type="slidenum">
              <a:rPr lang="zh-CN" altLang="en-US" smtClean="0"/>
              <a:pPr>
                <a:defRPr/>
              </a:pPr>
              <a:t>47</a:t>
            </a:fld>
            <a:endParaRPr lang="zh-CN" altLang="en-US" dirty="0"/>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42913" y="476250"/>
            <a:ext cx="8243887" cy="460375"/>
          </a:xfrm>
        </p:spPr>
        <p:txBody>
          <a:bodyPr/>
          <a:lstStyle/>
          <a:p>
            <a:pPr eaLnBrk="1" hangingPunct="1"/>
            <a:r>
              <a:rPr lang="zh-CN" altLang="en-US" sz="3200" dirty="0" smtClean="0">
                <a:latin typeface="楷体_GB2312" pitchFamily="49" charset="-122"/>
              </a:rPr>
              <a:t>基本输入输出方式</a:t>
            </a:r>
          </a:p>
        </p:txBody>
      </p:sp>
      <p:sp>
        <p:nvSpPr>
          <p:cNvPr id="63491" name="Rectangle 3"/>
          <p:cNvSpPr>
            <a:spLocks noGrp="1" noChangeArrowheads="1"/>
          </p:cNvSpPr>
          <p:nvPr>
            <p:ph type="body" idx="1"/>
          </p:nvPr>
        </p:nvSpPr>
        <p:spPr>
          <a:xfrm>
            <a:off x="381000" y="1219200"/>
            <a:ext cx="8294688" cy="5029200"/>
          </a:xfrm>
        </p:spPr>
        <p:txBody>
          <a:bodyPr/>
          <a:lstStyle/>
          <a:p>
            <a:pPr eaLnBrk="1" hangingPunct="1">
              <a:lnSpc>
                <a:spcPct val="170000"/>
              </a:lnSpc>
              <a:spcBef>
                <a:spcPct val="15000"/>
              </a:spcBef>
            </a:pPr>
            <a:r>
              <a:rPr lang="en-US" altLang="zh-CN" dirty="0" smtClean="0">
                <a:solidFill>
                  <a:srgbClr val="800000"/>
                </a:solidFill>
                <a:latin typeface="微软雅黑" panose="020B0503020204020204" pitchFamily="34" charset="-122"/>
                <a:ea typeface="微软雅黑" panose="020B0503020204020204" pitchFamily="34" charset="-122"/>
              </a:rPr>
              <a:t>1. </a:t>
            </a:r>
            <a:r>
              <a:rPr lang="zh-CN" altLang="en-US" dirty="0" smtClean="0">
                <a:solidFill>
                  <a:srgbClr val="800000"/>
                </a:solidFill>
                <a:latin typeface="微软雅黑" panose="020B0503020204020204" pitchFamily="34" charset="-122"/>
                <a:ea typeface="微软雅黑" panose="020B0503020204020204" pitchFamily="34" charset="-122"/>
              </a:rPr>
              <a:t>程序控制输入输出方式</a:t>
            </a:r>
          </a:p>
          <a:p>
            <a:pPr lvl="1" eaLnBrk="1" hangingPunct="1">
              <a:lnSpc>
                <a:spcPct val="170000"/>
              </a:lnSpc>
              <a:spcBef>
                <a:spcPct val="15000"/>
              </a:spcBef>
            </a:pPr>
            <a:r>
              <a:rPr lang="zh-CN" altLang="en-US" dirty="0" smtClean="0">
                <a:latin typeface="微软雅黑" panose="020B0503020204020204" pitchFamily="34" charset="-122"/>
                <a:ea typeface="微软雅黑" panose="020B0503020204020204" pitchFamily="34" charset="-122"/>
              </a:rPr>
              <a:t>状态驱动输入输出方式、应答输入输出方式、查询输入输出方式、条件驱动输入输出方式。</a:t>
            </a:r>
          </a:p>
          <a:p>
            <a:pPr lvl="1" eaLnBrk="1" hangingPunct="1">
              <a:lnSpc>
                <a:spcPct val="170000"/>
              </a:lnSpc>
              <a:spcBef>
                <a:spcPct val="15000"/>
              </a:spcBef>
            </a:pPr>
            <a:r>
              <a:rPr lang="zh-CN" altLang="en-US" dirty="0" smtClean="0">
                <a:latin typeface="微软雅黑" panose="020B0503020204020204" pitchFamily="34" charset="-122"/>
                <a:ea typeface="微软雅黑" panose="020B0503020204020204" pitchFamily="34" charset="-122"/>
              </a:rPr>
              <a:t>程序控制输入输出方式有</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个特点：</a:t>
            </a:r>
          </a:p>
          <a:p>
            <a:pPr lvl="2" eaLnBrk="1" hangingPunct="1">
              <a:lnSpc>
                <a:spcPct val="170000"/>
              </a:lnSpc>
              <a:spcBef>
                <a:spcPct val="15000"/>
              </a:spcBef>
            </a:pP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何时对何设备进行输入输出操作受</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控制。</a:t>
            </a:r>
          </a:p>
          <a:p>
            <a:pPr lvl="2" eaLnBrk="1" hangingPunct="1">
              <a:lnSpc>
                <a:spcPct val="170000"/>
              </a:lnSpc>
              <a:spcBef>
                <a:spcPct val="15000"/>
              </a:spcBef>
            </a:pPr>
            <a:r>
              <a:rPr lang="en-US" altLang="zh-CN" dirty="0" smtClean="0">
                <a:latin typeface="微软雅黑" panose="020B0503020204020204" pitchFamily="34" charset="-122"/>
                <a:ea typeface="微软雅黑" panose="020B0503020204020204" pitchFamily="34" charset="-122"/>
              </a:rPr>
              <a:t>(2)CPU</a:t>
            </a:r>
            <a:r>
              <a:rPr lang="zh-CN" altLang="en-US" dirty="0" smtClean="0">
                <a:latin typeface="微软雅黑" panose="020B0503020204020204" pitchFamily="34" charset="-122"/>
                <a:ea typeface="微软雅黑" panose="020B0503020204020204" pitchFamily="34" charset="-122"/>
              </a:rPr>
              <a:t>要通过指令对设备进行测试才能知道设备的工作状态。</a:t>
            </a:r>
          </a:p>
          <a:p>
            <a:pPr lvl="3" eaLnBrk="1" hangingPunct="1">
              <a:lnSpc>
                <a:spcPct val="170000"/>
              </a:lnSpc>
              <a:spcBef>
                <a:spcPct val="15000"/>
              </a:spcBef>
            </a:pPr>
            <a:r>
              <a:rPr lang="zh-CN" altLang="en-US" dirty="0" smtClean="0">
                <a:solidFill>
                  <a:srgbClr val="FF0000"/>
                </a:solidFill>
                <a:latin typeface="微软雅黑" panose="020B0503020204020204" pitchFamily="34" charset="-122"/>
                <a:ea typeface="微软雅黑" panose="020B0503020204020204" pitchFamily="34" charset="-122"/>
              </a:rPr>
              <a:t>如：闲、准备就绪、忙碌</a:t>
            </a:r>
            <a:r>
              <a:rPr lang="zh-CN" altLang="en-US" dirty="0" smtClean="0">
                <a:latin typeface="微软雅黑" panose="020B0503020204020204" pitchFamily="34" charset="-122"/>
                <a:ea typeface="微软雅黑" panose="020B0503020204020204" pitchFamily="34" charset="-122"/>
              </a:rPr>
              <a:t>等</a:t>
            </a:r>
          </a:p>
          <a:p>
            <a:pPr lvl="2" eaLnBrk="1" hangingPunct="1">
              <a:lnSpc>
                <a:spcPct val="170000"/>
              </a:lnSpc>
              <a:spcBef>
                <a:spcPct val="15000"/>
              </a:spcBef>
            </a:pP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数据的输入和输出都要经过</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a:t>
            </a:r>
          </a:p>
          <a:p>
            <a:pPr lvl="2" eaLnBrk="1" hangingPunct="1">
              <a:lnSpc>
                <a:spcPct val="170000"/>
              </a:lnSpc>
              <a:spcBef>
                <a:spcPct val="15000"/>
              </a:spcBef>
            </a:pP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用于连接低速外围设备，如终端、打印机等。</a:t>
            </a:r>
          </a:p>
        </p:txBody>
      </p:sp>
      <p:sp>
        <p:nvSpPr>
          <p:cNvPr id="2" name="日期占位符 1"/>
          <p:cNvSpPr>
            <a:spLocks noGrp="1"/>
          </p:cNvSpPr>
          <p:nvPr>
            <p:ph type="dt" sz="half" idx="10"/>
          </p:nvPr>
        </p:nvSpPr>
        <p:spPr/>
        <p:txBody>
          <a:bodyPr/>
          <a:lstStyle/>
          <a:p>
            <a:pPr>
              <a:defRPr/>
            </a:pPr>
            <a:fld id="{1B079DDB-96F9-4054-963C-8A2DAAD10636}"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48</a:t>
            </a:fld>
            <a:endParaRPr lang="en-US" altLang="zh-C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2913" y="1711325"/>
            <a:ext cx="8229600" cy="5146675"/>
          </a:xfrm>
        </p:spPr>
        <p:txBody>
          <a:bodyPr/>
          <a:lstStyle/>
          <a:p>
            <a:r>
              <a:rPr lang="en-US" altLang="zh-CN" sz="2000" dirty="0" smtClean="0"/>
              <a:t>Programmed I/O uses CPU to control I/O device using load and store instructions, with address specifying device register to access</a:t>
            </a:r>
          </a:p>
          <a:p>
            <a:pPr lvl="1"/>
            <a:r>
              <a:rPr lang="en-US" altLang="zh-CN" sz="1800" dirty="0" smtClean="0"/>
              <a:t>Load and store can have side effect on device</a:t>
            </a:r>
          </a:p>
          <a:p>
            <a:r>
              <a:rPr lang="en-US" altLang="zh-CN" sz="2000" dirty="0" smtClean="0"/>
              <a:t>Usually, only privileged code can access I/O devices directly, to provide secure multiprogramming</a:t>
            </a:r>
          </a:p>
          <a:p>
            <a:pPr lvl="1"/>
            <a:r>
              <a:rPr lang="en-US" altLang="zh-CN" sz="1800" dirty="0" smtClean="0"/>
              <a:t>System calls sometimes provided for application to open and reserve a device for exclusive access</a:t>
            </a:r>
          </a:p>
          <a:p>
            <a:r>
              <a:rPr lang="en-US" altLang="zh-CN" sz="2000" dirty="0" smtClean="0"/>
              <a:t>Processors provide “</a:t>
            </a:r>
            <a:r>
              <a:rPr lang="en-US" altLang="zh-CN" sz="2000" dirty="0" err="1" smtClean="0"/>
              <a:t>uncached</a:t>
            </a:r>
            <a:r>
              <a:rPr lang="en-US" altLang="zh-CN" sz="2000" dirty="0" smtClean="0"/>
              <a:t>” loads and stores to prevent caching of device registers</a:t>
            </a:r>
          </a:p>
          <a:p>
            <a:pPr lvl="1"/>
            <a:r>
              <a:rPr lang="en-US" altLang="zh-CN" sz="1800" dirty="0" smtClean="0"/>
              <a:t>Usually indicated by bits in page table entries or by reserving portions of physical address space</a:t>
            </a:r>
          </a:p>
          <a:p>
            <a:endParaRPr lang="zh-CN" altLang="en-US" sz="2000" dirty="0"/>
          </a:p>
        </p:txBody>
      </p:sp>
      <p:sp>
        <p:nvSpPr>
          <p:cNvPr id="3" name="标题 2"/>
          <p:cNvSpPr>
            <a:spLocks noGrp="1"/>
          </p:cNvSpPr>
          <p:nvPr>
            <p:ph type="title"/>
          </p:nvPr>
        </p:nvSpPr>
        <p:spPr/>
        <p:txBody>
          <a:bodyPr/>
          <a:lstStyle/>
          <a:p>
            <a:endParaRPr lang="zh-CN" altLang="en-US"/>
          </a:p>
        </p:txBody>
      </p:sp>
      <p:sp>
        <p:nvSpPr>
          <p:cNvPr id="5" name="Rectangle 2"/>
          <p:cNvSpPr txBox="1">
            <a:spLocks noChangeArrowheads="1"/>
          </p:cNvSpPr>
          <p:nvPr/>
        </p:nvSpPr>
        <p:spPr bwMode="auto">
          <a:xfrm>
            <a:off x="442913" y="476250"/>
            <a:ext cx="82438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lnSpc>
                <a:spcPct val="90000"/>
              </a:lnSpc>
              <a:spcBef>
                <a:spcPct val="0"/>
              </a:spcBef>
              <a:spcAft>
                <a:spcPct val="0"/>
              </a:spcAft>
              <a:defRPr sz="3600" b="1">
                <a:solidFill>
                  <a:schemeClr val="tx2"/>
                </a:solidFill>
                <a:latin typeface="+mj-lt"/>
                <a:ea typeface="+mj-ea"/>
                <a:cs typeface="+mj-cs"/>
              </a:defRPr>
            </a:lvl1pPr>
            <a:lvl2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2pPr>
            <a:lvl3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3pPr>
            <a:lvl4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4pPr>
            <a:lvl5pPr algn="ctr" rtl="0" eaLnBrk="0" fontAlgn="base" hangingPunct="0">
              <a:lnSpc>
                <a:spcPct val="90000"/>
              </a:lnSpc>
              <a:spcBef>
                <a:spcPct val="0"/>
              </a:spcBef>
              <a:spcAft>
                <a:spcPct val="0"/>
              </a:spcAft>
              <a:defRPr sz="3600" b="1">
                <a:solidFill>
                  <a:schemeClr val="tx2"/>
                </a:solidFill>
                <a:latin typeface="Verdana" pitchFamily="34" charset="0"/>
                <a:ea typeface="楷体_GB2312" pitchFamily="49" charset="-122"/>
              </a:defRPr>
            </a:lvl5pPr>
            <a:lvl6pPr marL="4572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6pPr>
            <a:lvl7pPr marL="9144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7pPr>
            <a:lvl8pPr marL="13716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8pPr>
            <a:lvl9pPr marL="1828800" algn="ctr" rtl="0" fontAlgn="base">
              <a:lnSpc>
                <a:spcPct val="90000"/>
              </a:lnSpc>
              <a:spcBef>
                <a:spcPct val="0"/>
              </a:spcBef>
              <a:spcAft>
                <a:spcPct val="0"/>
              </a:spcAft>
              <a:defRPr sz="3600" b="1">
                <a:solidFill>
                  <a:schemeClr val="tx2"/>
                </a:solidFill>
                <a:latin typeface="Verdana" pitchFamily="34" charset="0"/>
                <a:ea typeface="楷体_GB2312" pitchFamily="49" charset="-122"/>
              </a:defRPr>
            </a:lvl9pPr>
          </a:lstStyle>
          <a:p>
            <a:pPr eaLnBrk="1" hangingPunct="1"/>
            <a:r>
              <a:rPr lang="zh-CN" altLang="en-US" sz="3200" kern="0" smtClean="0">
                <a:latin typeface="楷体_GB2312" pitchFamily="49" charset="-122"/>
              </a:rPr>
              <a:t>基本输入输出方式</a:t>
            </a:r>
            <a:endParaRPr lang="zh-CN" altLang="en-US" sz="3200" kern="0" dirty="0" smtClean="0">
              <a:latin typeface="楷体_GB2312" pitchFamily="49" charset="-122"/>
            </a:endParaRPr>
          </a:p>
        </p:txBody>
      </p:sp>
      <p:sp>
        <p:nvSpPr>
          <p:cNvPr id="6" name="日期占位符 5"/>
          <p:cNvSpPr>
            <a:spLocks noGrp="1"/>
          </p:cNvSpPr>
          <p:nvPr>
            <p:ph type="dt" sz="half" idx="10"/>
          </p:nvPr>
        </p:nvSpPr>
        <p:spPr/>
        <p:txBody>
          <a:bodyPr/>
          <a:lstStyle/>
          <a:p>
            <a:pPr>
              <a:defRPr/>
            </a:pPr>
            <a:fld id="{5837F0A3-ED8E-45B6-A681-785872D2F5C3}"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49</a:t>
            </a:fld>
            <a:endParaRPr lang="en-US" altLang="zh-CN" dirty="0"/>
          </a:p>
        </p:txBody>
      </p:sp>
    </p:spTree>
    <p:extLst>
      <p:ext uri="{BB962C8B-B14F-4D97-AF65-F5344CB8AC3E}">
        <p14:creationId xmlns:p14="http://schemas.microsoft.com/office/powerpoint/2010/main" val="660152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611560" y="-25400"/>
            <a:ext cx="8229600" cy="790104"/>
          </a:xfrm>
        </p:spPr>
        <p:txBody>
          <a:bodyPr>
            <a:prstTxWarp prst="textNoShape">
              <a:avLst/>
            </a:prstTxWarp>
          </a:bodyPr>
          <a:lstStyle/>
          <a:p>
            <a:pPr>
              <a:defRPr/>
            </a:pPr>
            <a:r>
              <a:rPr lang="zh-CN" altLang="en-US" dirty="0" smtClean="0">
                <a:solidFill>
                  <a:srgbClr val="C00000"/>
                </a:solidFill>
              </a:rPr>
              <a:t>存储的本质</a:t>
            </a:r>
          </a:p>
        </p:txBody>
      </p:sp>
      <p:sp>
        <p:nvSpPr>
          <p:cNvPr id="19459" name="内容占位符 2"/>
          <p:cNvSpPr>
            <a:spLocks noGrp="1"/>
          </p:cNvSpPr>
          <p:nvPr>
            <p:ph idx="1"/>
          </p:nvPr>
        </p:nvSpPr>
        <p:spPr>
          <a:xfrm>
            <a:off x="611560" y="1556792"/>
            <a:ext cx="8229600" cy="5146675"/>
          </a:xfrm>
        </p:spPr>
        <p:txBody>
          <a:bodyPr/>
          <a:lstStyle/>
          <a:p>
            <a:r>
              <a:rPr lang="zh-CN" altLang="en-US" sz="2800" dirty="0" smtClean="0"/>
              <a:t>信息传递的时空性（二维性）</a:t>
            </a:r>
            <a:endParaRPr lang="en-US" altLang="zh-CN" sz="2800" dirty="0" smtClean="0"/>
          </a:p>
          <a:p>
            <a:pPr>
              <a:buFontTx/>
              <a:buNone/>
            </a:pPr>
            <a:r>
              <a:rPr lang="zh-CN" altLang="en-US" sz="2800" dirty="0" smtClean="0"/>
              <a:t>        </a:t>
            </a:r>
            <a:r>
              <a:rPr lang="zh-CN" altLang="en-US" sz="2800" dirty="0" smtClean="0">
                <a:latin typeface="楷体" panose="02010609060101010101" pitchFamily="49" charset="-122"/>
                <a:ea typeface="楷体" panose="02010609060101010101" pitchFamily="49" charset="-122"/>
              </a:rPr>
              <a:t>通讯：信息跨越</a:t>
            </a:r>
            <a:r>
              <a:rPr lang="zh-CN" altLang="en-US" sz="2800" dirty="0" smtClean="0">
                <a:solidFill>
                  <a:srgbClr val="C00000"/>
                </a:solidFill>
                <a:latin typeface="楷体" panose="02010609060101010101" pitchFamily="49" charset="-122"/>
                <a:ea typeface="楷体" panose="02010609060101010101" pitchFamily="49" charset="-122"/>
              </a:rPr>
              <a:t>空间</a:t>
            </a:r>
            <a:r>
              <a:rPr lang="zh-CN" altLang="en-US" sz="2800" dirty="0" smtClean="0">
                <a:latin typeface="楷体" panose="02010609060101010101" pitchFamily="49" charset="-122"/>
                <a:ea typeface="楷体" panose="02010609060101010101" pitchFamily="49" charset="-122"/>
              </a:rPr>
              <a:t>的传递</a:t>
            </a:r>
            <a:endParaRPr lang="en-US" altLang="zh-CN" sz="2800" dirty="0" smtClean="0">
              <a:latin typeface="楷体" panose="02010609060101010101" pitchFamily="49" charset="-122"/>
              <a:ea typeface="楷体" panose="02010609060101010101" pitchFamily="49" charset="-122"/>
            </a:endParaRPr>
          </a:p>
          <a:p>
            <a:pPr>
              <a:buFontTx/>
              <a:buNone/>
            </a:pPr>
            <a:r>
              <a:rPr lang="zh-CN" altLang="en-US" sz="2800" dirty="0" smtClean="0">
                <a:latin typeface="楷体" panose="02010609060101010101" pitchFamily="49" charset="-122"/>
                <a:ea typeface="楷体" panose="02010609060101010101" pitchFamily="49" charset="-122"/>
              </a:rPr>
              <a:t>     存储：信息跨越</a:t>
            </a:r>
            <a:r>
              <a:rPr lang="zh-CN" altLang="en-US" sz="2800" dirty="0" smtClean="0">
                <a:solidFill>
                  <a:srgbClr val="C00000"/>
                </a:solidFill>
                <a:latin typeface="楷体" panose="02010609060101010101" pitchFamily="49" charset="-122"/>
                <a:ea typeface="楷体" panose="02010609060101010101" pitchFamily="49" charset="-122"/>
              </a:rPr>
              <a:t>时间</a:t>
            </a:r>
            <a:r>
              <a:rPr lang="zh-CN" altLang="en-US" sz="2800" dirty="0" smtClean="0">
                <a:latin typeface="楷体" panose="02010609060101010101" pitchFamily="49" charset="-122"/>
                <a:ea typeface="楷体" panose="02010609060101010101" pitchFamily="49" charset="-122"/>
              </a:rPr>
              <a:t>的传递</a:t>
            </a:r>
            <a:endParaRPr lang="en-US" altLang="zh-CN" sz="2800" dirty="0" smtClean="0">
              <a:latin typeface="楷体" panose="02010609060101010101" pitchFamily="49" charset="-122"/>
              <a:ea typeface="楷体" panose="02010609060101010101" pitchFamily="49" charset="-122"/>
            </a:endParaRPr>
          </a:p>
          <a:p>
            <a:pPr>
              <a:buFontTx/>
              <a:buNone/>
            </a:pPr>
            <a:r>
              <a:rPr lang="zh-CN" altLang="en-US" sz="2800" dirty="0" smtClean="0"/>
              <a:t>   信息通过介质承载</a:t>
            </a:r>
            <a:endParaRPr lang="en-US" altLang="zh-CN" sz="2800" dirty="0" smtClean="0"/>
          </a:p>
          <a:p>
            <a:pPr>
              <a:buFontTx/>
              <a:buNone/>
            </a:pPr>
            <a:r>
              <a:rPr lang="en-US" altLang="zh-CN" sz="2800" dirty="0" smtClean="0"/>
              <a:t>        </a:t>
            </a:r>
            <a:r>
              <a:rPr lang="zh-CN" altLang="en-US" sz="2800" dirty="0" smtClean="0">
                <a:solidFill>
                  <a:srgbClr val="FF00FF"/>
                </a:solidFill>
              </a:rPr>
              <a:t>适合于跨空间的介质（通讯介质）</a:t>
            </a:r>
            <a:r>
              <a:rPr lang="zh-CN" altLang="en-US" sz="2800" dirty="0" smtClean="0">
                <a:solidFill>
                  <a:srgbClr val="3C8C93"/>
                </a:solidFill>
              </a:rPr>
              <a:t>：</a:t>
            </a:r>
            <a:endParaRPr lang="en-US" altLang="zh-CN" sz="2800" dirty="0" smtClean="0">
              <a:solidFill>
                <a:srgbClr val="3C8C93"/>
              </a:solidFill>
            </a:endParaRPr>
          </a:p>
          <a:p>
            <a:pPr>
              <a:buFontTx/>
              <a:buNone/>
            </a:pPr>
            <a:r>
              <a:rPr lang="en-US" altLang="zh-CN" sz="2800" dirty="0" smtClean="0"/>
              <a:t>     </a:t>
            </a:r>
            <a:r>
              <a:rPr lang="zh-CN" altLang="en-US" sz="2000" dirty="0" smtClean="0">
                <a:latin typeface="楷体" panose="02010609060101010101" pitchFamily="49" charset="-122"/>
                <a:ea typeface="楷体" panose="02010609060101010101" pitchFamily="49" charset="-122"/>
              </a:rPr>
              <a:t>声音、书信、电磁波（有线、无线、光）、纠缠的量子</a:t>
            </a:r>
            <a:endParaRPr lang="en-US" altLang="zh-CN" sz="2000" dirty="0" smtClean="0">
              <a:latin typeface="楷体" panose="02010609060101010101" pitchFamily="49" charset="-122"/>
              <a:ea typeface="楷体" panose="02010609060101010101" pitchFamily="49" charset="-122"/>
            </a:endParaRPr>
          </a:p>
          <a:p>
            <a:pPr>
              <a:buFontTx/>
              <a:buNone/>
            </a:pPr>
            <a:r>
              <a:rPr lang="en-US" altLang="zh-CN" sz="2000" dirty="0" smtClean="0"/>
              <a:t>           </a:t>
            </a:r>
            <a:r>
              <a:rPr lang="zh-CN" altLang="en-US" sz="2800" dirty="0" smtClean="0">
                <a:solidFill>
                  <a:srgbClr val="FF00FF"/>
                </a:solidFill>
              </a:rPr>
              <a:t>适合于跨时间的介质（存储介质）</a:t>
            </a:r>
            <a:r>
              <a:rPr lang="zh-CN" altLang="en-US" sz="2800" dirty="0" smtClean="0">
                <a:solidFill>
                  <a:srgbClr val="3C8C93"/>
                </a:solidFill>
              </a:rPr>
              <a:t>：</a:t>
            </a:r>
            <a:endParaRPr lang="en-US" altLang="zh-CN" sz="2800" dirty="0" smtClean="0">
              <a:solidFill>
                <a:srgbClr val="3C8C93"/>
              </a:solidFill>
            </a:endParaRPr>
          </a:p>
          <a:p>
            <a:pPr>
              <a:buFontTx/>
              <a:buNone/>
            </a:pPr>
            <a:r>
              <a:rPr lang="en-US" altLang="zh-CN" sz="2800" dirty="0" smtClean="0">
                <a:solidFill>
                  <a:srgbClr val="3C8C93"/>
                </a:solidFill>
              </a:rPr>
              <a:t>           </a:t>
            </a:r>
            <a:r>
              <a:rPr lang="zh-CN" altLang="en-US" sz="2000" b="1" dirty="0" smtClean="0">
                <a:solidFill>
                  <a:srgbClr val="C00000"/>
                </a:solidFill>
                <a:latin typeface="楷体" panose="02010609060101010101" pitchFamily="49" charset="-122"/>
                <a:ea typeface="楷体" panose="02010609060101010101" pitchFamily="49" charset="-122"/>
              </a:rPr>
              <a:t>经得起时间考验的介质（具有时间稳态的介质）</a:t>
            </a:r>
          </a:p>
        </p:txBody>
      </p:sp>
      <p:sp>
        <p:nvSpPr>
          <p:cNvPr id="2" name="日期占位符 1"/>
          <p:cNvSpPr>
            <a:spLocks noGrp="1"/>
          </p:cNvSpPr>
          <p:nvPr>
            <p:ph type="dt" sz="half" idx="10"/>
          </p:nvPr>
        </p:nvSpPr>
        <p:spPr/>
        <p:txBody>
          <a:bodyPr/>
          <a:lstStyle/>
          <a:p>
            <a:pPr>
              <a:defRPr/>
            </a:pPr>
            <a:fld id="{375D364D-247D-4E8D-A3ED-9A4FFE5B310C}"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5</a:t>
            </a:fld>
            <a:endParaRPr lang="en-US" altLang="zh-CN" dirty="0"/>
          </a:p>
        </p:txBody>
      </p:sp>
    </p:spTree>
    <p:extLst>
      <p:ext uri="{BB962C8B-B14F-4D97-AF65-F5344CB8AC3E}">
        <p14:creationId xmlns:p14="http://schemas.microsoft.com/office/powerpoint/2010/main" val="115694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59">
                                            <p:txEl>
                                              <p:pRg st="4" end="4"/>
                                            </p:txEl>
                                          </p:spTgt>
                                        </p:tgtEl>
                                        <p:attrNameLst>
                                          <p:attrName>style.visibility</p:attrName>
                                        </p:attrNameLst>
                                      </p:cBhvr>
                                      <p:to>
                                        <p:strVal val="visible"/>
                                      </p:to>
                                    </p:set>
                                    <p:anim calcmode="lin" valueType="num">
                                      <p:cBhvr additive="base">
                                        <p:cTn id="7" dur="500" fill="hold"/>
                                        <p:tgtEl>
                                          <p:spTgt spid="19459">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459">
                                            <p:txEl>
                                              <p:pRg st="5" end="5"/>
                                            </p:txEl>
                                          </p:spTgt>
                                        </p:tgtEl>
                                        <p:attrNameLst>
                                          <p:attrName>style.visibility</p:attrName>
                                        </p:attrNameLst>
                                      </p:cBhvr>
                                      <p:to>
                                        <p:strVal val="visible"/>
                                      </p:to>
                                    </p:set>
                                    <p:anim calcmode="lin" valueType="num">
                                      <p:cBhvr additive="base">
                                        <p:cTn id="11" dur="500" fill="hold"/>
                                        <p:tgtEl>
                                          <p:spTgt spid="19459">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459">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459">
                                            <p:txEl>
                                              <p:pRg st="6" end="6"/>
                                            </p:txEl>
                                          </p:spTgt>
                                        </p:tgtEl>
                                        <p:attrNameLst>
                                          <p:attrName>style.visibility</p:attrName>
                                        </p:attrNameLst>
                                      </p:cBhvr>
                                      <p:to>
                                        <p:strVal val="visible"/>
                                      </p:to>
                                    </p:set>
                                    <p:anim calcmode="lin" valueType="num">
                                      <p:cBhvr additive="base">
                                        <p:cTn id="15" dur="500" fill="hold"/>
                                        <p:tgtEl>
                                          <p:spTgt spid="19459">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459">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459">
                                            <p:txEl>
                                              <p:pRg st="7" end="7"/>
                                            </p:txEl>
                                          </p:spTgt>
                                        </p:tgtEl>
                                        <p:attrNameLst>
                                          <p:attrName>style.visibility</p:attrName>
                                        </p:attrNameLst>
                                      </p:cBhvr>
                                      <p:to>
                                        <p:strVal val="visible"/>
                                      </p:to>
                                    </p:set>
                                    <p:anim calcmode="lin" valueType="num">
                                      <p:cBhvr additive="base">
                                        <p:cTn id="19" dur="500" fill="hold"/>
                                        <p:tgtEl>
                                          <p:spTgt spid="19459">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I/O Bus Structure</a:t>
            </a:r>
            <a:endParaRPr lang="en-US" dirty="0"/>
          </a:p>
        </p:txBody>
      </p:sp>
      <p:sp>
        <p:nvSpPr>
          <p:cNvPr id="34" name="Content Placeholder 33"/>
          <p:cNvSpPr>
            <a:spLocks noGrp="1"/>
          </p:cNvSpPr>
          <p:nvPr>
            <p:ph idx="1"/>
          </p:nvPr>
        </p:nvSpPr>
        <p:spPr>
          <a:xfrm>
            <a:off x="683568" y="4333527"/>
            <a:ext cx="8305800" cy="2159000"/>
          </a:xfrm>
        </p:spPr>
        <p:txBody>
          <a:bodyPr/>
          <a:lstStyle/>
          <a:p>
            <a:r>
              <a:rPr lang="en-US" sz="1800" dirty="0" smtClean="0"/>
              <a:t>Some range of physical addresses map to I/O bus devices</a:t>
            </a:r>
          </a:p>
          <a:p>
            <a:r>
              <a:rPr lang="en-US" sz="1800" dirty="0" smtClean="0"/>
              <a:t>I/O bus </a:t>
            </a:r>
            <a:r>
              <a:rPr lang="en-US" sz="1800" dirty="0"/>
              <a:t>b</a:t>
            </a:r>
            <a:r>
              <a:rPr lang="en-US" sz="1800" dirty="0" smtClean="0"/>
              <a:t>ridge reduces loading on critical CPU-DRAM bus</a:t>
            </a:r>
          </a:p>
          <a:p>
            <a:r>
              <a:rPr lang="en-US" sz="1800" dirty="0"/>
              <a:t>D</a:t>
            </a:r>
            <a:r>
              <a:rPr lang="en-US" sz="1800" dirty="0" smtClean="0"/>
              <a:t>evices can be “slaves”, only responding to I/O bus requests</a:t>
            </a:r>
          </a:p>
          <a:p>
            <a:r>
              <a:rPr lang="en-US" sz="1800" dirty="0" smtClean="0"/>
              <a:t>Devices can be “masters”, initiating I/O bus transfers</a:t>
            </a:r>
          </a:p>
        </p:txBody>
      </p:sp>
      <p:grpSp>
        <p:nvGrpSpPr>
          <p:cNvPr id="33" name="Group 32"/>
          <p:cNvGrpSpPr/>
          <p:nvPr/>
        </p:nvGrpSpPr>
        <p:grpSpPr>
          <a:xfrm>
            <a:off x="1219200" y="1177280"/>
            <a:ext cx="6324600" cy="2971800"/>
            <a:chOff x="381000" y="1295400"/>
            <a:chExt cx="6324600" cy="2971800"/>
          </a:xfrm>
        </p:grpSpPr>
        <p:sp>
          <p:nvSpPr>
            <p:cNvPr id="5" name="Rectangle 4"/>
            <p:cNvSpPr/>
            <p:nvPr/>
          </p:nvSpPr>
          <p:spPr>
            <a:xfrm>
              <a:off x="1219200" y="1295400"/>
              <a:ext cx="762000" cy="6858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CPU</a:t>
              </a:r>
            </a:p>
          </p:txBody>
        </p:sp>
        <p:sp>
          <p:nvSpPr>
            <p:cNvPr id="6" name="Rectangle 5"/>
            <p:cNvSpPr/>
            <p:nvPr/>
          </p:nvSpPr>
          <p:spPr>
            <a:xfrm>
              <a:off x="1219200" y="2133600"/>
              <a:ext cx="7620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Caches</a:t>
              </a:r>
            </a:p>
          </p:txBody>
        </p:sp>
        <p:sp>
          <p:nvSpPr>
            <p:cNvPr id="7" name="Rectangle 6"/>
            <p:cNvSpPr/>
            <p:nvPr/>
          </p:nvSpPr>
          <p:spPr>
            <a:xfrm>
              <a:off x="1219200" y="3124200"/>
              <a:ext cx="762000" cy="990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DRAM</a:t>
              </a:r>
            </a:p>
          </p:txBody>
        </p:sp>
        <p:cxnSp>
          <p:nvCxnSpPr>
            <p:cNvPr id="9" name="Straight Connector 8"/>
            <p:cNvCxnSpPr>
              <a:stCxn id="5" idx="2"/>
              <a:endCxn id="6" idx="0"/>
            </p:cNvCxnSpPr>
            <p:nvPr/>
          </p:nvCxnSpPr>
          <p:spPr bwMode="auto">
            <a:xfrm>
              <a:off x="1600200" y="19812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a:stCxn id="6" idx="2"/>
              <a:endCxn id="7" idx="0"/>
            </p:cNvCxnSpPr>
            <p:nvPr/>
          </p:nvCxnSpPr>
          <p:spPr bwMode="auto">
            <a:xfrm>
              <a:off x="1600200" y="2514600"/>
              <a:ext cx="0" cy="609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600200" y="2819400"/>
              <a:ext cx="6858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7" name="Rectangle 16"/>
            <p:cNvSpPr/>
            <p:nvPr/>
          </p:nvSpPr>
          <p:spPr>
            <a:xfrm>
              <a:off x="2286000" y="2514600"/>
              <a:ext cx="990600" cy="609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Bus Bridge</a:t>
              </a:r>
            </a:p>
          </p:txBody>
        </p:sp>
        <p:sp>
          <p:nvSpPr>
            <p:cNvPr id="19" name="TextBox 18"/>
            <p:cNvSpPr txBox="1"/>
            <p:nvPr/>
          </p:nvSpPr>
          <p:spPr>
            <a:xfrm>
              <a:off x="381000" y="2438400"/>
              <a:ext cx="1295400" cy="707886"/>
            </a:xfrm>
            <a:prstGeom prst="rect">
              <a:avLst/>
            </a:prstGeom>
            <a:noFill/>
          </p:spPr>
          <p:txBody>
            <a:bodyPr wrap="square" rtlCol="0">
              <a:spAutoFit/>
            </a:bodyPr>
            <a:lstStyle/>
            <a:p>
              <a:pPr algn="ctr" eaLnBrk="1" hangingPunct="1">
                <a:spcBef>
                  <a:spcPct val="0"/>
                </a:spcBef>
              </a:pPr>
              <a:r>
                <a:rPr lang="en-US" sz="2000" dirty="0" smtClean="0">
                  <a:solidFill>
                    <a:prstClr val="black"/>
                  </a:solidFill>
                  <a:latin typeface="Calibri"/>
                  <a:ea typeface="ＭＳ Ｐゴシック"/>
                  <a:cs typeface="Calibri"/>
                </a:rPr>
                <a:t>Memory Bus</a:t>
              </a:r>
            </a:p>
          </p:txBody>
        </p:sp>
        <p:cxnSp>
          <p:nvCxnSpPr>
            <p:cNvPr id="20" name="Straight Connector 19"/>
            <p:cNvCxnSpPr>
              <a:stCxn id="17" idx="3"/>
            </p:cNvCxnSpPr>
            <p:nvPr/>
          </p:nvCxnSpPr>
          <p:spPr bwMode="auto">
            <a:xfrm>
              <a:off x="3276600" y="2819400"/>
              <a:ext cx="3429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4114800" y="2438400"/>
              <a:ext cx="1295400" cy="400110"/>
            </a:xfrm>
            <a:prstGeom prst="rect">
              <a:avLst/>
            </a:prstGeom>
            <a:noFill/>
          </p:spPr>
          <p:txBody>
            <a:bodyPr wrap="square" rtlCol="0">
              <a:spAutoFit/>
            </a:bodyPr>
            <a:lstStyle/>
            <a:p>
              <a:pPr algn="ctr" eaLnBrk="1" hangingPunct="1">
                <a:spcBef>
                  <a:spcPct val="0"/>
                </a:spcBef>
              </a:pPr>
              <a:r>
                <a:rPr lang="en-US" sz="2000" dirty="0" smtClean="0">
                  <a:solidFill>
                    <a:prstClr val="black"/>
                  </a:solidFill>
                  <a:latin typeface="Calibri"/>
                  <a:ea typeface="ＭＳ Ｐゴシック"/>
                  <a:cs typeface="Calibri"/>
                </a:rPr>
                <a:t>I/O Bus</a:t>
              </a:r>
            </a:p>
          </p:txBody>
        </p:sp>
        <p:sp>
          <p:nvSpPr>
            <p:cNvPr id="24" name="Rectangle 23"/>
            <p:cNvSpPr/>
            <p:nvPr/>
          </p:nvSpPr>
          <p:spPr>
            <a:xfrm>
              <a:off x="34290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Device #1</a:t>
              </a:r>
            </a:p>
          </p:txBody>
        </p:sp>
        <p:cxnSp>
          <p:nvCxnSpPr>
            <p:cNvPr id="26" name="Straight Connector 25"/>
            <p:cNvCxnSpPr>
              <a:stCxn id="24" idx="0"/>
            </p:cNvCxnSpPr>
            <p:nvPr/>
          </p:nvCxnSpPr>
          <p:spPr bwMode="auto">
            <a:xfrm flipV="1">
              <a:off x="38862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7" name="Rectangle 26"/>
            <p:cNvSpPr/>
            <p:nvPr/>
          </p:nvSpPr>
          <p:spPr>
            <a:xfrm>
              <a:off x="44958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Device #2</a:t>
              </a:r>
            </a:p>
          </p:txBody>
        </p:sp>
        <p:cxnSp>
          <p:nvCxnSpPr>
            <p:cNvPr id="28" name="Straight Connector 27"/>
            <p:cNvCxnSpPr>
              <a:stCxn id="27" idx="0"/>
            </p:cNvCxnSpPr>
            <p:nvPr/>
          </p:nvCxnSpPr>
          <p:spPr bwMode="auto">
            <a:xfrm flipV="1">
              <a:off x="49530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9" name="Rectangle 28"/>
            <p:cNvSpPr/>
            <p:nvPr/>
          </p:nvSpPr>
          <p:spPr>
            <a:xfrm>
              <a:off x="55626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Device #3</a:t>
              </a:r>
            </a:p>
          </p:txBody>
        </p:sp>
        <p:cxnSp>
          <p:nvCxnSpPr>
            <p:cNvPr id="30" name="Straight Connector 29"/>
            <p:cNvCxnSpPr>
              <a:stCxn id="29" idx="0"/>
            </p:cNvCxnSpPr>
            <p:nvPr/>
          </p:nvCxnSpPr>
          <p:spPr bwMode="auto">
            <a:xfrm flipV="1">
              <a:off x="60198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3" name="日期占位符 2"/>
          <p:cNvSpPr>
            <a:spLocks noGrp="1"/>
          </p:cNvSpPr>
          <p:nvPr>
            <p:ph type="dt" sz="half" idx="10"/>
          </p:nvPr>
        </p:nvSpPr>
        <p:spPr/>
        <p:txBody>
          <a:bodyPr/>
          <a:lstStyle/>
          <a:p>
            <a:pPr>
              <a:defRPr/>
            </a:pPr>
            <a:fld id="{5DDD289D-7013-40A9-8CA3-CD2E7BE96676}" type="datetime1">
              <a:rPr lang="zh-CN" altLang="en-US" smtClean="0"/>
              <a:t>2021/10/31</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50</a:t>
            </a:fld>
            <a:endParaRPr lang="en-US" b="0" dirty="0">
              <a:solidFill>
                <a:srgbClr val="FBBA03"/>
              </a:solidFill>
            </a:endParaRPr>
          </a:p>
        </p:txBody>
      </p:sp>
    </p:spTree>
    <p:extLst>
      <p:ext uri="{BB962C8B-B14F-4D97-AF65-F5344CB8AC3E}">
        <p14:creationId xmlns:p14="http://schemas.microsoft.com/office/powerpoint/2010/main" val="34594701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a:xfrm>
            <a:off x="457200" y="1196975"/>
            <a:ext cx="8305800" cy="2994025"/>
          </a:xfrm>
        </p:spPr>
        <p:txBody>
          <a:bodyPr/>
          <a:lstStyle/>
          <a:p>
            <a:pPr eaLnBrk="1" hangingPunct="1">
              <a:lnSpc>
                <a:spcPct val="110000"/>
              </a:lnSpc>
              <a:spcBef>
                <a:spcPct val="0"/>
              </a:spcBef>
            </a:pPr>
            <a:r>
              <a:rPr lang="zh-CN" altLang="en-US" smtClean="0">
                <a:latin typeface="楷体_GB2312" pitchFamily="49" charset="-122"/>
              </a:rPr>
              <a:t>例：一个处理机在一段时间内只能管理一台打印机。处理机执行指令的速度为</a:t>
            </a:r>
            <a:r>
              <a:rPr lang="en-US" altLang="zh-CN" smtClean="0">
                <a:latin typeface="楷体_GB2312" pitchFamily="49" charset="-122"/>
              </a:rPr>
              <a:t>1GIPS</a:t>
            </a:r>
            <a:r>
              <a:rPr lang="zh-CN" altLang="en-US" smtClean="0">
                <a:latin typeface="楷体_GB2312" pitchFamily="49" charset="-122"/>
              </a:rPr>
              <a:t>，字长</a:t>
            </a:r>
            <a:r>
              <a:rPr lang="en-US" altLang="zh-CN" smtClean="0">
                <a:latin typeface="楷体_GB2312" pitchFamily="49" charset="-122"/>
              </a:rPr>
              <a:t>32</a:t>
            </a:r>
            <a:r>
              <a:rPr lang="zh-CN" altLang="en-US" smtClean="0">
                <a:latin typeface="楷体_GB2312" pitchFamily="49" charset="-122"/>
              </a:rPr>
              <a:t>位，打印机每秒钟</a:t>
            </a:r>
            <a:r>
              <a:rPr lang="en-US" altLang="zh-CN" smtClean="0">
                <a:latin typeface="楷体_GB2312" pitchFamily="49" charset="-122"/>
              </a:rPr>
              <a:t>100</a:t>
            </a:r>
            <a:r>
              <a:rPr lang="zh-CN" altLang="en-US" smtClean="0">
                <a:latin typeface="楷体_GB2312" pitchFamily="49" charset="-122"/>
              </a:rPr>
              <a:t>个字符。</a:t>
            </a:r>
          </a:p>
          <a:p>
            <a:pPr lvl="1" eaLnBrk="1" hangingPunct="1">
              <a:lnSpc>
                <a:spcPct val="110000"/>
              </a:lnSpc>
              <a:spcBef>
                <a:spcPct val="0"/>
              </a:spcBef>
            </a:pPr>
            <a:r>
              <a:rPr lang="zh-CN" altLang="en-US" smtClean="0">
                <a:latin typeface="楷体_GB2312" pitchFamily="49" charset="-122"/>
              </a:rPr>
              <a:t>解：</a:t>
            </a:r>
          </a:p>
          <a:p>
            <a:pPr lvl="2" eaLnBrk="1" hangingPunct="1">
              <a:lnSpc>
                <a:spcPct val="160000"/>
              </a:lnSpc>
              <a:spcBef>
                <a:spcPct val="0"/>
              </a:spcBef>
              <a:buFontTx/>
              <a:buNone/>
            </a:pPr>
            <a:r>
              <a:rPr lang="zh-CN" altLang="en-US" smtClean="0">
                <a:latin typeface="楷体_GB2312" pitchFamily="49" charset="-122"/>
              </a:rPr>
              <a:t>  处理机用一条指令就能向打印机传送</a:t>
            </a:r>
            <a:r>
              <a:rPr lang="en-US" altLang="zh-CN" smtClean="0">
                <a:latin typeface="楷体_GB2312" pitchFamily="49" charset="-122"/>
              </a:rPr>
              <a:t>4</a:t>
            </a:r>
            <a:r>
              <a:rPr lang="zh-CN" altLang="en-US" smtClean="0">
                <a:latin typeface="楷体_GB2312" pitchFamily="49" charset="-122"/>
              </a:rPr>
              <a:t>个字符。因此，处理机的实际利用率只有即</a:t>
            </a:r>
            <a:r>
              <a:rPr lang="en-US" altLang="zh-CN" smtClean="0">
                <a:solidFill>
                  <a:srgbClr val="FF0000"/>
                </a:solidFill>
                <a:latin typeface="楷体_GB2312" pitchFamily="49" charset="-122"/>
              </a:rPr>
              <a:t>4</a:t>
            </a:r>
            <a:r>
              <a:rPr lang="zh-CN" altLang="en-US" smtClean="0">
                <a:solidFill>
                  <a:srgbClr val="FF0000"/>
                </a:solidFill>
                <a:latin typeface="楷体_GB2312" pitchFamily="49" charset="-122"/>
              </a:rPr>
              <a:t>千万分之一</a:t>
            </a:r>
            <a:r>
              <a:rPr lang="zh-CN" altLang="en-US" smtClean="0">
                <a:latin typeface="楷体_GB2312" pitchFamily="49" charset="-122"/>
              </a:rPr>
              <a:t>。 </a:t>
            </a:r>
          </a:p>
          <a:p>
            <a:pPr lvl="2" eaLnBrk="1" hangingPunct="1">
              <a:lnSpc>
                <a:spcPct val="160000"/>
              </a:lnSpc>
              <a:spcBef>
                <a:spcPct val="0"/>
              </a:spcBef>
              <a:buFontTx/>
              <a:buNone/>
            </a:pPr>
            <a:r>
              <a:rPr lang="zh-CN" altLang="en-US" smtClean="0">
                <a:latin typeface="楷体_GB2312" pitchFamily="49" charset="-122"/>
              </a:rPr>
              <a:t>  </a:t>
            </a:r>
            <a:r>
              <a:rPr lang="en-US" altLang="zh-CN" smtClean="0">
                <a:latin typeface="楷体_GB2312" pitchFamily="49" charset="-122"/>
              </a:rPr>
              <a:t>100/10</a:t>
            </a:r>
            <a:r>
              <a:rPr lang="en-US" altLang="zh-CN" baseline="30000" smtClean="0">
                <a:latin typeface="楷体_GB2312" pitchFamily="49" charset="-122"/>
              </a:rPr>
              <a:t>9</a:t>
            </a:r>
            <a:r>
              <a:rPr lang="en-US" altLang="zh-CN" smtClean="0">
                <a:latin typeface="楷体_GB2312" pitchFamily="49" charset="-122"/>
                <a:sym typeface="Symbol" panose="05050102010706020507" pitchFamily="18" charset="2"/>
              </a:rPr>
              <a:t></a:t>
            </a:r>
            <a:r>
              <a:rPr lang="en-US" altLang="zh-CN" smtClean="0">
                <a:latin typeface="楷体_GB2312" pitchFamily="49" charset="-122"/>
              </a:rPr>
              <a:t>4</a:t>
            </a:r>
            <a:r>
              <a:rPr lang="zh-CN" altLang="en-US" smtClean="0">
                <a:latin typeface="楷体_GB2312" pitchFamily="49" charset="-122"/>
              </a:rPr>
              <a:t>＝</a:t>
            </a:r>
            <a:r>
              <a:rPr lang="en-US" altLang="zh-CN" smtClean="0">
                <a:latin typeface="楷体_GB2312" pitchFamily="49" charset="-122"/>
              </a:rPr>
              <a:t>0.25</a:t>
            </a:r>
            <a:r>
              <a:rPr lang="en-US" altLang="zh-CN" smtClean="0">
                <a:latin typeface="楷体_GB2312" pitchFamily="49" charset="-122"/>
                <a:sym typeface="Symbol" panose="05050102010706020507" pitchFamily="18" charset="2"/>
              </a:rPr>
              <a:t></a:t>
            </a:r>
            <a:r>
              <a:rPr lang="en-US" altLang="zh-CN" smtClean="0">
                <a:latin typeface="楷体_GB2312" pitchFamily="49" charset="-122"/>
              </a:rPr>
              <a:t>10</a:t>
            </a:r>
            <a:r>
              <a:rPr lang="en-US" altLang="zh-CN" baseline="30000" smtClean="0">
                <a:latin typeface="楷体_GB2312" pitchFamily="49" charset="-122"/>
              </a:rPr>
              <a:t>-7</a:t>
            </a:r>
            <a:endParaRPr lang="en-US" altLang="zh-CN" smtClean="0">
              <a:latin typeface="楷体_GB2312" pitchFamily="49" charset="-122"/>
            </a:endParaRPr>
          </a:p>
        </p:txBody>
      </p:sp>
      <p:sp>
        <p:nvSpPr>
          <p:cNvPr id="64515" name="Rectangle 4"/>
          <p:cNvSpPr>
            <a:spLocks noGrp="1" noChangeArrowheads="1"/>
          </p:cNvSpPr>
          <p:nvPr>
            <p:ph type="title"/>
          </p:nvPr>
        </p:nvSpPr>
        <p:spPr>
          <a:xfrm>
            <a:off x="442913" y="404813"/>
            <a:ext cx="8243887" cy="531812"/>
          </a:xfrm>
          <a:noFill/>
        </p:spPr>
        <p:txBody>
          <a:bodyPr/>
          <a:lstStyle/>
          <a:p>
            <a:pPr eaLnBrk="1" hangingPunct="1"/>
            <a:r>
              <a:rPr lang="zh-CN" altLang="en-US" smtClean="0"/>
              <a:t>基本输入输出方式</a:t>
            </a:r>
            <a:r>
              <a:rPr lang="zh-CN" altLang="en-US" sz="1600" smtClean="0"/>
              <a:t>（续）</a:t>
            </a:r>
          </a:p>
        </p:txBody>
      </p:sp>
      <p:grpSp>
        <p:nvGrpSpPr>
          <p:cNvPr id="64516" name="Group 168"/>
          <p:cNvGrpSpPr>
            <a:grpSpLocks/>
          </p:cNvGrpSpPr>
          <p:nvPr/>
        </p:nvGrpSpPr>
        <p:grpSpPr bwMode="auto">
          <a:xfrm>
            <a:off x="827088" y="4437063"/>
            <a:ext cx="7596187" cy="1725612"/>
            <a:chOff x="567" y="2750"/>
            <a:chExt cx="4785" cy="1087"/>
          </a:xfrm>
        </p:grpSpPr>
        <p:sp>
          <p:nvSpPr>
            <p:cNvPr id="64517" name="AutoShape 5"/>
            <p:cNvSpPr>
              <a:spLocks noChangeAspect="1" noChangeArrowheads="1" noTextEdit="1"/>
            </p:cNvSpPr>
            <p:nvPr/>
          </p:nvSpPr>
          <p:spPr bwMode="auto">
            <a:xfrm>
              <a:off x="567" y="2750"/>
              <a:ext cx="4785" cy="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18" name="Rectangle 7"/>
            <p:cNvSpPr>
              <a:spLocks noChangeArrowheads="1"/>
            </p:cNvSpPr>
            <p:nvPr/>
          </p:nvSpPr>
          <p:spPr bwMode="auto">
            <a:xfrm>
              <a:off x="1020" y="2795"/>
              <a:ext cx="7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zh-CN" altLang="en-US" sz="1800">
                  <a:solidFill>
                    <a:schemeClr val="tx2"/>
                  </a:solidFill>
                  <a:latin typeface="楷体_GB2312" pitchFamily="49" charset="-122"/>
                </a:rPr>
                <a:t>输入设备</a:t>
              </a:r>
              <a:r>
                <a:rPr lang="en-US" altLang="zh-CN" sz="1800">
                  <a:solidFill>
                    <a:schemeClr val="tx2"/>
                  </a:solidFill>
                  <a:latin typeface="楷体_GB2312" pitchFamily="49" charset="-122"/>
                </a:rPr>
                <a:t>ID</a:t>
              </a:r>
            </a:p>
          </p:txBody>
        </p:sp>
        <p:sp>
          <p:nvSpPr>
            <p:cNvPr id="64519" name="Rectangle 9"/>
            <p:cNvSpPr>
              <a:spLocks noChangeArrowheads="1"/>
            </p:cNvSpPr>
            <p:nvPr/>
          </p:nvSpPr>
          <p:spPr bwMode="auto">
            <a:xfrm>
              <a:off x="984" y="2750"/>
              <a:ext cx="17"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20" name="Line 10"/>
            <p:cNvSpPr>
              <a:spLocks noChangeShapeType="1"/>
            </p:cNvSpPr>
            <p:nvPr/>
          </p:nvSpPr>
          <p:spPr bwMode="auto">
            <a:xfrm>
              <a:off x="984" y="2750"/>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1" name="Rectangle 11"/>
            <p:cNvSpPr>
              <a:spLocks noChangeArrowheads="1"/>
            </p:cNvSpPr>
            <p:nvPr/>
          </p:nvSpPr>
          <p:spPr bwMode="auto">
            <a:xfrm>
              <a:off x="984" y="2750"/>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22" name="Line 12"/>
            <p:cNvSpPr>
              <a:spLocks noChangeShapeType="1"/>
            </p:cNvSpPr>
            <p:nvPr/>
          </p:nvSpPr>
          <p:spPr bwMode="auto">
            <a:xfrm>
              <a:off x="984" y="2750"/>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3" name="Line 13"/>
            <p:cNvSpPr>
              <a:spLocks noChangeShapeType="1"/>
            </p:cNvSpPr>
            <p:nvPr/>
          </p:nvSpPr>
          <p:spPr bwMode="auto">
            <a:xfrm>
              <a:off x="984" y="2750"/>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4" name="Rectangle 14"/>
            <p:cNvSpPr>
              <a:spLocks noChangeArrowheads="1"/>
            </p:cNvSpPr>
            <p:nvPr/>
          </p:nvSpPr>
          <p:spPr bwMode="auto">
            <a:xfrm>
              <a:off x="1001" y="2750"/>
              <a:ext cx="770"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25" name="Line 15"/>
            <p:cNvSpPr>
              <a:spLocks noChangeShapeType="1"/>
            </p:cNvSpPr>
            <p:nvPr/>
          </p:nvSpPr>
          <p:spPr bwMode="auto">
            <a:xfrm>
              <a:off x="1001" y="2750"/>
              <a:ext cx="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6" name="Rectangle 16"/>
            <p:cNvSpPr>
              <a:spLocks noChangeArrowheads="1"/>
            </p:cNvSpPr>
            <p:nvPr/>
          </p:nvSpPr>
          <p:spPr bwMode="auto">
            <a:xfrm>
              <a:off x="1771" y="2750"/>
              <a:ext cx="17"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27" name="Line 17"/>
            <p:cNvSpPr>
              <a:spLocks noChangeShapeType="1"/>
            </p:cNvSpPr>
            <p:nvPr/>
          </p:nvSpPr>
          <p:spPr bwMode="auto">
            <a:xfrm>
              <a:off x="1771" y="2750"/>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8" name="Rectangle 18"/>
            <p:cNvSpPr>
              <a:spLocks noChangeArrowheads="1"/>
            </p:cNvSpPr>
            <p:nvPr/>
          </p:nvSpPr>
          <p:spPr bwMode="auto">
            <a:xfrm>
              <a:off x="1771" y="2750"/>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29" name="Line 19"/>
            <p:cNvSpPr>
              <a:spLocks noChangeShapeType="1"/>
            </p:cNvSpPr>
            <p:nvPr/>
          </p:nvSpPr>
          <p:spPr bwMode="auto">
            <a:xfrm>
              <a:off x="1771" y="2750"/>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0" name="Line 20"/>
            <p:cNvSpPr>
              <a:spLocks noChangeShapeType="1"/>
            </p:cNvSpPr>
            <p:nvPr/>
          </p:nvSpPr>
          <p:spPr bwMode="auto">
            <a:xfrm>
              <a:off x="1771" y="2750"/>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1" name="Rectangle 21"/>
            <p:cNvSpPr>
              <a:spLocks noChangeArrowheads="1"/>
            </p:cNvSpPr>
            <p:nvPr/>
          </p:nvSpPr>
          <p:spPr bwMode="auto">
            <a:xfrm>
              <a:off x="984" y="2771"/>
              <a:ext cx="17" cy="2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32" name="Line 22"/>
            <p:cNvSpPr>
              <a:spLocks noChangeShapeType="1"/>
            </p:cNvSpPr>
            <p:nvPr/>
          </p:nvSpPr>
          <p:spPr bwMode="auto">
            <a:xfrm>
              <a:off x="984" y="2771"/>
              <a:ext cx="0" cy="24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3" name="Rectangle 23"/>
            <p:cNvSpPr>
              <a:spLocks noChangeArrowheads="1"/>
            </p:cNvSpPr>
            <p:nvPr/>
          </p:nvSpPr>
          <p:spPr bwMode="auto">
            <a:xfrm>
              <a:off x="1771" y="2771"/>
              <a:ext cx="17" cy="2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34" name="Line 24"/>
            <p:cNvSpPr>
              <a:spLocks noChangeShapeType="1"/>
            </p:cNvSpPr>
            <p:nvPr/>
          </p:nvSpPr>
          <p:spPr bwMode="auto">
            <a:xfrm>
              <a:off x="1771" y="2771"/>
              <a:ext cx="0" cy="24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5" name="Rectangle 25"/>
            <p:cNvSpPr>
              <a:spLocks noChangeArrowheads="1"/>
            </p:cNvSpPr>
            <p:nvPr/>
          </p:nvSpPr>
          <p:spPr bwMode="auto">
            <a:xfrm>
              <a:off x="2632" y="3091"/>
              <a:ext cx="48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zh-CN" altLang="en-US" sz="2000">
                  <a:solidFill>
                    <a:schemeClr val="tx2"/>
                  </a:solidFill>
                  <a:latin typeface="楷体_GB2312" pitchFamily="49" charset="-122"/>
                </a:rPr>
                <a:t>处理机</a:t>
              </a:r>
              <a:endParaRPr lang="zh-CN" altLang="en-US" sz="1800">
                <a:solidFill>
                  <a:schemeClr val="tx2"/>
                </a:solidFill>
                <a:latin typeface="楷体_GB2312" pitchFamily="49" charset="-122"/>
              </a:endParaRPr>
            </a:p>
          </p:txBody>
        </p:sp>
        <p:sp>
          <p:nvSpPr>
            <p:cNvPr id="64536" name="Rectangle 26"/>
            <p:cNvSpPr>
              <a:spLocks noChangeArrowheads="1"/>
            </p:cNvSpPr>
            <p:nvPr/>
          </p:nvSpPr>
          <p:spPr bwMode="auto">
            <a:xfrm>
              <a:off x="3101" y="3091"/>
              <a:ext cx="2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en-US" altLang="zh-CN" sz="2000">
                  <a:solidFill>
                    <a:schemeClr val="tx2"/>
                  </a:solidFill>
                  <a:latin typeface="楷体_GB2312" pitchFamily="49" charset="-122"/>
                </a:rPr>
                <a:t>CPU</a:t>
              </a:r>
              <a:endParaRPr lang="en-US" altLang="zh-CN" sz="1800">
                <a:solidFill>
                  <a:schemeClr val="tx2"/>
                </a:solidFill>
                <a:latin typeface="楷体_GB2312" pitchFamily="49" charset="-122"/>
              </a:endParaRPr>
            </a:p>
          </p:txBody>
        </p:sp>
        <p:sp>
          <p:nvSpPr>
            <p:cNvPr id="64537" name="Rectangle 27"/>
            <p:cNvSpPr>
              <a:spLocks noChangeArrowheads="1"/>
            </p:cNvSpPr>
            <p:nvPr/>
          </p:nvSpPr>
          <p:spPr bwMode="auto">
            <a:xfrm>
              <a:off x="4155" y="3091"/>
              <a:ext cx="7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zh-CN" altLang="en-US" sz="1800">
                  <a:solidFill>
                    <a:schemeClr val="tx2"/>
                  </a:solidFill>
                  <a:latin typeface="楷体_GB2312" pitchFamily="49" charset="-122"/>
                </a:rPr>
                <a:t>主存储器</a:t>
              </a:r>
              <a:r>
                <a:rPr lang="en-US" altLang="zh-CN" sz="1800">
                  <a:solidFill>
                    <a:schemeClr val="tx2"/>
                  </a:solidFill>
                  <a:latin typeface="楷体_GB2312" pitchFamily="49" charset="-122"/>
                </a:rPr>
                <a:t>MM</a:t>
              </a:r>
            </a:p>
          </p:txBody>
        </p:sp>
        <p:sp>
          <p:nvSpPr>
            <p:cNvPr id="64538" name="Rectangle 29"/>
            <p:cNvSpPr>
              <a:spLocks noChangeArrowheads="1"/>
            </p:cNvSpPr>
            <p:nvPr/>
          </p:nvSpPr>
          <p:spPr bwMode="auto">
            <a:xfrm>
              <a:off x="984" y="3015"/>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39" name="Line 30"/>
            <p:cNvSpPr>
              <a:spLocks noChangeShapeType="1"/>
            </p:cNvSpPr>
            <p:nvPr/>
          </p:nvSpPr>
          <p:spPr bwMode="auto">
            <a:xfrm>
              <a:off x="984" y="3015"/>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0" name="Line 31"/>
            <p:cNvSpPr>
              <a:spLocks noChangeShapeType="1"/>
            </p:cNvSpPr>
            <p:nvPr/>
          </p:nvSpPr>
          <p:spPr bwMode="auto">
            <a:xfrm>
              <a:off x="984" y="3015"/>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1" name="Rectangle 32"/>
            <p:cNvSpPr>
              <a:spLocks noChangeArrowheads="1"/>
            </p:cNvSpPr>
            <p:nvPr/>
          </p:nvSpPr>
          <p:spPr bwMode="auto">
            <a:xfrm>
              <a:off x="984" y="3015"/>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42" name="Line 33"/>
            <p:cNvSpPr>
              <a:spLocks noChangeShapeType="1"/>
            </p:cNvSpPr>
            <p:nvPr/>
          </p:nvSpPr>
          <p:spPr bwMode="auto">
            <a:xfrm>
              <a:off x="984" y="3015"/>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3" name="Line 34"/>
            <p:cNvSpPr>
              <a:spLocks noChangeShapeType="1"/>
            </p:cNvSpPr>
            <p:nvPr/>
          </p:nvSpPr>
          <p:spPr bwMode="auto">
            <a:xfrm>
              <a:off x="984" y="3015"/>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4" name="Rectangle 35"/>
            <p:cNvSpPr>
              <a:spLocks noChangeArrowheads="1"/>
            </p:cNvSpPr>
            <p:nvPr/>
          </p:nvSpPr>
          <p:spPr bwMode="auto">
            <a:xfrm>
              <a:off x="1001" y="3015"/>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45" name="Line 36"/>
            <p:cNvSpPr>
              <a:spLocks noChangeShapeType="1"/>
            </p:cNvSpPr>
            <p:nvPr/>
          </p:nvSpPr>
          <p:spPr bwMode="auto">
            <a:xfrm>
              <a:off x="1001" y="3015"/>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6" name="Line 37"/>
            <p:cNvSpPr>
              <a:spLocks noChangeShapeType="1"/>
            </p:cNvSpPr>
            <p:nvPr/>
          </p:nvSpPr>
          <p:spPr bwMode="auto">
            <a:xfrm>
              <a:off x="1001" y="3015"/>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7" name="Rectangle 38"/>
            <p:cNvSpPr>
              <a:spLocks noChangeArrowheads="1"/>
            </p:cNvSpPr>
            <p:nvPr/>
          </p:nvSpPr>
          <p:spPr bwMode="auto">
            <a:xfrm>
              <a:off x="1018" y="3015"/>
              <a:ext cx="753"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48" name="Line 39"/>
            <p:cNvSpPr>
              <a:spLocks noChangeShapeType="1"/>
            </p:cNvSpPr>
            <p:nvPr/>
          </p:nvSpPr>
          <p:spPr bwMode="auto">
            <a:xfrm>
              <a:off x="1018" y="3015"/>
              <a:ext cx="7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9" name="Rectangle 40"/>
            <p:cNvSpPr>
              <a:spLocks noChangeArrowheads="1"/>
            </p:cNvSpPr>
            <p:nvPr/>
          </p:nvSpPr>
          <p:spPr bwMode="auto">
            <a:xfrm>
              <a:off x="1771" y="3015"/>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50" name="Line 41"/>
            <p:cNvSpPr>
              <a:spLocks noChangeShapeType="1"/>
            </p:cNvSpPr>
            <p:nvPr/>
          </p:nvSpPr>
          <p:spPr bwMode="auto">
            <a:xfrm>
              <a:off x="1771" y="3015"/>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1" name="Line 42"/>
            <p:cNvSpPr>
              <a:spLocks noChangeShapeType="1"/>
            </p:cNvSpPr>
            <p:nvPr/>
          </p:nvSpPr>
          <p:spPr bwMode="auto">
            <a:xfrm>
              <a:off x="1771" y="3015"/>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2" name="Rectangle 43"/>
            <p:cNvSpPr>
              <a:spLocks noChangeArrowheads="1"/>
            </p:cNvSpPr>
            <p:nvPr/>
          </p:nvSpPr>
          <p:spPr bwMode="auto">
            <a:xfrm>
              <a:off x="1771" y="3015"/>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53" name="Line 44"/>
            <p:cNvSpPr>
              <a:spLocks noChangeShapeType="1"/>
            </p:cNvSpPr>
            <p:nvPr/>
          </p:nvSpPr>
          <p:spPr bwMode="auto">
            <a:xfrm>
              <a:off x="1771" y="3015"/>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4" name="Line 45"/>
            <p:cNvSpPr>
              <a:spLocks noChangeShapeType="1"/>
            </p:cNvSpPr>
            <p:nvPr/>
          </p:nvSpPr>
          <p:spPr bwMode="auto">
            <a:xfrm>
              <a:off x="1771" y="3015"/>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5" name="Rectangle 46"/>
            <p:cNvSpPr>
              <a:spLocks noChangeArrowheads="1"/>
            </p:cNvSpPr>
            <p:nvPr/>
          </p:nvSpPr>
          <p:spPr bwMode="auto">
            <a:xfrm>
              <a:off x="2557" y="3015"/>
              <a:ext cx="17"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56" name="Line 47"/>
            <p:cNvSpPr>
              <a:spLocks noChangeShapeType="1"/>
            </p:cNvSpPr>
            <p:nvPr/>
          </p:nvSpPr>
          <p:spPr bwMode="auto">
            <a:xfrm>
              <a:off x="2557" y="3015"/>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7" name="Rectangle 48"/>
            <p:cNvSpPr>
              <a:spLocks noChangeArrowheads="1"/>
            </p:cNvSpPr>
            <p:nvPr/>
          </p:nvSpPr>
          <p:spPr bwMode="auto">
            <a:xfrm>
              <a:off x="2557" y="3015"/>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58" name="Line 49"/>
            <p:cNvSpPr>
              <a:spLocks noChangeShapeType="1"/>
            </p:cNvSpPr>
            <p:nvPr/>
          </p:nvSpPr>
          <p:spPr bwMode="auto">
            <a:xfrm>
              <a:off x="2557" y="3015"/>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9" name="Line 50"/>
            <p:cNvSpPr>
              <a:spLocks noChangeShapeType="1"/>
            </p:cNvSpPr>
            <p:nvPr/>
          </p:nvSpPr>
          <p:spPr bwMode="auto">
            <a:xfrm>
              <a:off x="2557" y="3015"/>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0" name="Rectangle 51"/>
            <p:cNvSpPr>
              <a:spLocks noChangeArrowheads="1"/>
            </p:cNvSpPr>
            <p:nvPr/>
          </p:nvSpPr>
          <p:spPr bwMode="auto">
            <a:xfrm>
              <a:off x="2574" y="3015"/>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61" name="Line 52"/>
            <p:cNvSpPr>
              <a:spLocks noChangeShapeType="1"/>
            </p:cNvSpPr>
            <p:nvPr/>
          </p:nvSpPr>
          <p:spPr bwMode="auto">
            <a:xfrm>
              <a:off x="2574" y="3015"/>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2" name="Line 53"/>
            <p:cNvSpPr>
              <a:spLocks noChangeShapeType="1"/>
            </p:cNvSpPr>
            <p:nvPr/>
          </p:nvSpPr>
          <p:spPr bwMode="auto">
            <a:xfrm>
              <a:off x="2574" y="3015"/>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3" name="Rectangle 54"/>
            <p:cNvSpPr>
              <a:spLocks noChangeArrowheads="1"/>
            </p:cNvSpPr>
            <p:nvPr/>
          </p:nvSpPr>
          <p:spPr bwMode="auto">
            <a:xfrm>
              <a:off x="2591" y="3015"/>
              <a:ext cx="753"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64" name="Line 55"/>
            <p:cNvSpPr>
              <a:spLocks noChangeShapeType="1"/>
            </p:cNvSpPr>
            <p:nvPr/>
          </p:nvSpPr>
          <p:spPr bwMode="auto">
            <a:xfrm>
              <a:off x="2591" y="3015"/>
              <a:ext cx="7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5" name="Rectangle 56"/>
            <p:cNvSpPr>
              <a:spLocks noChangeArrowheads="1"/>
            </p:cNvSpPr>
            <p:nvPr/>
          </p:nvSpPr>
          <p:spPr bwMode="auto">
            <a:xfrm>
              <a:off x="3344" y="3015"/>
              <a:ext cx="16"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66" name="Line 57"/>
            <p:cNvSpPr>
              <a:spLocks noChangeShapeType="1"/>
            </p:cNvSpPr>
            <p:nvPr/>
          </p:nvSpPr>
          <p:spPr bwMode="auto">
            <a:xfrm>
              <a:off x="3344" y="3015"/>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7" name="Rectangle 58"/>
            <p:cNvSpPr>
              <a:spLocks noChangeArrowheads="1"/>
            </p:cNvSpPr>
            <p:nvPr/>
          </p:nvSpPr>
          <p:spPr bwMode="auto">
            <a:xfrm>
              <a:off x="3344" y="3015"/>
              <a:ext cx="16"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68" name="Line 59"/>
            <p:cNvSpPr>
              <a:spLocks noChangeShapeType="1"/>
            </p:cNvSpPr>
            <p:nvPr/>
          </p:nvSpPr>
          <p:spPr bwMode="auto">
            <a:xfrm>
              <a:off x="3344" y="3015"/>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9" name="Line 60"/>
            <p:cNvSpPr>
              <a:spLocks noChangeShapeType="1"/>
            </p:cNvSpPr>
            <p:nvPr/>
          </p:nvSpPr>
          <p:spPr bwMode="auto">
            <a:xfrm>
              <a:off x="3344" y="3015"/>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0" name="Rectangle 61"/>
            <p:cNvSpPr>
              <a:spLocks noChangeArrowheads="1"/>
            </p:cNvSpPr>
            <p:nvPr/>
          </p:nvSpPr>
          <p:spPr bwMode="auto">
            <a:xfrm>
              <a:off x="4130" y="3015"/>
              <a:ext cx="17"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71" name="Line 62"/>
            <p:cNvSpPr>
              <a:spLocks noChangeShapeType="1"/>
            </p:cNvSpPr>
            <p:nvPr/>
          </p:nvSpPr>
          <p:spPr bwMode="auto">
            <a:xfrm>
              <a:off x="4130" y="3015"/>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2" name="Rectangle 63"/>
            <p:cNvSpPr>
              <a:spLocks noChangeArrowheads="1"/>
            </p:cNvSpPr>
            <p:nvPr/>
          </p:nvSpPr>
          <p:spPr bwMode="auto">
            <a:xfrm>
              <a:off x="4130" y="3015"/>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73" name="Line 64"/>
            <p:cNvSpPr>
              <a:spLocks noChangeShapeType="1"/>
            </p:cNvSpPr>
            <p:nvPr/>
          </p:nvSpPr>
          <p:spPr bwMode="auto">
            <a:xfrm>
              <a:off x="4130" y="3015"/>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4" name="Line 65"/>
            <p:cNvSpPr>
              <a:spLocks noChangeShapeType="1"/>
            </p:cNvSpPr>
            <p:nvPr/>
          </p:nvSpPr>
          <p:spPr bwMode="auto">
            <a:xfrm>
              <a:off x="4130" y="3015"/>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5" name="Rectangle 66"/>
            <p:cNvSpPr>
              <a:spLocks noChangeArrowheads="1"/>
            </p:cNvSpPr>
            <p:nvPr/>
          </p:nvSpPr>
          <p:spPr bwMode="auto">
            <a:xfrm>
              <a:off x="4147" y="3015"/>
              <a:ext cx="16"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76" name="Line 67"/>
            <p:cNvSpPr>
              <a:spLocks noChangeShapeType="1"/>
            </p:cNvSpPr>
            <p:nvPr/>
          </p:nvSpPr>
          <p:spPr bwMode="auto">
            <a:xfrm>
              <a:off x="4147" y="3015"/>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68"/>
            <p:cNvSpPr>
              <a:spLocks noChangeShapeType="1"/>
            </p:cNvSpPr>
            <p:nvPr/>
          </p:nvSpPr>
          <p:spPr bwMode="auto">
            <a:xfrm>
              <a:off x="4147" y="3015"/>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8" name="Rectangle 69"/>
            <p:cNvSpPr>
              <a:spLocks noChangeArrowheads="1"/>
            </p:cNvSpPr>
            <p:nvPr/>
          </p:nvSpPr>
          <p:spPr bwMode="auto">
            <a:xfrm>
              <a:off x="4163" y="3015"/>
              <a:ext cx="753"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79" name="Line 70"/>
            <p:cNvSpPr>
              <a:spLocks noChangeShapeType="1"/>
            </p:cNvSpPr>
            <p:nvPr/>
          </p:nvSpPr>
          <p:spPr bwMode="auto">
            <a:xfrm>
              <a:off x="4163" y="3015"/>
              <a:ext cx="7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0" name="Rectangle 71"/>
            <p:cNvSpPr>
              <a:spLocks noChangeArrowheads="1"/>
            </p:cNvSpPr>
            <p:nvPr/>
          </p:nvSpPr>
          <p:spPr bwMode="auto">
            <a:xfrm>
              <a:off x="4916" y="3015"/>
              <a:ext cx="17"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81" name="Line 72"/>
            <p:cNvSpPr>
              <a:spLocks noChangeShapeType="1"/>
            </p:cNvSpPr>
            <p:nvPr/>
          </p:nvSpPr>
          <p:spPr bwMode="auto">
            <a:xfrm>
              <a:off x="4916" y="3015"/>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2" name="Rectangle 73"/>
            <p:cNvSpPr>
              <a:spLocks noChangeArrowheads="1"/>
            </p:cNvSpPr>
            <p:nvPr/>
          </p:nvSpPr>
          <p:spPr bwMode="auto">
            <a:xfrm>
              <a:off x="4916" y="3015"/>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83" name="Line 74"/>
            <p:cNvSpPr>
              <a:spLocks noChangeShapeType="1"/>
            </p:cNvSpPr>
            <p:nvPr/>
          </p:nvSpPr>
          <p:spPr bwMode="auto">
            <a:xfrm>
              <a:off x="4916" y="3015"/>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4" name="Line 75"/>
            <p:cNvSpPr>
              <a:spLocks noChangeShapeType="1"/>
            </p:cNvSpPr>
            <p:nvPr/>
          </p:nvSpPr>
          <p:spPr bwMode="auto">
            <a:xfrm>
              <a:off x="4916" y="3015"/>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5" name="Rectangle 76"/>
            <p:cNvSpPr>
              <a:spLocks noChangeArrowheads="1"/>
            </p:cNvSpPr>
            <p:nvPr/>
          </p:nvSpPr>
          <p:spPr bwMode="auto">
            <a:xfrm>
              <a:off x="2557" y="3036"/>
              <a:ext cx="17" cy="2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86" name="Line 77"/>
            <p:cNvSpPr>
              <a:spLocks noChangeShapeType="1"/>
            </p:cNvSpPr>
            <p:nvPr/>
          </p:nvSpPr>
          <p:spPr bwMode="auto">
            <a:xfrm>
              <a:off x="2557" y="3036"/>
              <a:ext cx="0" cy="29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7" name="Rectangle 78"/>
            <p:cNvSpPr>
              <a:spLocks noChangeArrowheads="1"/>
            </p:cNvSpPr>
            <p:nvPr/>
          </p:nvSpPr>
          <p:spPr bwMode="auto">
            <a:xfrm>
              <a:off x="3344" y="3036"/>
              <a:ext cx="16" cy="2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88" name="Line 79"/>
            <p:cNvSpPr>
              <a:spLocks noChangeShapeType="1"/>
            </p:cNvSpPr>
            <p:nvPr/>
          </p:nvSpPr>
          <p:spPr bwMode="auto">
            <a:xfrm>
              <a:off x="3344" y="3036"/>
              <a:ext cx="0" cy="29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9" name="Rectangle 80"/>
            <p:cNvSpPr>
              <a:spLocks noChangeArrowheads="1"/>
            </p:cNvSpPr>
            <p:nvPr/>
          </p:nvSpPr>
          <p:spPr bwMode="auto">
            <a:xfrm>
              <a:off x="4130" y="3036"/>
              <a:ext cx="17" cy="2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90" name="Line 81"/>
            <p:cNvSpPr>
              <a:spLocks noChangeShapeType="1"/>
            </p:cNvSpPr>
            <p:nvPr/>
          </p:nvSpPr>
          <p:spPr bwMode="auto">
            <a:xfrm>
              <a:off x="4130" y="3036"/>
              <a:ext cx="0" cy="29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1" name="Rectangle 82"/>
            <p:cNvSpPr>
              <a:spLocks noChangeArrowheads="1"/>
            </p:cNvSpPr>
            <p:nvPr/>
          </p:nvSpPr>
          <p:spPr bwMode="auto">
            <a:xfrm>
              <a:off x="4916" y="3036"/>
              <a:ext cx="17" cy="2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92" name="Line 83"/>
            <p:cNvSpPr>
              <a:spLocks noChangeShapeType="1"/>
            </p:cNvSpPr>
            <p:nvPr/>
          </p:nvSpPr>
          <p:spPr bwMode="auto">
            <a:xfrm>
              <a:off x="4916" y="3036"/>
              <a:ext cx="0" cy="29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3" name="Rectangle 84"/>
            <p:cNvSpPr>
              <a:spLocks noChangeArrowheads="1"/>
            </p:cNvSpPr>
            <p:nvPr/>
          </p:nvSpPr>
          <p:spPr bwMode="auto">
            <a:xfrm>
              <a:off x="838" y="3369"/>
              <a:ext cx="953" cy="197"/>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zh-CN" altLang="en-US" sz="1800">
                  <a:solidFill>
                    <a:schemeClr val="tx2"/>
                  </a:solidFill>
                  <a:latin typeface="楷体_GB2312" pitchFamily="49" charset="-122"/>
                </a:rPr>
                <a:t>输出设备ＯＤ</a:t>
              </a:r>
            </a:p>
          </p:txBody>
        </p:sp>
        <p:sp>
          <p:nvSpPr>
            <p:cNvPr id="64594" name="Rectangle 101"/>
            <p:cNvSpPr>
              <a:spLocks noChangeArrowheads="1"/>
            </p:cNvSpPr>
            <p:nvPr/>
          </p:nvSpPr>
          <p:spPr bwMode="auto">
            <a:xfrm>
              <a:off x="2557" y="3332"/>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95" name="Line 102"/>
            <p:cNvSpPr>
              <a:spLocks noChangeShapeType="1"/>
            </p:cNvSpPr>
            <p:nvPr/>
          </p:nvSpPr>
          <p:spPr bwMode="auto">
            <a:xfrm>
              <a:off x="2557" y="3332"/>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6" name="Line 103"/>
            <p:cNvSpPr>
              <a:spLocks noChangeShapeType="1"/>
            </p:cNvSpPr>
            <p:nvPr/>
          </p:nvSpPr>
          <p:spPr bwMode="auto">
            <a:xfrm>
              <a:off x="2557" y="3332"/>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7" name="Rectangle 104"/>
            <p:cNvSpPr>
              <a:spLocks noChangeArrowheads="1"/>
            </p:cNvSpPr>
            <p:nvPr/>
          </p:nvSpPr>
          <p:spPr bwMode="auto">
            <a:xfrm>
              <a:off x="2557" y="3332"/>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598" name="Line 105"/>
            <p:cNvSpPr>
              <a:spLocks noChangeShapeType="1"/>
            </p:cNvSpPr>
            <p:nvPr/>
          </p:nvSpPr>
          <p:spPr bwMode="auto">
            <a:xfrm>
              <a:off x="2557" y="3332"/>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9" name="Line 106"/>
            <p:cNvSpPr>
              <a:spLocks noChangeShapeType="1"/>
            </p:cNvSpPr>
            <p:nvPr/>
          </p:nvSpPr>
          <p:spPr bwMode="auto">
            <a:xfrm>
              <a:off x="2557" y="3332"/>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0" name="Rectangle 107"/>
            <p:cNvSpPr>
              <a:spLocks noChangeArrowheads="1"/>
            </p:cNvSpPr>
            <p:nvPr/>
          </p:nvSpPr>
          <p:spPr bwMode="auto">
            <a:xfrm>
              <a:off x="2574" y="3332"/>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601" name="Line 108"/>
            <p:cNvSpPr>
              <a:spLocks noChangeShapeType="1"/>
            </p:cNvSpPr>
            <p:nvPr/>
          </p:nvSpPr>
          <p:spPr bwMode="auto">
            <a:xfrm>
              <a:off x="2574" y="3332"/>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2" name="Line 109"/>
            <p:cNvSpPr>
              <a:spLocks noChangeShapeType="1"/>
            </p:cNvSpPr>
            <p:nvPr/>
          </p:nvSpPr>
          <p:spPr bwMode="auto">
            <a:xfrm>
              <a:off x="2574" y="3332"/>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3" name="Rectangle 110"/>
            <p:cNvSpPr>
              <a:spLocks noChangeArrowheads="1"/>
            </p:cNvSpPr>
            <p:nvPr/>
          </p:nvSpPr>
          <p:spPr bwMode="auto">
            <a:xfrm>
              <a:off x="2591" y="3332"/>
              <a:ext cx="753"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604" name="Line 111"/>
            <p:cNvSpPr>
              <a:spLocks noChangeShapeType="1"/>
            </p:cNvSpPr>
            <p:nvPr/>
          </p:nvSpPr>
          <p:spPr bwMode="auto">
            <a:xfrm>
              <a:off x="2591" y="3332"/>
              <a:ext cx="7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5" name="Rectangle 112"/>
            <p:cNvSpPr>
              <a:spLocks noChangeArrowheads="1"/>
            </p:cNvSpPr>
            <p:nvPr/>
          </p:nvSpPr>
          <p:spPr bwMode="auto">
            <a:xfrm>
              <a:off x="3344" y="3332"/>
              <a:ext cx="16"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606" name="Line 113"/>
            <p:cNvSpPr>
              <a:spLocks noChangeShapeType="1"/>
            </p:cNvSpPr>
            <p:nvPr/>
          </p:nvSpPr>
          <p:spPr bwMode="auto">
            <a:xfrm>
              <a:off x="3344" y="3332"/>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7" name="Line 114"/>
            <p:cNvSpPr>
              <a:spLocks noChangeShapeType="1"/>
            </p:cNvSpPr>
            <p:nvPr/>
          </p:nvSpPr>
          <p:spPr bwMode="auto">
            <a:xfrm>
              <a:off x="3344" y="3332"/>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8" name="Rectangle 115"/>
            <p:cNvSpPr>
              <a:spLocks noChangeArrowheads="1"/>
            </p:cNvSpPr>
            <p:nvPr/>
          </p:nvSpPr>
          <p:spPr bwMode="auto">
            <a:xfrm>
              <a:off x="3344" y="3332"/>
              <a:ext cx="16"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609" name="Line 116"/>
            <p:cNvSpPr>
              <a:spLocks noChangeShapeType="1"/>
            </p:cNvSpPr>
            <p:nvPr/>
          </p:nvSpPr>
          <p:spPr bwMode="auto">
            <a:xfrm>
              <a:off x="3344" y="3332"/>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0" name="Line 117"/>
            <p:cNvSpPr>
              <a:spLocks noChangeShapeType="1"/>
            </p:cNvSpPr>
            <p:nvPr/>
          </p:nvSpPr>
          <p:spPr bwMode="auto">
            <a:xfrm>
              <a:off x="3344" y="3332"/>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1" name="Rectangle 118"/>
            <p:cNvSpPr>
              <a:spLocks noChangeArrowheads="1"/>
            </p:cNvSpPr>
            <p:nvPr/>
          </p:nvSpPr>
          <p:spPr bwMode="auto">
            <a:xfrm>
              <a:off x="4130" y="3332"/>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612" name="Line 119"/>
            <p:cNvSpPr>
              <a:spLocks noChangeShapeType="1"/>
            </p:cNvSpPr>
            <p:nvPr/>
          </p:nvSpPr>
          <p:spPr bwMode="auto">
            <a:xfrm>
              <a:off x="4130" y="3332"/>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3" name="Line 120"/>
            <p:cNvSpPr>
              <a:spLocks noChangeShapeType="1"/>
            </p:cNvSpPr>
            <p:nvPr/>
          </p:nvSpPr>
          <p:spPr bwMode="auto">
            <a:xfrm>
              <a:off x="4130" y="3332"/>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4" name="Rectangle 121"/>
            <p:cNvSpPr>
              <a:spLocks noChangeArrowheads="1"/>
            </p:cNvSpPr>
            <p:nvPr/>
          </p:nvSpPr>
          <p:spPr bwMode="auto">
            <a:xfrm>
              <a:off x="4130" y="3332"/>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615" name="Line 122"/>
            <p:cNvSpPr>
              <a:spLocks noChangeShapeType="1"/>
            </p:cNvSpPr>
            <p:nvPr/>
          </p:nvSpPr>
          <p:spPr bwMode="auto">
            <a:xfrm>
              <a:off x="4130" y="3332"/>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6" name="Line 123"/>
            <p:cNvSpPr>
              <a:spLocks noChangeShapeType="1"/>
            </p:cNvSpPr>
            <p:nvPr/>
          </p:nvSpPr>
          <p:spPr bwMode="auto">
            <a:xfrm>
              <a:off x="4130" y="3332"/>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7" name="Rectangle 124"/>
            <p:cNvSpPr>
              <a:spLocks noChangeArrowheads="1"/>
            </p:cNvSpPr>
            <p:nvPr/>
          </p:nvSpPr>
          <p:spPr bwMode="auto">
            <a:xfrm>
              <a:off x="4147" y="3332"/>
              <a:ext cx="16"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618" name="Line 125"/>
            <p:cNvSpPr>
              <a:spLocks noChangeShapeType="1"/>
            </p:cNvSpPr>
            <p:nvPr/>
          </p:nvSpPr>
          <p:spPr bwMode="auto">
            <a:xfrm>
              <a:off x="4147" y="3332"/>
              <a:ext cx="1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9" name="Line 126"/>
            <p:cNvSpPr>
              <a:spLocks noChangeShapeType="1"/>
            </p:cNvSpPr>
            <p:nvPr/>
          </p:nvSpPr>
          <p:spPr bwMode="auto">
            <a:xfrm>
              <a:off x="4147" y="3332"/>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0" name="Rectangle 127"/>
            <p:cNvSpPr>
              <a:spLocks noChangeArrowheads="1"/>
            </p:cNvSpPr>
            <p:nvPr/>
          </p:nvSpPr>
          <p:spPr bwMode="auto">
            <a:xfrm>
              <a:off x="4163" y="3332"/>
              <a:ext cx="753"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621" name="Line 128"/>
            <p:cNvSpPr>
              <a:spLocks noChangeShapeType="1"/>
            </p:cNvSpPr>
            <p:nvPr/>
          </p:nvSpPr>
          <p:spPr bwMode="auto">
            <a:xfrm>
              <a:off x="4163" y="3332"/>
              <a:ext cx="7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2" name="Rectangle 129"/>
            <p:cNvSpPr>
              <a:spLocks noChangeArrowheads="1"/>
            </p:cNvSpPr>
            <p:nvPr/>
          </p:nvSpPr>
          <p:spPr bwMode="auto">
            <a:xfrm>
              <a:off x="4916" y="3332"/>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623" name="Line 130"/>
            <p:cNvSpPr>
              <a:spLocks noChangeShapeType="1"/>
            </p:cNvSpPr>
            <p:nvPr/>
          </p:nvSpPr>
          <p:spPr bwMode="auto">
            <a:xfrm>
              <a:off x="4916" y="3332"/>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4" name="Line 131"/>
            <p:cNvSpPr>
              <a:spLocks noChangeShapeType="1"/>
            </p:cNvSpPr>
            <p:nvPr/>
          </p:nvSpPr>
          <p:spPr bwMode="auto">
            <a:xfrm>
              <a:off x="4916" y="3332"/>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5" name="Rectangle 132"/>
            <p:cNvSpPr>
              <a:spLocks noChangeArrowheads="1"/>
            </p:cNvSpPr>
            <p:nvPr/>
          </p:nvSpPr>
          <p:spPr bwMode="auto">
            <a:xfrm>
              <a:off x="4916" y="3332"/>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4626" name="Line 133"/>
            <p:cNvSpPr>
              <a:spLocks noChangeShapeType="1"/>
            </p:cNvSpPr>
            <p:nvPr/>
          </p:nvSpPr>
          <p:spPr bwMode="auto">
            <a:xfrm>
              <a:off x="4916" y="3332"/>
              <a:ext cx="1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7" name="Line 134"/>
            <p:cNvSpPr>
              <a:spLocks noChangeShapeType="1"/>
            </p:cNvSpPr>
            <p:nvPr/>
          </p:nvSpPr>
          <p:spPr bwMode="auto">
            <a:xfrm>
              <a:off x="4916" y="3332"/>
              <a:ext cx="0"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8" name="Rectangle 153"/>
            <p:cNvSpPr>
              <a:spLocks noChangeArrowheads="1"/>
            </p:cNvSpPr>
            <p:nvPr/>
          </p:nvSpPr>
          <p:spPr bwMode="auto">
            <a:xfrm>
              <a:off x="2083" y="3645"/>
              <a:ext cx="20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zh-CN" altLang="en-US" sz="2000">
                  <a:solidFill>
                    <a:schemeClr val="tx2"/>
                  </a:solidFill>
                  <a:latin typeface="楷体_GB2312" pitchFamily="49" charset="-122"/>
                </a:rPr>
                <a:t>程序控制方式的数据传送过程</a:t>
              </a:r>
              <a:endParaRPr lang="zh-CN" altLang="en-US" sz="1800">
                <a:solidFill>
                  <a:schemeClr val="tx2"/>
                </a:solidFill>
                <a:latin typeface="楷体_GB2312" pitchFamily="49" charset="-122"/>
              </a:endParaRPr>
            </a:p>
          </p:txBody>
        </p:sp>
        <p:grpSp>
          <p:nvGrpSpPr>
            <p:cNvPr id="64629" name="Group 157"/>
            <p:cNvGrpSpPr>
              <a:grpSpLocks/>
            </p:cNvGrpSpPr>
            <p:nvPr/>
          </p:nvGrpSpPr>
          <p:grpSpPr bwMode="auto">
            <a:xfrm>
              <a:off x="3358" y="3145"/>
              <a:ext cx="786" cy="106"/>
              <a:chOff x="3358" y="3145"/>
              <a:chExt cx="786" cy="106"/>
            </a:xfrm>
          </p:grpSpPr>
          <p:sp>
            <p:nvSpPr>
              <p:cNvPr id="64640" name="Line 154"/>
              <p:cNvSpPr>
                <a:spLocks noChangeShapeType="1"/>
              </p:cNvSpPr>
              <p:nvPr/>
            </p:nvSpPr>
            <p:spPr bwMode="auto">
              <a:xfrm>
                <a:off x="3445" y="3197"/>
                <a:ext cx="612"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1" name="Freeform 155"/>
              <p:cNvSpPr>
                <a:spLocks/>
              </p:cNvSpPr>
              <p:nvPr/>
            </p:nvSpPr>
            <p:spPr bwMode="auto">
              <a:xfrm>
                <a:off x="3358" y="3145"/>
                <a:ext cx="90" cy="103"/>
              </a:xfrm>
              <a:custGeom>
                <a:avLst/>
                <a:gdLst>
                  <a:gd name="T0" fmla="*/ 90 w 90"/>
                  <a:gd name="T1" fmla="*/ 0 h 103"/>
                  <a:gd name="T2" fmla="*/ 0 w 90"/>
                  <a:gd name="T3" fmla="*/ 52 h 103"/>
                  <a:gd name="T4" fmla="*/ 90 w 90"/>
                  <a:gd name="T5" fmla="*/ 103 h 103"/>
                  <a:gd name="T6" fmla="*/ 90 w 90"/>
                  <a:gd name="T7" fmla="*/ 0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03">
                    <a:moveTo>
                      <a:pt x="90" y="0"/>
                    </a:moveTo>
                    <a:lnTo>
                      <a:pt x="0" y="52"/>
                    </a:lnTo>
                    <a:lnTo>
                      <a:pt x="90" y="103"/>
                    </a:lnTo>
                    <a:lnTo>
                      <a:pt x="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42" name="Freeform 156"/>
              <p:cNvSpPr>
                <a:spLocks/>
              </p:cNvSpPr>
              <p:nvPr/>
            </p:nvSpPr>
            <p:spPr bwMode="auto">
              <a:xfrm>
                <a:off x="4054" y="3148"/>
                <a:ext cx="90" cy="103"/>
              </a:xfrm>
              <a:custGeom>
                <a:avLst/>
                <a:gdLst>
                  <a:gd name="T0" fmla="*/ 0 w 90"/>
                  <a:gd name="T1" fmla="*/ 103 h 103"/>
                  <a:gd name="T2" fmla="*/ 90 w 90"/>
                  <a:gd name="T3" fmla="*/ 51 h 103"/>
                  <a:gd name="T4" fmla="*/ 0 w 90"/>
                  <a:gd name="T5" fmla="*/ 0 h 103"/>
                  <a:gd name="T6" fmla="*/ 0 w 90"/>
                  <a:gd name="T7" fmla="*/ 103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03">
                    <a:moveTo>
                      <a:pt x="0" y="103"/>
                    </a:moveTo>
                    <a:lnTo>
                      <a:pt x="90" y="51"/>
                    </a:lnTo>
                    <a:lnTo>
                      <a:pt x="0" y="0"/>
                    </a:lnTo>
                    <a:lnTo>
                      <a:pt x="0"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4630" name="Line 158"/>
            <p:cNvSpPr>
              <a:spLocks noChangeShapeType="1"/>
            </p:cNvSpPr>
            <p:nvPr/>
          </p:nvSpPr>
          <p:spPr bwMode="auto">
            <a:xfrm>
              <a:off x="1763" y="2901"/>
              <a:ext cx="485" cy="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1" name="Line 159"/>
            <p:cNvSpPr>
              <a:spLocks noChangeShapeType="1"/>
            </p:cNvSpPr>
            <p:nvPr/>
          </p:nvSpPr>
          <p:spPr bwMode="auto">
            <a:xfrm>
              <a:off x="2248" y="2921"/>
              <a:ext cx="0" cy="20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4632" name="Group 162"/>
            <p:cNvGrpSpPr>
              <a:grpSpLocks/>
            </p:cNvGrpSpPr>
            <p:nvPr/>
          </p:nvGrpSpPr>
          <p:grpSpPr bwMode="auto">
            <a:xfrm>
              <a:off x="1796" y="3421"/>
              <a:ext cx="459" cy="103"/>
              <a:chOff x="1796" y="3421"/>
              <a:chExt cx="459" cy="103"/>
            </a:xfrm>
          </p:grpSpPr>
          <p:sp>
            <p:nvSpPr>
              <p:cNvPr id="64638" name="Line 160"/>
              <p:cNvSpPr>
                <a:spLocks noChangeShapeType="1"/>
              </p:cNvSpPr>
              <p:nvPr/>
            </p:nvSpPr>
            <p:spPr bwMode="auto">
              <a:xfrm>
                <a:off x="1883" y="3473"/>
                <a:ext cx="3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9" name="Freeform 161"/>
              <p:cNvSpPr>
                <a:spLocks/>
              </p:cNvSpPr>
              <p:nvPr/>
            </p:nvSpPr>
            <p:spPr bwMode="auto">
              <a:xfrm>
                <a:off x="1796" y="3421"/>
                <a:ext cx="90" cy="103"/>
              </a:xfrm>
              <a:custGeom>
                <a:avLst/>
                <a:gdLst>
                  <a:gd name="T0" fmla="*/ 90 w 90"/>
                  <a:gd name="T1" fmla="*/ 0 h 103"/>
                  <a:gd name="T2" fmla="*/ 0 w 90"/>
                  <a:gd name="T3" fmla="*/ 52 h 103"/>
                  <a:gd name="T4" fmla="*/ 90 w 90"/>
                  <a:gd name="T5" fmla="*/ 103 h 103"/>
                  <a:gd name="T6" fmla="*/ 90 w 90"/>
                  <a:gd name="T7" fmla="*/ 0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03">
                    <a:moveTo>
                      <a:pt x="90" y="0"/>
                    </a:moveTo>
                    <a:lnTo>
                      <a:pt x="0" y="52"/>
                    </a:lnTo>
                    <a:lnTo>
                      <a:pt x="90" y="103"/>
                    </a:lnTo>
                    <a:lnTo>
                      <a:pt x="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4633" name="Line 163"/>
            <p:cNvSpPr>
              <a:spLocks noChangeShapeType="1"/>
            </p:cNvSpPr>
            <p:nvPr/>
          </p:nvSpPr>
          <p:spPr bwMode="auto">
            <a:xfrm flipV="1">
              <a:off x="2248" y="3267"/>
              <a:ext cx="0" cy="20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4" name="Line 164"/>
            <p:cNvSpPr>
              <a:spLocks noChangeShapeType="1"/>
            </p:cNvSpPr>
            <p:nvPr/>
          </p:nvSpPr>
          <p:spPr bwMode="auto">
            <a:xfrm>
              <a:off x="2248" y="3267"/>
              <a:ext cx="347" cy="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4635" name="Group 167"/>
            <p:cNvGrpSpPr>
              <a:grpSpLocks/>
            </p:cNvGrpSpPr>
            <p:nvPr/>
          </p:nvGrpSpPr>
          <p:grpSpPr bwMode="auto">
            <a:xfrm>
              <a:off x="2248" y="3080"/>
              <a:ext cx="347" cy="103"/>
              <a:chOff x="2248" y="3080"/>
              <a:chExt cx="347" cy="103"/>
            </a:xfrm>
          </p:grpSpPr>
          <p:sp>
            <p:nvSpPr>
              <p:cNvPr id="64636" name="Line 165"/>
              <p:cNvSpPr>
                <a:spLocks noChangeShapeType="1"/>
              </p:cNvSpPr>
              <p:nvPr/>
            </p:nvSpPr>
            <p:spPr bwMode="auto">
              <a:xfrm>
                <a:off x="2248" y="3129"/>
                <a:ext cx="259"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7" name="Freeform 166"/>
              <p:cNvSpPr>
                <a:spLocks/>
              </p:cNvSpPr>
              <p:nvPr/>
            </p:nvSpPr>
            <p:spPr bwMode="auto">
              <a:xfrm>
                <a:off x="2505" y="3080"/>
                <a:ext cx="90" cy="103"/>
              </a:xfrm>
              <a:custGeom>
                <a:avLst/>
                <a:gdLst>
                  <a:gd name="T0" fmla="*/ 0 w 90"/>
                  <a:gd name="T1" fmla="*/ 103 h 103"/>
                  <a:gd name="T2" fmla="*/ 90 w 90"/>
                  <a:gd name="T3" fmla="*/ 51 h 103"/>
                  <a:gd name="T4" fmla="*/ 0 w 90"/>
                  <a:gd name="T5" fmla="*/ 0 h 103"/>
                  <a:gd name="T6" fmla="*/ 0 w 90"/>
                  <a:gd name="T7" fmla="*/ 103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03">
                    <a:moveTo>
                      <a:pt x="0" y="103"/>
                    </a:moveTo>
                    <a:lnTo>
                      <a:pt x="90" y="51"/>
                    </a:lnTo>
                    <a:lnTo>
                      <a:pt x="0" y="0"/>
                    </a:lnTo>
                    <a:lnTo>
                      <a:pt x="0"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2" name="日期占位符 1"/>
          <p:cNvSpPr>
            <a:spLocks noGrp="1"/>
          </p:cNvSpPr>
          <p:nvPr>
            <p:ph type="dt" sz="half" idx="10"/>
          </p:nvPr>
        </p:nvSpPr>
        <p:spPr/>
        <p:txBody>
          <a:bodyPr/>
          <a:lstStyle/>
          <a:p>
            <a:pPr>
              <a:defRPr/>
            </a:pPr>
            <a:fld id="{CDE5FB1D-BA96-49AE-8C79-41E277E20CDD}"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51</a:t>
            </a:fld>
            <a:endParaRPr lang="en-US" altLang="zh-CN" dirty="0"/>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304800" y="1341438"/>
            <a:ext cx="4772025" cy="4983162"/>
          </a:xfrm>
        </p:spPr>
        <p:txBody>
          <a:bodyPr/>
          <a:lstStyle/>
          <a:p>
            <a:pPr algn="just" eaLnBrk="1" hangingPunct="1">
              <a:lnSpc>
                <a:spcPct val="150000"/>
              </a:lnSpc>
              <a:spcBef>
                <a:spcPct val="0"/>
              </a:spcBef>
            </a:pPr>
            <a:r>
              <a:rPr lang="zh-CN" altLang="en-US" dirty="0" smtClean="0">
                <a:latin typeface="微软雅黑" panose="020B0503020204020204" pitchFamily="34" charset="-122"/>
                <a:ea typeface="微软雅黑" panose="020B0503020204020204" pitchFamily="34" charset="-122"/>
              </a:rPr>
              <a:t>一个处理机管理多台外围设备。处理机</a:t>
            </a:r>
            <a:r>
              <a:rPr lang="zh-CN" altLang="en-US" dirty="0" smtClean="0">
                <a:solidFill>
                  <a:srgbClr val="0000FF"/>
                </a:solidFill>
                <a:latin typeface="微软雅黑" panose="020B0503020204020204" pitchFamily="34" charset="-122"/>
                <a:ea typeface="微软雅黑" panose="020B0503020204020204" pitchFamily="34" charset="-122"/>
              </a:rPr>
              <a:t>采用轮流循环测试方法</a:t>
            </a:r>
            <a:r>
              <a:rPr lang="zh-CN" altLang="en-US" dirty="0" smtClean="0">
                <a:latin typeface="微软雅黑" panose="020B0503020204020204" pitchFamily="34" charset="-122"/>
                <a:ea typeface="微软雅黑" panose="020B0503020204020204" pitchFamily="34" charset="-122"/>
              </a:rPr>
              <a:t>，分时为各台外围设备服务。</a:t>
            </a:r>
          </a:p>
          <a:p>
            <a:pPr lvl="1" algn="just" eaLnBrk="1" hangingPunct="1">
              <a:lnSpc>
                <a:spcPct val="150000"/>
              </a:lnSpc>
              <a:spcBef>
                <a:spcPct val="0"/>
              </a:spcBef>
            </a:pPr>
            <a:r>
              <a:rPr lang="zh-CN" altLang="en-US" dirty="0" smtClean="0">
                <a:latin typeface="微软雅黑" panose="020B0503020204020204" pitchFamily="34" charset="-122"/>
                <a:ea typeface="微软雅黑" panose="020B0503020204020204" pitchFamily="34" charset="-122"/>
              </a:rPr>
              <a:t>优点：</a:t>
            </a:r>
          </a:p>
          <a:p>
            <a:pPr lvl="2" algn="just" eaLnBrk="1" hangingPunct="1">
              <a:lnSpc>
                <a:spcPct val="150000"/>
              </a:lnSpc>
              <a:spcBef>
                <a:spcPct val="0"/>
              </a:spcBef>
            </a:pPr>
            <a:r>
              <a:rPr lang="zh-CN" altLang="en-US" dirty="0" smtClean="0">
                <a:solidFill>
                  <a:srgbClr val="FF0000"/>
                </a:solidFill>
                <a:latin typeface="微软雅黑" panose="020B0503020204020204" pitchFamily="34" charset="-122"/>
                <a:ea typeface="微软雅黑" panose="020B0503020204020204" pitchFamily="34" charset="-122"/>
              </a:rPr>
              <a:t>灵活性很好</a:t>
            </a:r>
            <a:r>
              <a:rPr lang="zh-CN" altLang="en-US" dirty="0" smtClean="0">
                <a:latin typeface="微软雅黑" panose="020B0503020204020204" pitchFamily="34" charset="-122"/>
                <a:ea typeface="微软雅黑" panose="020B0503020204020204" pitchFamily="34" charset="-122"/>
              </a:rPr>
              <a:t>。可以很容易地改变各台外围设备的优先级。</a:t>
            </a:r>
          </a:p>
          <a:p>
            <a:pPr lvl="2" algn="just" eaLnBrk="1" hangingPunct="1">
              <a:lnSpc>
                <a:spcPct val="150000"/>
              </a:lnSpc>
              <a:spcBef>
                <a:spcPct val="0"/>
              </a:spcBef>
            </a:pPr>
            <a:endParaRPr lang="zh-CN" altLang="en-US" dirty="0" smtClean="0">
              <a:latin typeface="微软雅黑" panose="020B0503020204020204" pitchFamily="34" charset="-122"/>
              <a:ea typeface="微软雅黑" panose="020B0503020204020204" pitchFamily="34" charset="-122"/>
            </a:endParaRPr>
          </a:p>
          <a:p>
            <a:pPr lvl="1" algn="just" eaLnBrk="1" hangingPunct="1">
              <a:lnSpc>
                <a:spcPct val="150000"/>
              </a:lnSpc>
              <a:spcBef>
                <a:spcPct val="0"/>
              </a:spcBef>
            </a:pPr>
            <a:r>
              <a:rPr lang="zh-CN" altLang="en-US" dirty="0" smtClean="0">
                <a:latin typeface="微软雅黑" panose="020B0503020204020204" pitchFamily="34" charset="-122"/>
                <a:ea typeface="微软雅黑" panose="020B0503020204020204" pitchFamily="34" charset="-122"/>
              </a:rPr>
              <a:t>缺点：</a:t>
            </a:r>
          </a:p>
          <a:p>
            <a:pPr lvl="2" algn="just" eaLnBrk="1" hangingPunct="1">
              <a:lnSpc>
                <a:spcPct val="150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不能实现处理机与外围设备之间并行工作。</a:t>
            </a:r>
          </a:p>
        </p:txBody>
      </p:sp>
      <p:graphicFrame>
        <p:nvGraphicFramePr>
          <p:cNvPr id="65539" name="Object 3" descr="蓝色砂纸"/>
          <p:cNvGraphicFramePr>
            <a:graphicFrameLocks noChangeAspect="1"/>
          </p:cNvGraphicFramePr>
          <p:nvPr/>
        </p:nvGraphicFramePr>
        <p:xfrm>
          <a:off x="5508625" y="1196975"/>
          <a:ext cx="3181350" cy="5111750"/>
        </p:xfrm>
        <a:graphic>
          <a:graphicData uri="http://schemas.openxmlformats.org/presentationml/2006/ole">
            <mc:AlternateContent xmlns:mc="http://schemas.openxmlformats.org/markup-compatibility/2006">
              <mc:Choice xmlns:v="urn:schemas-microsoft-com:vml" Requires="v">
                <p:oleObj spid="_x0000_s65585" name="图片" r:id="rId3" imgW="2162175" imgH="3619500" progId="Word.Picture.8">
                  <p:embed/>
                </p:oleObj>
              </mc:Choice>
              <mc:Fallback>
                <p:oleObj name="图片" r:id="rId3" imgW="2162175" imgH="3619500" progId="Word.Picture.8">
                  <p:embed/>
                  <p:pic>
                    <p:nvPicPr>
                      <p:cNvPr id="0" name="Object 3" descr="蓝色砂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1196975"/>
                        <a:ext cx="3181350" cy="511175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0" name="Rectangle 4"/>
          <p:cNvSpPr>
            <a:spLocks noGrp="1" noChangeArrowheads="1"/>
          </p:cNvSpPr>
          <p:nvPr>
            <p:ph type="title"/>
          </p:nvPr>
        </p:nvSpPr>
        <p:spPr>
          <a:xfrm>
            <a:off x="442913" y="404813"/>
            <a:ext cx="8243887" cy="531812"/>
          </a:xfrm>
          <a:noFill/>
        </p:spPr>
        <p:txBody>
          <a:bodyPr/>
          <a:lstStyle/>
          <a:p>
            <a:pPr eaLnBrk="1" hangingPunct="1"/>
            <a:r>
              <a:rPr lang="zh-CN" altLang="en-US" smtClean="0"/>
              <a:t>基本输入输出方式</a:t>
            </a:r>
            <a:r>
              <a:rPr lang="zh-CN" altLang="en-US" sz="1600" smtClean="0"/>
              <a:t>（续）</a:t>
            </a:r>
          </a:p>
        </p:txBody>
      </p:sp>
      <p:sp>
        <p:nvSpPr>
          <p:cNvPr id="2" name="日期占位符 1"/>
          <p:cNvSpPr>
            <a:spLocks noGrp="1"/>
          </p:cNvSpPr>
          <p:nvPr>
            <p:ph type="dt" sz="half" idx="10"/>
          </p:nvPr>
        </p:nvSpPr>
        <p:spPr/>
        <p:txBody>
          <a:bodyPr/>
          <a:lstStyle/>
          <a:p>
            <a:pPr>
              <a:defRPr/>
            </a:pPr>
            <a:fld id="{37D2FCFA-144C-4958-8737-F13EDFC75EF0}"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52</a:t>
            </a:fld>
            <a:endParaRPr lang="en-US" altLang="zh-CN" dirty="0"/>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a:xfrm>
            <a:off x="304800" y="1196975"/>
            <a:ext cx="8610600" cy="5356225"/>
          </a:xfrm>
        </p:spPr>
        <p:txBody>
          <a:bodyPr/>
          <a:lstStyle/>
          <a:p>
            <a:pPr algn="just" eaLnBrk="1" hangingPunct="1">
              <a:lnSpc>
                <a:spcPct val="175000"/>
              </a:lnSpc>
              <a:spcBef>
                <a:spcPct val="0"/>
              </a:spcBef>
            </a:pPr>
            <a:r>
              <a:rPr lang="en-US" altLang="zh-CN" dirty="0" smtClean="0">
                <a:solidFill>
                  <a:srgbClr val="800000"/>
                </a:solidFill>
                <a:latin typeface="微软雅黑" panose="020B0503020204020204" pitchFamily="34" charset="-122"/>
                <a:ea typeface="微软雅黑" panose="020B0503020204020204" pitchFamily="34" charset="-122"/>
              </a:rPr>
              <a:t>2.</a:t>
            </a:r>
            <a:r>
              <a:rPr lang="zh-CN" altLang="en-US" dirty="0" smtClean="0">
                <a:solidFill>
                  <a:srgbClr val="800000"/>
                </a:solidFill>
                <a:latin typeface="微软雅黑" panose="020B0503020204020204" pitchFamily="34" charset="-122"/>
                <a:ea typeface="微软雅黑" panose="020B0503020204020204" pitchFamily="34" charset="-122"/>
              </a:rPr>
              <a:t>中断输入输出方式</a:t>
            </a:r>
          </a:p>
          <a:p>
            <a:pPr lvl="1" algn="just" eaLnBrk="1" hangingPunct="1">
              <a:lnSpc>
                <a:spcPct val="175000"/>
              </a:lnSpc>
              <a:spcBef>
                <a:spcPct val="0"/>
              </a:spcBef>
            </a:pPr>
            <a:r>
              <a:rPr lang="zh-CN" altLang="en-US" dirty="0" smtClean="0">
                <a:latin typeface="微软雅黑" panose="020B0503020204020204" pitchFamily="34" charset="-122"/>
                <a:ea typeface="微软雅黑" panose="020B0503020204020204" pitchFamily="34" charset="-122"/>
              </a:rPr>
              <a:t>定义：</a:t>
            </a:r>
            <a:r>
              <a:rPr lang="zh-CN" altLang="en-US" dirty="0" smtClean="0">
                <a:solidFill>
                  <a:srgbClr val="FF0000"/>
                </a:solidFill>
                <a:latin typeface="微软雅黑" panose="020B0503020204020204" pitchFamily="34" charset="-122"/>
                <a:ea typeface="微软雅黑" panose="020B0503020204020204" pitchFamily="34" charset="-122"/>
              </a:rPr>
              <a:t>当出现来自系统外部，机器内部，甚至处理机本身的任何例外的</a:t>
            </a:r>
            <a:r>
              <a:rPr lang="zh-CN" altLang="en-US" dirty="0" smtClean="0">
                <a:latin typeface="微软雅黑" panose="020B0503020204020204" pitchFamily="34" charset="-122"/>
                <a:ea typeface="微软雅黑" panose="020B0503020204020204" pitchFamily="34" charset="-122"/>
              </a:rPr>
              <a:t>，或者虽然是事先安排的，但出现在现行程序的什么地方是事先不知道的</a:t>
            </a:r>
            <a:r>
              <a:rPr lang="zh-CN" altLang="en-US" dirty="0" smtClean="0">
                <a:solidFill>
                  <a:srgbClr val="FF0000"/>
                </a:solidFill>
                <a:latin typeface="微软雅黑" panose="020B0503020204020204" pitchFamily="34" charset="-122"/>
                <a:ea typeface="微软雅黑" panose="020B0503020204020204" pitchFamily="34" charset="-122"/>
              </a:rPr>
              <a:t>事件时，</a:t>
            </a:r>
            <a:r>
              <a:rPr lang="en-US" altLang="zh-CN" dirty="0" smtClean="0">
                <a:solidFill>
                  <a:srgbClr val="FF0000"/>
                </a:solidFill>
                <a:latin typeface="微软雅黑" panose="020B0503020204020204" pitchFamily="34" charset="-122"/>
                <a:ea typeface="微软雅黑" panose="020B0503020204020204" pitchFamily="34" charset="-122"/>
              </a:rPr>
              <a:t>CPU</a:t>
            </a:r>
            <a:r>
              <a:rPr lang="zh-CN" altLang="en-US" dirty="0" smtClean="0">
                <a:solidFill>
                  <a:srgbClr val="FF0000"/>
                </a:solidFill>
                <a:latin typeface="微软雅黑" panose="020B0503020204020204" pitchFamily="34" charset="-122"/>
                <a:ea typeface="微软雅黑" panose="020B0503020204020204" pitchFamily="34" charset="-122"/>
              </a:rPr>
              <a:t>暂停执行现行程序，转去处理这些事件，等处理完成后再返回来继续执行原先的程序。</a:t>
            </a:r>
          </a:p>
          <a:p>
            <a:pPr lvl="1" algn="just" eaLnBrk="1" hangingPunct="1">
              <a:lnSpc>
                <a:spcPct val="175000"/>
              </a:lnSpc>
              <a:spcBef>
                <a:spcPct val="0"/>
              </a:spcBef>
            </a:pPr>
            <a:r>
              <a:rPr lang="zh-CN" altLang="en-US" dirty="0" smtClean="0">
                <a:latin typeface="微软雅黑" panose="020B0503020204020204" pitchFamily="34" charset="-122"/>
                <a:ea typeface="微软雅黑" panose="020B0503020204020204" pitchFamily="34" charset="-122"/>
              </a:rPr>
              <a:t>特点：</a:t>
            </a:r>
          </a:p>
          <a:p>
            <a:pPr lvl="2" algn="just" eaLnBrk="1" hangingPunct="1">
              <a:lnSpc>
                <a:spcPct val="175000"/>
              </a:lnSpc>
              <a:spcBef>
                <a:spcPct val="0"/>
              </a:spcBef>
            </a:pPr>
            <a:r>
              <a:rPr lang="en-US" altLang="zh-CN" dirty="0" smtClean="0">
                <a:solidFill>
                  <a:srgbClr val="003300"/>
                </a:solidFill>
                <a:latin typeface="微软雅黑" panose="020B0503020204020204" pitchFamily="34" charset="-122"/>
                <a:ea typeface="微软雅黑" panose="020B0503020204020204" pitchFamily="34" charset="-122"/>
              </a:rPr>
              <a:t>(1)CPU</a:t>
            </a:r>
            <a:r>
              <a:rPr lang="zh-CN" altLang="en-US" dirty="0" smtClean="0">
                <a:solidFill>
                  <a:srgbClr val="003300"/>
                </a:solidFill>
                <a:latin typeface="微软雅黑" panose="020B0503020204020204" pitchFamily="34" charset="-122"/>
                <a:ea typeface="微软雅黑" panose="020B0503020204020204" pitchFamily="34" charset="-122"/>
              </a:rPr>
              <a:t>与外围设备能够并行工作。</a:t>
            </a:r>
          </a:p>
          <a:p>
            <a:pPr lvl="2" algn="just" eaLnBrk="1" hangingPunct="1">
              <a:lnSpc>
                <a:spcPct val="175000"/>
              </a:lnSpc>
              <a:spcBef>
                <a:spcPct val="0"/>
              </a:spcBef>
            </a:pPr>
            <a:r>
              <a:rPr lang="en-US" altLang="zh-CN" dirty="0" smtClean="0">
                <a:solidFill>
                  <a:srgbClr val="003300"/>
                </a:solidFill>
                <a:latin typeface="微软雅黑" panose="020B0503020204020204" pitchFamily="34" charset="-122"/>
                <a:ea typeface="微软雅黑" panose="020B0503020204020204" pitchFamily="34" charset="-122"/>
              </a:rPr>
              <a:t>(2)</a:t>
            </a:r>
            <a:r>
              <a:rPr lang="zh-CN" altLang="en-US" dirty="0" smtClean="0">
                <a:solidFill>
                  <a:srgbClr val="003300"/>
                </a:solidFill>
                <a:latin typeface="微软雅黑" panose="020B0503020204020204" pitchFamily="34" charset="-122"/>
                <a:ea typeface="微软雅黑" panose="020B0503020204020204" pitchFamily="34" charset="-122"/>
              </a:rPr>
              <a:t>能够处理例外事件。</a:t>
            </a:r>
          </a:p>
          <a:p>
            <a:pPr lvl="2" algn="just" eaLnBrk="1" hangingPunct="1">
              <a:lnSpc>
                <a:spcPct val="175000"/>
              </a:lnSpc>
              <a:spcBef>
                <a:spcPct val="0"/>
              </a:spcBef>
            </a:pPr>
            <a:r>
              <a:rPr lang="en-US" altLang="zh-CN" dirty="0" smtClean="0">
                <a:solidFill>
                  <a:srgbClr val="003300"/>
                </a:solidFill>
                <a:latin typeface="微软雅黑" panose="020B0503020204020204" pitchFamily="34" charset="-122"/>
                <a:ea typeface="微软雅黑" panose="020B0503020204020204" pitchFamily="34" charset="-122"/>
              </a:rPr>
              <a:t>(3)</a:t>
            </a:r>
            <a:r>
              <a:rPr lang="zh-CN" altLang="en-US" dirty="0" smtClean="0">
                <a:solidFill>
                  <a:srgbClr val="003300"/>
                </a:solidFill>
                <a:latin typeface="微软雅黑" panose="020B0503020204020204" pitchFamily="34" charset="-122"/>
                <a:ea typeface="微软雅黑" panose="020B0503020204020204" pitchFamily="34" charset="-122"/>
              </a:rPr>
              <a:t>数据的输入和输出都要经过</a:t>
            </a:r>
            <a:r>
              <a:rPr lang="en-US" altLang="zh-CN" dirty="0" smtClean="0">
                <a:solidFill>
                  <a:srgbClr val="003300"/>
                </a:solidFill>
                <a:latin typeface="微软雅黑" panose="020B0503020204020204" pitchFamily="34" charset="-122"/>
                <a:ea typeface="微软雅黑" panose="020B0503020204020204" pitchFamily="34" charset="-122"/>
              </a:rPr>
              <a:t>CPU</a:t>
            </a:r>
            <a:r>
              <a:rPr lang="zh-CN" altLang="en-US" dirty="0" smtClean="0">
                <a:solidFill>
                  <a:srgbClr val="003300"/>
                </a:solidFill>
                <a:latin typeface="微软雅黑" panose="020B0503020204020204" pitchFamily="34" charset="-122"/>
                <a:ea typeface="微软雅黑" panose="020B0503020204020204" pitchFamily="34" charset="-122"/>
              </a:rPr>
              <a:t>。</a:t>
            </a:r>
          </a:p>
          <a:p>
            <a:pPr lvl="2" algn="just" eaLnBrk="1" hangingPunct="1">
              <a:lnSpc>
                <a:spcPct val="175000"/>
              </a:lnSpc>
              <a:spcBef>
                <a:spcPct val="0"/>
              </a:spcBef>
            </a:pPr>
            <a:r>
              <a:rPr lang="en-US" altLang="zh-CN" dirty="0" smtClean="0">
                <a:solidFill>
                  <a:srgbClr val="003300"/>
                </a:solidFill>
                <a:latin typeface="微软雅黑" panose="020B0503020204020204" pitchFamily="34" charset="-122"/>
                <a:ea typeface="微软雅黑" panose="020B0503020204020204" pitchFamily="34" charset="-122"/>
              </a:rPr>
              <a:t>(4)</a:t>
            </a:r>
            <a:r>
              <a:rPr lang="zh-CN" altLang="en-US" dirty="0" smtClean="0">
                <a:solidFill>
                  <a:srgbClr val="003300"/>
                </a:solidFill>
                <a:latin typeface="微软雅黑" panose="020B0503020204020204" pitchFamily="34" charset="-122"/>
                <a:ea typeface="微软雅黑" panose="020B0503020204020204" pitchFamily="34" charset="-122"/>
              </a:rPr>
              <a:t>用于连接低速外围设备。</a:t>
            </a:r>
          </a:p>
        </p:txBody>
      </p:sp>
      <p:sp>
        <p:nvSpPr>
          <p:cNvPr id="66563" name="Rectangle 3"/>
          <p:cNvSpPr>
            <a:spLocks noGrp="1" noChangeArrowheads="1"/>
          </p:cNvSpPr>
          <p:nvPr>
            <p:ph type="title"/>
          </p:nvPr>
        </p:nvSpPr>
        <p:spPr>
          <a:xfrm>
            <a:off x="442913" y="404813"/>
            <a:ext cx="8243887" cy="531812"/>
          </a:xfrm>
          <a:noFill/>
        </p:spPr>
        <p:txBody>
          <a:bodyPr/>
          <a:lstStyle/>
          <a:p>
            <a:pPr eaLnBrk="1" hangingPunct="1"/>
            <a:r>
              <a:rPr lang="zh-CN" altLang="en-US" sz="3200" smtClean="0"/>
              <a:t>基本输入输出方式</a:t>
            </a:r>
            <a:r>
              <a:rPr lang="zh-CN" altLang="en-US" sz="1400" smtClean="0"/>
              <a:t>（续）</a:t>
            </a:r>
          </a:p>
        </p:txBody>
      </p:sp>
      <p:sp>
        <p:nvSpPr>
          <p:cNvPr id="2" name="日期占位符 1"/>
          <p:cNvSpPr>
            <a:spLocks noGrp="1"/>
          </p:cNvSpPr>
          <p:nvPr>
            <p:ph type="dt" sz="half" idx="10"/>
          </p:nvPr>
        </p:nvSpPr>
        <p:spPr/>
        <p:txBody>
          <a:bodyPr/>
          <a:lstStyle/>
          <a:p>
            <a:pPr>
              <a:defRPr/>
            </a:pPr>
            <a:fld id="{0222E342-A848-44A1-992E-1EDF1C24CCCA}"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53</a:t>
            </a:fld>
            <a:endParaRPr lang="en-US" altLang="zh-C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xfrm>
            <a:off x="304800" y="1196975"/>
            <a:ext cx="8534400" cy="2087563"/>
          </a:xfrm>
        </p:spPr>
        <p:txBody>
          <a:bodyPr/>
          <a:lstStyle/>
          <a:p>
            <a:pPr algn="just" eaLnBrk="1" hangingPunct="1">
              <a:lnSpc>
                <a:spcPct val="150000"/>
              </a:lnSpc>
            </a:pPr>
            <a:r>
              <a:rPr lang="en-US" altLang="zh-CN" dirty="0" smtClean="0">
                <a:solidFill>
                  <a:srgbClr val="800000"/>
                </a:solidFill>
                <a:latin typeface="微软雅黑" panose="020B0503020204020204" pitchFamily="34" charset="-122"/>
                <a:ea typeface="微软雅黑" panose="020B0503020204020204" pitchFamily="34" charset="-122"/>
              </a:rPr>
              <a:t>3.</a:t>
            </a:r>
            <a:r>
              <a:rPr lang="zh-CN" altLang="en-US" dirty="0" smtClean="0">
                <a:solidFill>
                  <a:srgbClr val="800000"/>
                </a:solidFill>
                <a:latin typeface="微软雅黑" panose="020B0503020204020204" pitchFamily="34" charset="-122"/>
                <a:ea typeface="微软雅黑" panose="020B0503020204020204" pitchFamily="34" charset="-122"/>
              </a:rPr>
              <a:t>直接存储器访问方式</a:t>
            </a:r>
          </a:p>
          <a:p>
            <a:pPr lvl="1" algn="just" eaLnBrk="1" hangingPunct="1">
              <a:lnSpc>
                <a:spcPct val="150000"/>
              </a:lnSpc>
            </a:pPr>
            <a:r>
              <a:rPr lang="zh-CN" altLang="en-US" dirty="0" smtClean="0">
                <a:latin typeface="微软雅黑" panose="020B0503020204020204" pitchFamily="34" charset="-122"/>
                <a:ea typeface="微软雅黑" panose="020B0503020204020204" pitchFamily="34" charset="-122"/>
              </a:rPr>
              <a:t>直接存储器访问方式</a:t>
            </a:r>
            <a:r>
              <a:rPr lang="en-US" altLang="zh-CN" dirty="0" smtClean="0">
                <a:latin typeface="微软雅黑" panose="020B0503020204020204" pitchFamily="34" charset="-122"/>
                <a:ea typeface="微软雅黑" panose="020B0503020204020204" pitchFamily="34" charset="-122"/>
              </a:rPr>
              <a:t>(DMA</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Direct Memory Access)</a:t>
            </a:r>
            <a:r>
              <a:rPr lang="zh-CN" altLang="en-US" dirty="0" smtClean="0">
                <a:latin typeface="微软雅黑" panose="020B0503020204020204" pitchFamily="34" charset="-122"/>
                <a:ea typeface="微软雅黑" panose="020B0503020204020204" pitchFamily="34" charset="-122"/>
              </a:rPr>
              <a:t>，主要用来连接高速外围设备。如磁盘存储器，磁带存储器、光盘辅助存储器，行式打印机等。</a:t>
            </a:r>
          </a:p>
        </p:txBody>
      </p:sp>
      <p:sp>
        <p:nvSpPr>
          <p:cNvPr id="67587" name="Rectangle 4"/>
          <p:cNvSpPr>
            <a:spLocks noGrp="1" noChangeArrowheads="1"/>
          </p:cNvSpPr>
          <p:nvPr>
            <p:ph type="title"/>
          </p:nvPr>
        </p:nvSpPr>
        <p:spPr>
          <a:xfrm>
            <a:off x="442913" y="404813"/>
            <a:ext cx="8243887" cy="531812"/>
          </a:xfrm>
          <a:noFill/>
        </p:spPr>
        <p:txBody>
          <a:bodyPr/>
          <a:lstStyle/>
          <a:p>
            <a:pPr eaLnBrk="1" hangingPunct="1"/>
            <a:r>
              <a:rPr lang="zh-CN" altLang="en-US" sz="3200" smtClean="0"/>
              <a:t>基本输入输出方式</a:t>
            </a:r>
            <a:r>
              <a:rPr lang="zh-CN" altLang="en-US" sz="1400" smtClean="0"/>
              <a:t>（续）</a:t>
            </a:r>
          </a:p>
        </p:txBody>
      </p:sp>
      <p:grpSp>
        <p:nvGrpSpPr>
          <p:cNvPr id="67588" name="Group 170"/>
          <p:cNvGrpSpPr>
            <a:grpSpLocks/>
          </p:cNvGrpSpPr>
          <p:nvPr/>
        </p:nvGrpSpPr>
        <p:grpSpPr bwMode="auto">
          <a:xfrm>
            <a:off x="1042988" y="3573463"/>
            <a:ext cx="7558087" cy="2290762"/>
            <a:chOff x="666" y="2296"/>
            <a:chExt cx="4618" cy="1381"/>
          </a:xfrm>
        </p:grpSpPr>
        <p:sp>
          <p:nvSpPr>
            <p:cNvPr id="67589" name="Rectangle 7"/>
            <p:cNvSpPr>
              <a:spLocks noChangeArrowheads="1"/>
            </p:cNvSpPr>
            <p:nvPr/>
          </p:nvSpPr>
          <p:spPr bwMode="auto">
            <a:xfrm>
              <a:off x="677" y="2432"/>
              <a:ext cx="85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zh-CN" altLang="en-US" sz="2200">
                  <a:solidFill>
                    <a:schemeClr val="tx2"/>
                  </a:solidFill>
                  <a:latin typeface="宋体" panose="02010600030101010101" pitchFamily="2" charset="-122"/>
                </a:rPr>
                <a:t>输入设备</a:t>
              </a:r>
              <a:r>
                <a:rPr lang="en-US" altLang="zh-CN" sz="2200">
                  <a:solidFill>
                    <a:schemeClr val="tx2"/>
                  </a:solidFill>
                  <a:latin typeface="宋体" panose="02010600030101010101" pitchFamily="2" charset="-122"/>
                </a:rPr>
                <a:t>ID</a:t>
              </a:r>
              <a:endParaRPr lang="en-US" altLang="zh-CN" sz="1800">
                <a:solidFill>
                  <a:schemeClr val="tx2"/>
                </a:solidFill>
              </a:endParaRPr>
            </a:p>
          </p:txBody>
        </p:sp>
        <p:sp>
          <p:nvSpPr>
            <p:cNvPr id="67590" name="Rectangle 9"/>
            <p:cNvSpPr>
              <a:spLocks noChangeArrowheads="1"/>
            </p:cNvSpPr>
            <p:nvPr/>
          </p:nvSpPr>
          <p:spPr bwMode="auto">
            <a:xfrm>
              <a:off x="666" y="2387"/>
              <a:ext cx="18"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591" name="Line 10"/>
            <p:cNvSpPr>
              <a:spLocks noChangeShapeType="1"/>
            </p:cNvSpPr>
            <p:nvPr/>
          </p:nvSpPr>
          <p:spPr bwMode="auto">
            <a:xfrm>
              <a:off x="666" y="2387"/>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2" name="Rectangle 11"/>
            <p:cNvSpPr>
              <a:spLocks noChangeArrowheads="1"/>
            </p:cNvSpPr>
            <p:nvPr/>
          </p:nvSpPr>
          <p:spPr bwMode="auto">
            <a:xfrm>
              <a:off x="666" y="2387"/>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593" name="Line 12"/>
            <p:cNvSpPr>
              <a:spLocks noChangeShapeType="1"/>
            </p:cNvSpPr>
            <p:nvPr/>
          </p:nvSpPr>
          <p:spPr bwMode="auto">
            <a:xfrm>
              <a:off x="666" y="2387"/>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4" name="Line 13"/>
            <p:cNvSpPr>
              <a:spLocks noChangeShapeType="1"/>
            </p:cNvSpPr>
            <p:nvPr/>
          </p:nvSpPr>
          <p:spPr bwMode="auto">
            <a:xfrm>
              <a:off x="666" y="2387"/>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5" name="Rectangle 14"/>
            <p:cNvSpPr>
              <a:spLocks noChangeArrowheads="1"/>
            </p:cNvSpPr>
            <p:nvPr/>
          </p:nvSpPr>
          <p:spPr bwMode="auto">
            <a:xfrm>
              <a:off x="684" y="2387"/>
              <a:ext cx="872"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596" name="Line 15"/>
            <p:cNvSpPr>
              <a:spLocks noChangeShapeType="1"/>
            </p:cNvSpPr>
            <p:nvPr/>
          </p:nvSpPr>
          <p:spPr bwMode="auto">
            <a:xfrm>
              <a:off x="684" y="2387"/>
              <a:ext cx="87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7" name="Rectangle 16"/>
            <p:cNvSpPr>
              <a:spLocks noChangeArrowheads="1"/>
            </p:cNvSpPr>
            <p:nvPr/>
          </p:nvSpPr>
          <p:spPr bwMode="auto">
            <a:xfrm>
              <a:off x="1556" y="2387"/>
              <a:ext cx="19"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598" name="Line 17"/>
            <p:cNvSpPr>
              <a:spLocks noChangeShapeType="1"/>
            </p:cNvSpPr>
            <p:nvPr/>
          </p:nvSpPr>
          <p:spPr bwMode="auto">
            <a:xfrm>
              <a:off x="1556" y="2387"/>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9" name="Rectangle 18"/>
            <p:cNvSpPr>
              <a:spLocks noChangeArrowheads="1"/>
            </p:cNvSpPr>
            <p:nvPr/>
          </p:nvSpPr>
          <p:spPr bwMode="auto">
            <a:xfrm>
              <a:off x="1556" y="2387"/>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00" name="Line 19"/>
            <p:cNvSpPr>
              <a:spLocks noChangeShapeType="1"/>
            </p:cNvSpPr>
            <p:nvPr/>
          </p:nvSpPr>
          <p:spPr bwMode="auto">
            <a:xfrm>
              <a:off x="1556" y="2387"/>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1" name="Line 20"/>
            <p:cNvSpPr>
              <a:spLocks noChangeShapeType="1"/>
            </p:cNvSpPr>
            <p:nvPr/>
          </p:nvSpPr>
          <p:spPr bwMode="auto">
            <a:xfrm>
              <a:off x="1556" y="2387"/>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2" name="Rectangle 21"/>
            <p:cNvSpPr>
              <a:spLocks noChangeArrowheads="1"/>
            </p:cNvSpPr>
            <p:nvPr/>
          </p:nvSpPr>
          <p:spPr bwMode="auto">
            <a:xfrm>
              <a:off x="666" y="2410"/>
              <a:ext cx="18"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03" name="Line 22"/>
            <p:cNvSpPr>
              <a:spLocks noChangeShapeType="1"/>
            </p:cNvSpPr>
            <p:nvPr/>
          </p:nvSpPr>
          <p:spPr bwMode="auto">
            <a:xfrm>
              <a:off x="666" y="2410"/>
              <a:ext cx="0"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4" name="Rectangle 23"/>
            <p:cNvSpPr>
              <a:spLocks noChangeArrowheads="1"/>
            </p:cNvSpPr>
            <p:nvPr/>
          </p:nvSpPr>
          <p:spPr bwMode="auto">
            <a:xfrm>
              <a:off x="1556" y="2410"/>
              <a:ext cx="1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05" name="Line 24"/>
            <p:cNvSpPr>
              <a:spLocks noChangeShapeType="1"/>
            </p:cNvSpPr>
            <p:nvPr/>
          </p:nvSpPr>
          <p:spPr bwMode="auto">
            <a:xfrm>
              <a:off x="1556" y="2410"/>
              <a:ext cx="0"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6" name="Rectangle 25"/>
            <p:cNvSpPr>
              <a:spLocks noChangeArrowheads="1"/>
            </p:cNvSpPr>
            <p:nvPr/>
          </p:nvSpPr>
          <p:spPr bwMode="auto">
            <a:xfrm>
              <a:off x="2506" y="2765"/>
              <a:ext cx="85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zh-CN" altLang="en-US" sz="2200">
                  <a:solidFill>
                    <a:schemeClr val="tx2"/>
                  </a:solidFill>
                  <a:latin typeface="宋体" panose="02010600030101010101" pitchFamily="2" charset="-122"/>
                </a:rPr>
                <a:t>主存储器</a:t>
              </a:r>
              <a:r>
                <a:rPr lang="en-US" altLang="zh-CN" sz="2200">
                  <a:solidFill>
                    <a:schemeClr val="tx2"/>
                  </a:solidFill>
                  <a:latin typeface="宋体" panose="02010600030101010101" pitchFamily="2" charset="-122"/>
                </a:rPr>
                <a:t>MM</a:t>
              </a:r>
              <a:endParaRPr lang="en-US" altLang="zh-CN" sz="1800">
                <a:solidFill>
                  <a:schemeClr val="tx2"/>
                </a:solidFill>
              </a:endParaRPr>
            </a:p>
          </p:txBody>
        </p:sp>
        <p:sp>
          <p:nvSpPr>
            <p:cNvPr id="67607" name="Rectangle 27"/>
            <p:cNvSpPr>
              <a:spLocks noChangeArrowheads="1"/>
            </p:cNvSpPr>
            <p:nvPr/>
          </p:nvSpPr>
          <p:spPr bwMode="auto">
            <a:xfrm>
              <a:off x="3459" y="2693"/>
              <a:ext cx="85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zh-CN" altLang="en-US" sz="2200">
                  <a:solidFill>
                    <a:schemeClr val="tx2"/>
                  </a:solidFill>
                  <a:latin typeface="宋体" panose="02010600030101010101" pitchFamily="2" charset="-122"/>
                </a:rPr>
                <a:t>存储器总线</a:t>
              </a:r>
              <a:endParaRPr lang="zh-CN" altLang="en-US" sz="1800">
                <a:solidFill>
                  <a:schemeClr val="tx2"/>
                </a:solidFill>
              </a:endParaRPr>
            </a:p>
          </p:txBody>
        </p:sp>
        <p:sp>
          <p:nvSpPr>
            <p:cNvPr id="67608" name="Rectangle 28"/>
            <p:cNvSpPr>
              <a:spLocks noChangeArrowheads="1"/>
            </p:cNvSpPr>
            <p:nvPr/>
          </p:nvSpPr>
          <p:spPr bwMode="auto">
            <a:xfrm>
              <a:off x="4433" y="2765"/>
              <a:ext cx="77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zh-CN" altLang="en-US" sz="2200">
                  <a:solidFill>
                    <a:schemeClr val="tx2"/>
                  </a:solidFill>
                  <a:latin typeface="宋体" panose="02010600030101010101" pitchFamily="2" charset="-122"/>
                </a:rPr>
                <a:t>处理机</a:t>
              </a:r>
              <a:r>
                <a:rPr lang="en-US" altLang="zh-CN" sz="2200">
                  <a:solidFill>
                    <a:schemeClr val="tx2"/>
                  </a:solidFill>
                  <a:latin typeface="宋体" panose="02010600030101010101" pitchFamily="2" charset="-122"/>
                </a:rPr>
                <a:t>CPU</a:t>
              </a:r>
              <a:endParaRPr lang="en-US" altLang="zh-CN" sz="1800">
                <a:solidFill>
                  <a:schemeClr val="tx2"/>
                </a:solidFill>
              </a:endParaRPr>
            </a:p>
          </p:txBody>
        </p:sp>
        <p:sp>
          <p:nvSpPr>
            <p:cNvPr id="67609" name="Rectangle 30"/>
            <p:cNvSpPr>
              <a:spLocks noChangeArrowheads="1"/>
            </p:cNvSpPr>
            <p:nvPr/>
          </p:nvSpPr>
          <p:spPr bwMode="auto">
            <a:xfrm>
              <a:off x="666" y="2681"/>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10" name="Line 31"/>
            <p:cNvSpPr>
              <a:spLocks noChangeShapeType="1"/>
            </p:cNvSpPr>
            <p:nvPr/>
          </p:nvSpPr>
          <p:spPr bwMode="auto">
            <a:xfrm>
              <a:off x="666" y="2681"/>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1" name="Line 32"/>
            <p:cNvSpPr>
              <a:spLocks noChangeShapeType="1"/>
            </p:cNvSpPr>
            <p:nvPr/>
          </p:nvSpPr>
          <p:spPr bwMode="auto">
            <a:xfrm>
              <a:off x="666" y="2681"/>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2" name="Rectangle 33"/>
            <p:cNvSpPr>
              <a:spLocks noChangeArrowheads="1"/>
            </p:cNvSpPr>
            <p:nvPr/>
          </p:nvSpPr>
          <p:spPr bwMode="auto">
            <a:xfrm>
              <a:off x="666" y="2681"/>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13" name="Line 34"/>
            <p:cNvSpPr>
              <a:spLocks noChangeShapeType="1"/>
            </p:cNvSpPr>
            <p:nvPr/>
          </p:nvSpPr>
          <p:spPr bwMode="auto">
            <a:xfrm>
              <a:off x="666" y="2681"/>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4" name="Line 35"/>
            <p:cNvSpPr>
              <a:spLocks noChangeShapeType="1"/>
            </p:cNvSpPr>
            <p:nvPr/>
          </p:nvSpPr>
          <p:spPr bwMode="auto">
            <a:xfrm>
              <a:off x="666" y="2681"/>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5" name="Rectangle 36"/>
            <p:cNvSpPr>
              <a:spLocks noChangeArrowheads="1"/>
            </p:cNvSpPr>
            <p:nvPr/>
          </p:nvSpPr>
          <p:spPr bwMode="auto">
            <a:xfrm>
              <a:off x="684" y="2681"/>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16" name="Line 37"/>
            <p:cNvSpPr>
              <a:spLocks noChangeShapeType="1"/>
            </p:cNvSpPr>
            <p:nvPr/>
          </p:nvSpPr>
          <p:spPr bwMode="auto">
            <a:xfrm>
              <a:off x="684" y="2681"/>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7" name="Line 38"/>
            <p:cNvSpPr>
              <a:spLocks noChangeShapeType="1"/>
            </p:cNvSpPr>
            <p:nvPr/>
          </p:nvSpPr>
          <p:spPr bwMode="auto">
            <a:xfrm>
              <a:off x="684" y="2681"/>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8" name="Rectangle 39"/>
            <p:cNvSpPr>
              <a:spLocks noChangeArrowheads="1"/>
            </p:cNvSpPr>
            <p:nvPr/>
          </p:nvSpPr>
          <p:spPr bwMode="auto">
            <a:xfrm>
              <a:off x="703" y="2681"/>
              <a:ext cx="853"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19" name="Line 40"/>
            <p:cNvSpPr>
              <a:spLocks noChangeShapeType="1"/>
            </p:cNvSpPr>
            <p:nvPr/>
          </p:nvSpPr>
          <p:spPr bwMode="auto">
            <a:xfrm>
              <a:off x="703" y="2681"/>
              <a:ext cx="8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0" name="Rectangle 41"/>
            <p:cNvSpPr>
              <a:spLocks noChangeArrowheads="1"/>
            </p:cNvSpPr>
            <p:nvPr/>
          </p:nvSpPr>
          <p:spPr bwMode="auto">
            <a:xfrm>
              <a:off x="1556" y="2681"/>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21" name="Line 42"/>
            <p:cNvSpPr>
              <a:spLocks noChangeShapeType="1"/>
            </p:cNvSpPr>
            <p:nvPr/>
          </p:nvSpPr>
          <p:spPr bwMode="auto">
            <a:xfrm>
              <a:off x="1556" y="2681"/>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2" name="Line 43"/>
            <p:cNvSpPr>
              <a:spLocks noChangeShapeType="1"/>
            </p:cNvSpPr>
            <p:nvPr/>
          </p:nvSpPr>
          <p:spPr bwMode="auto">
            <a:xfrm>
              <a:off x="1556" y="2681"/>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3" name="Rectangle 44"/>
            <p:cNvSpPr>
              <a:spLocks noChangeArrowheads="1"/>
            </p:cNvSpPr>
            <p:nvPr/>
          </p:nvSpPr>
          <p:spPr bwMode="auto">
            <a:xfrm>
              <a:off x="1556" y="2681"/>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24" name="Line 45"/>
            <p:cNvSpPr>
              <a:spLocks noChangeShapeType="1"/>
            </p:cNvSpPr>
            <p:nvPr/>
          </p:nvSpPr>
          <p:spPr bwMode="auto">
            <a:xfrm>
              <a:off x="1556" y="2681"/>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5" name="Line 46"/>
            <p:cNvSpPr>
              <a:spLocks noChangeShapeType="1"/>
            </p:cNvSpPr>
            <p:nvPr/>
          </p:nvSpPr>
          <p:spPr bwMode="auto">
            <a:xfrm>
              <a:off x="1556" y="2681"/>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6" name="Rectangle 47"/>
            <p:cNvSpPr>
              <a:spLocks noChangeArrowheads="1"/>
            </p:cNvSpPr>
            <p:nvPr/>
          </p:nvSpPr>
          <p:spPr bwMode="auto">
            <a:xfrm>
              <a:off x="2504" y="2681"/>
              <a:ext cx="19"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27" name="Line 48"/>
            <p:cNvSpPr>
              <a:spLocks noChangeShapeType="1"/>
            </p:cNvSpPr>
            <p:nvPr/>
          </p:nvSpPr>
          <p:spPr bwMode="auto">
            <a:xfrm>
              <a:off x="2504" y="2681"/>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8" name="Rectangle 49"/>
            <p:cNvSpPr>
              <a:spLocks noChangeArrowheads="1"/>
            </p:cNvSpPr>
            <p:nvPr/>
          </p:nvSpPr>
          <p:spPr bwMode="auto">
            <a:xfrm>
              <a:off x="2504" y="2681"/>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29" name="Line 50"/>
            <p:cNvSpPr>
              <a:spLocks noChangeShapeType="1"/>
            </p:cNvSpPr>
            <p:nvPr/>
          </p:nvSpPr>
          <p:spPr bwMode="auto">
            <a:xfrm>
              <a:off x="2504" y="2681"/>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0" name="Line 51"/>
            <p:cNvSpPr>
              <a:spLocks noChangeShapeType="1"/>
            </p:cNvSpPr>
            <p:nvPr/>
          </p:nvSpPr>
          <p:spPr bwMode="auto">
            <a:xfrm>
              <a:off x="2504" y="2681"/>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1" name="Rectangle 52"/>
            <p:cNvSpPr>
              <a:spLocks noChangeArrowheads="1"/>
            </p:cNvSpPr>
            <p:nvPr/>
          </p:nvSpPr>
          <p:spPr bwMode="auto">
            <a:xfrm>
              <a:off x="2523" y="2681"/>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32" name="Line 53"/>
            <p:cNvSpPr>
              <a:spLocks noChangeShapeType="1"/>
            </p:cNvSpPr>
            <p:nvPr/>
          </p:nvSpPr>
          <p:spPr bwMode="auto">
            <a:xfrm>
              <a:off x="2523" y="2681"/>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3" name="Line 54"/>
            <p:cNvSpPr>
              <a:spLocks noChangeShapeType="1"/>
            </p:cNvSpPr>
            <p:nvPr/>
          </p:nvSpPr>
          <p:spPr bwMode="auto">
            <a:xfrm>
              <a:off x="2523" y="2681"/>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4" name="Rectangle 55"/>
            <p:cNvSpPr>
              <a:spLocks noChangeArrowheads="1"/>
            </p:cNvSpPr>
            <p:nvPr/>
          </p:nvSpPr>
          <p:spPr bwMode="auto">
            <a:xfrm>
              <a:off x="2541" y="2681"/>
              <a:ext cx="853"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35" name="Line 56"/>
            <p:cNvSpPr>
              <a:spLocks noChangeShapeType="1"/>
            </p:cNvSpPr>
            <p:nvPr/>
          </p:nvSpPr>
          <p:spPr bwMode="auto">
            <a:xfrm>
              <a:off x="2541" y="2681"/>
              <a:ext cx="8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6" name="Rectangle 57"/>
            <p:cNvSpPr>
              <a:spLocks noChangeArrowheads="1"/>
            </p:cNvSpPr>
            <p:nvPr/>
          </p:nvSpPr>
          <p:spPr bwMode="auto">
            <a:xfrm>
              <a:off x="3394" y="2681"/>
              <a:ext cx="19"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37" name="Line 58"/>
            <p:cNvSpPr>
              <a:spLocks noChangeShapeType="1"/>
            </p:cNvSpPr>
            <p:nvPr/>
          </p:nvSpPr>
          <p:spPr bwMode="auto">
            <a:xfrm>
              <a:off x="3394" y="2681"/>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8" name="Rectangle 59"/>
            <p:cNvSpPr>
              <a:spLocks noChangeArrowheads="1"/>
            </p:cNvSpPr>
            <p:nvPr/>
          </p:nvSpPr>
          <p:spPr bwMode="auto">
            <a:xfrm>
              <a:off x="3394" y="2681"/>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39" name="Line 60"/>
            <p:cNvSpPr>
              <a:spLocks noChangeShapeType="1"/>
            </p:cNvSpPr>
            <p:nvPr/>
          </p:nvSpPr>
          <p:spPr bwMode="auto">
            <a:xfrm>
              <a:off x="3394" y="2681"/>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0" name="Line 61"/>
            <p:cNvSpPr>
              <a:spLocks noChangeShapeType="1"/>
            </p:cNvSpPr>
            <p:nvPr/>
          </p:nvSpPr>
          <p:spPr bwMode="auto">
            <a:xfrm>
              <a:off x="3394" y="2681"/>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1" name="Rectangle 62"/>
            <p:cNvSpPr>
              <a:spLocks noChangeArrowheads="1"/>
            </p:cNvSpPr>
            <p:nvPr/>
          </p:nvSpPr>
          <p:spPr bwMode="auto">
            <a:xfrm>
              <a:off x="4375" y="2681"/>
              <a:ext cx="19"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42" name="Line 63"/>
            <p:cNvSpPr>
              <a:spLocks noChangeShapeType="1"/>
            </p:cNvSpPr>
            <p:nvPr/>
          </p:nvSpPr>
          <p:spPr bwMode="auto">
            <a:xfrm>
              <a:off x="4375" y="2681"/>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3" name="Rectangle 64"/>
            <p:cNvSpPr>
              <a:spLocks noChangeArrowheads="1"/>
            </p:cNvSpPr>
            <p:nvPr/>
          </p:nvSpPr>
          <p:spPr bwMode="auto">
            <a:xfrm>
              <a:off x="4375" y="2681"/>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44" name="Line 65"/>
            <p:cNvSpPr>
              <a:spLocks noChangeShapeType="1"/>
            </p:cNvSpPr>
            <p:nvPr/>
          </p:nvSpPr>
          <p:spPr bwMode="auto">
            <a:xfrm>
              <a:off x="4375" y="2681"/>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5" name="Line 66"/>
            <p:cNvSpPr>
              <a:spLocks noChangeShapeType="1"/>
            </p:cNvSpPr>
            <p:nvPr/>
          </p:nvSpPr>
          <p:spPr bwMode="auto">
            <a:xfrm>
              <a:off x="4375" y="2681"/>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6" name="Rectangle 67"/>
            <p:cNvSpPr>
              <a:spLocks noChangeArrowheads="1"/>
            </p:cNvSpPr>
            <p:nvPr/>
          </p:nvSpPr>
          <p:spPr bwMode="auto">
            <a:xfrm>
              <a:off x="4394" y="2681"/>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47" name="Line 68"/>
            <p:cNvSpPr>
              <a:spLocks noChangeShapeType="1"/>
            </p:cNvSpPr>
            <p:nvPr/>
          </p:nvSpPr>
          <p:spPr bwMode="auto">
            <a:xfrm>
              <a:off x="4394" y="2681"/>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8" name="Line 69"/>
            <p:cNvSpPr>
              <a:spLocks noChangeShapeType="1"/>
            </p:cNvSpPr>
            <p:nvPr/>
          </p:nvSpPr>
          <p:spPr bwMode="auto">
            <a:xfrm>
              <a:off x="4394" y="2681"/>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9" name="Rectangle 70"/>
            <p:cNvSpPr>
              <a:spLocks noChangeArrowheads="1"/>
            </p:cNvSpPr>
            <p:nvPr/>
          </p:nvSpPr>
          <p:spPr bwMode="auto">
            <a:xfrm>
              <a:off x="4413" y="2681"/>
              <a:ext cx="852"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50" name="Rectangle 72"/>
            <p:cNvSpPr>
              <a:spLocks noChangeArrowheads="1"/>
            </p:cNvSpPr>
            <p:nvPr/>
          </p:nvSpPr>
          <p:spPr bwMode="auto">
            <a:xfrm>
              <a:off x="5265" y="2681"/>
              <a:ext cx="19"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51" name="Line 73"/>
            <p:cNvSpPr>
              <a:spLocks noChangeShapeType="1"/>
            </p:cNvSpPr>
            <p:nvPr/>
          </p:nvSpPr>
          <p:spPr bwMode="auto">
            <a:xfrm>
              <a:off x="5265" y="2681"/>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2" name="Rectangle 74"/>
            <p:cNvSpPr>
              <a:spLocks noChangeArrowheads="1"/>
            </p:cNvSpPr>
            <p:nvPr/>
          </p:nvSpPr>
          <p:spPr bwMode="auto">
            <a:xfrm>
              <a:off x="5265" y="2681"/>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53" name="Line 75"/>
            <p:cNvSpPr>
              <a:spLocks noChangeShapeType="1"/>
            </p:cNvSpPr>
            <p:nvPr/>
          </p:nvSpPr>
          <p:spPr bwMode="auto">
            <a:xfrm>
              <a:off x="5265" y="2681"/>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4" name="Line 76"/>
            <p:cNvSpPr>
              <a:spLocks noChangeShapeType="1"/>
            </p:cNvSpPr>
            <p:nvPr/>
          </p:nvSpPr>
          <p:spPr bwMode="auto">
            <a:xfrm>
              <a:off x="5265" y="2681"/>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5" name="Rectangle 77"/>
            <p:cNvSpPr>
              <a:spLocks noChangeArrowheads="1"/>
            </p:cNvSpPr>
            <p:nvPr/>
          </p:nvSpPr>
          <p:spPr bwMode="auto">
            <a:xfrm>
              <a:off x="2504" y="2704"/>
              <a:ext cx="19" cy="3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56" name="Line 78"/>
            <p:cNvSpPr>
              <a:spLocks noChangeShapeType="1"/>
            </p:cNvSpPr>
            <p:nvPr/>
          </p:nvSpPr>
          <p:spPr bwMode="auto">
            <a:xfrm>
              <a:off x="2504" y="2704"/>
              <a:ext cx="0" cy="3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7" name="Rectangle 79"/>
            <p:cNvSpPr>
              <a:spLocks noChangeArrowheads="1"/>
            </p:cNvSpPr>
            <p:nvPr/>
          </p:nvSpPr>
          <p:spPr bwMode="auto">
            <a:xfrm>
              <a:off x="3394" y="2704"/>
              <a:ext cx="19" cy="3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58" name="Line 80"/>
            <p:cNvSpPr>
              <a:spLocks noChangeShapeType="1"/>
            </p:cNvSpPr>
            <p:nvPr/>
          </p:nvSpPr>
          <p:spPr bwMode="auto">
            <a:xfrm>
              <a:off x="3394" y="2704"/>
              <a:ext cx="0" cy="3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9" name="Rectangle 81"/>
            <p:cNvSpPr>
              <a:spLocks noChangeArrowheads="1"/>
            </p:cNvSpPr>
            <p:nvPr/>
          </p:nvSpPr>
          <p:spPr bwMode="auto">
            <a:xfrm>
              <a:off x="4375" y="2704"/>
              <a:ext cx="19" cy="3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60" name="Line 82"/>
            <p:cNvSpPr>
              <a:spLocks noChangeShapeType="1"/>
            </p:cNvSpPr>
            <p:nvPr/>
          </p:nvSpPr>
          <p:spPr bwMode="auto">
            <a:xfrm>
              <a:off x="4375" y="2704"/>
              <a:ext cx="0" cy="3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1" name="Rectangle 83"/>
            <p:cNvSpPr>
              <a:spLocks noChangeArrowheads="1"/>
            </p:cNvSpPr>
            <p:nvPr/>
          </p:nvSpPr>
          <p:spPr bwMode="auto">
            <a:xfrm>
              <a:off x="5265" y="2704"/>
              <a:ext cx="19" cy="3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62" name="Line 84"/>
            <p:cNvSpPr>
              <a:spLocks noChangeShapeType="1"/>
            </p:cNvSpPr>
            <p:nvPr/>
          </p:nvSpPr>
          <p:spPr bwMode="auto">
            <a:xfrm>
              <a:off x="5265" y="2704"/>
              <a:ext cx="0" cy="3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3" name="Rectangle 85"/>
            <p:cNvSpPr>
              <a:spLocks noChangeArrowheads="1"/>
            </p:cNvSpPr>
            <p:nvPr/>
          </p:nvSpPr>
          <p:spPr bwMode="auto">
            <a:xfrm>
              <a:off x="678" y="3067"/>
              <a:ext cx="85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zh-CN" altLang="en-US" sz="2200">
                  <a:solidFill>
                    <a:schemeClr val="tx2"/>
                  </a:solidFill>
                  <a:latin typeface="宋体" panose="02010600030101010101" pitchFamily="2" charset="-122"/>
                </a:rPr>
                <a:t>输出设备</a:t>
              </a:r>
              <a:r>
                <a:rPr lang="en-US" altLang="zh-CN" sz="2200">
                  <a:solidFill>
                    <a:schemeClr val="tx2"/>
                  </a:solidFill>
                  <a:latin typeface="宋体" panose="02010600030101010101" pitchFamily="2" charset="-122"/>
                </a:rPr>
                <a:t>OD</a:t>
              </a:r>
              <a:endParaRPr lang="en-US" altLang="zh-CN" sz="1800">
                <a:solidFill>
                  <a:schemeClr val="tx2"/>
                </a:solidFill>
              </a:endParaRPr>
            </a:p>
          </p:txBody>
        </p:sp>
        <p:sp>
          <p:nvSpPr>
            <p:cNvPr id="67664" name="Rectangle 88"/>
            <p:cNvSpPr>
              <a:spLocks noChangeArrowheads="1"/>
            </p:cNvSpPr>
            <p:nvPr/>
          </p:nvSpPr>
          <p:spPr bwMode="auto">
            <a:xfrm>
              <a:off x="1936" y="2296"/>
              <a:ext cx="60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en-US" altLang="zh-CN" sz="2200">
                  <a:solidFill>
                    <a:schemeClr val="tx2"/>
                  </a:solidFill>
                  <a:latin typeface="楷体_GB2312" pitchFamily="49" charset="-122"/>
                </a:rPr>
                <a:t>I/O</a:t>
              </a:r>
              <a:r>
                <a:rPr lang="zh-CN" altLang="en-US" sz="2200">
                  <a:solidFill>
                    <a:schemeClr val="tx2"/>
                  </a:solidFill>
                  <a:latin typeface="楷体_GB2312" pitchFamily="49" charset="-122"/>
                </a:rPr>
                <a:t>总线</a:t>
              </a:r>
              <a:endParaRPr lang="zh-CN" altLang="en-US" sz="1800">
                <a:solidFill>
                  <a:schemeClr val="tx2"/>
                </a:solidFill>
                <a:latin typeface="楷体_GB2312" pitchFamily="49" charset="-122"/>
              </a:endParaRPr>
            </a:p>
          </p:txBody>
        </p:sp>
        <p:sp>
          <p:nvSpPr>
            <p:cNvPr id="67665" name="Rectangle 89"/>
            <p:cNvSpPr>
              <a:spLocks noChangeArrowheads="1"/>
            </p:cNvSpPr>
            <p:nvPr/>
          </p:nvSpPr>
          <p:spPr bwMode="auto">
            <a:xfrm>
              <a:off x="666" y="3033"/>
              <a:ext cx="18"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66" name="Line 90"/>
            <p:cNvSpPr>
              <a:spLocks noChangeShapeType="1"/>
            </p:cNvSpPr>
            <p:nvPr/>
          </p:nvSpPr>
          <p:spPr bwMode="auto">
            <a:xfrm>
              <a:off x="666" y="3033"/>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7" name="Rectangle 91"/>
            <p:cNvSpPr>
              <a:spLocks noChangeArrowheads="1"/>
            </p:cNvSpPr>
            <p:nvPr/>
          </p:nvSpPr>
          <p:spPr bwMode="auto">
            <a:xfrm>
              <a:off x="666" y="3033"/>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68" name="Line 92"/>
            <p:cNvSpPr>
              <a:spLocks noChangeShapeType="1"/>
            </p:cNvSpPr>
            <p:nvPr/>
          </p:nvSpPr>
          <p:spPr bwMode="auto">
            <a:xfrm>
              <a:off x="666" y="3033"/>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9" name="Line 93"/>
            <p:cNvSpPr>
              <a:spLocks noChangeShapeType="1"/>
            </p:cNvSpPr>
            <p:nvPr/>
          </p:nvSpPr>
          <p:spPr bwMode="auto">
            <a:xfrm>
              <a:off x="666"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0" name="Rectangle 94"/>
            <p:cNvSpPr>
              <a:spLocks noChangeArrowheads="1"/>
            </p:cNvSpPr>
            <p:nvPr/>
          </p:nvSpPr>
          <p:spPr bwMode="auto">
            <a:xfrm>
              <a:off x="684" y="3033"/>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71" name="Line 95"/>
            <p:cNvSpPr>
              <a:spLocks noChangeShapeType="1"/>
            </p:cNvSpPr>
            <p:nvPr/>
          </p:nvSpPr>
          <p:spPr bwMode="auto">
            <a:xfrm>
              <a:off x="684" y="3033"/>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2" name="Line 96"/>
            <p:cNvSpPr>
              <a:spLocks noChangeShapeType="1"/>
            </p:cNvSpPr>
            <p:nvPr/>
          </p:nvSpPr>
          <p:spPr bwMode="auto">
            <a:xfrm>
              <a:off x="684"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3" name="Rectangle 97"/>
            <p:cNvSpPr>
              <a:spLocks noChangeArrowheads="1"/>
            </p:cNvSpPr>
            <p:nvPr/>
          </p:nvSpPr>
          <p:spPr bwMode="auto">
            <a:xfrm>
              <a:off x="703" y="3033"/>
              <a:ext cx="853"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74" name="Line 98"/>
            <p:cNvSpPr>
              <a:spLocks noChangeShapeType="1"/>
            </p:cNvSpPr>
            <p:nvPr/>
          </p:nvSpPr>
          <p:spPr bwMode="auto">
            <a:xfrm>
              <a:off x="703" y="3033"/>
              <a:ext cx="8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5" name="Rectangle 99"/>
            <p:cNvSpPr>
              <a:spLocks noChangeArrowheads="1"/>
            </p:cNvSpPr>
            <p:nvPr/>
          </p:nvSpPr>
          <p:spPr bwMode="auto">
            <a:xfrm>
              <a:off x="1556" y="3033"/>
              <a:ext cx="19"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76" name="Line 100"/>
            <p:cNvSpPr>
              <a:spLocks noChangeShapeType="1"/>
            </p:cNvSpPr>
            <p:nvPr/>
          </p:nvSpPr>
          <p:spPr bwMode="auto">
            <a:xfrm>
              <a:off x="1556" y="3033"/>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7" name="Rectangle 101"/>
            <p:cNvSpPr>
              <a:spLocks noChangeArrowheads="1"/>
            </p:cNvSpPr>
            <p:nvPr/>
          </p:nvSpPr>
          <p:spPr bwMode="auto">
            <a:xfrm>
              <a:off x="1556" y="3033"/>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78" name="Line 102"/>
            <p:cNvSpPr>
              <a:spLocks noChangeShapeType="1"/>
            </p:cNvSpPr>
            <p:nvPr/>
          </p:nvSpPr>
          <p:spPr bwMode="auto">
            <a:xfrm>
              <a:off x="1556" y="3033"/>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9" name="Line 103"/>
            <p:cNvSpPr>
              <a:spLocks noChangeShapeType="1"/>
            </p:cNvSpPr>
            <p:nvPr/>
          </p:nvSpPr>
          <p:spPr bwMode="auto">
            <a:xfrm>
              <a:off x="1556"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0" name="Rectangle 104"/>
            <p:cNvSpPr>
              <a:spLocks noChangeArrowheads="1"/>
            </p:cNvSpPr>
            <p:nvPr/>
          </p:nvSpPr>
          <p:spPr bwMode="auto">
            <a:xfrm>
              <a:off x="2504" y="3033"/>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81" name="Line 105"/>
            <p:cNvSpPr>
              <a:spLocks noChangeShapeType="1"/>
            </p:cNvSpPr>
            <p:nvPr/>
          </p:nvSpPr>
          <p:spPr bwMode="auto">
            <a:xfrm>
              <a:off x="2504" y="3033"/>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2" name="Line 106"/>
            <p:cNvSpPr>
              <a:spLocks noChangeShapeType="1"/>
            </p:cNvSpPr>
            <p:nvPr/>
          </p:nvSpPr>
          <p:spPr bwMode="auto">
            <a:xfrm>
              <a:off x="2504"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3" name="Rectangle 107"/>
            <p:cNvSpPr>
              <a:spLocks noChangeArrowheads="1"/>
            </p:cNvSpPr>
            <p:nvPr/>
          </p:nvSpPr>
          <p:spPr bwMode="auto">
            <a:xfrm>
              <a:off x="2504" y="3033"/>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84" name="Line 108"/>
            <p:cNvSpPr>
              <a:spLocks noChangeShapeType="1"/>
            </p:cNvSpPr>
            <p:nvPr/>
          </p:nvSpPr>
          <p:spPr bwMode="auto">
            <a:xfrm>
              <a:off x="2504" y="3033"/>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5" name="Line 109"/>
            <p:cNvSpPr>
              <a:spLocks noChangeShapeType="1"/>
            </p:cNvSpPr>
            <p:nvPr/>
          </p:nvSpPr>
          <p:spPr bwMode="auto">
            <a:xfrm>
              <a:off x="2504"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6" name="Rectangle 110"/>
            <p:cNvSpPr>
              <a:spLocks noChangeArrowheads="1"/>
            </p:cNvSpPr>
            <p:nvPr/>
          </p:nvSpPr>
          <p:spPr bwMode="auto">
            <a:xfrm>
              <a:off x="2523" y="3033"/>
              <a:ext cx="871"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87" name="Line 111"/>
            <p:cNvSpPr>
              <a:spLocks noChangeShapeType="1"/>
            </p:cNvSpPr>
            <p:nvPr/>
          </p:nvSpPr>
          <p:spPr bwMode="auto">
            <a:xfrm>
              <a:off x="2523" y="3033"/>
              <a:ext cx="871"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8" name="Rectangle 112"/>
            <p:cNvSpPr>
              <a:spLocks noChangeArrowheads="1"/>
            </p:cNvSpPr>
            <p:nvPr/>
          </p:nvSpPr>
          <p:spPr bwMode="auto">
            <a:xfrm>
              <a:off x="3394" y="3033"/>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89" name="Line 113"/>
            <p:cNvSpPr>
              <a:spLocks noChangeShapeType="1"/>
            </p:cNvSpPr>
            <p:nvPr/>
          </p:nvSpPr>
          <p:spPr bwMode="auto">
            <a:xfrm>
              <a:off x="3394" y="3033"/>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90" name="Line 114"/>
            <p:cNvSpPr>
              <a:spLocks noChangeShapeType="1"/>
            </p:cNvSpPr>
            <p:nvPr/>
          </p:nvSpPr>
          <p:spPr bwMode="auto">
            <a:xfrm>
              <a:off x="3394"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91" name="Rectangle 115"/>
            <p:cNvSpPr>
              <a:spLocks noChangeArrowheads="1"/>
            </p:cNvSpPr>
            <p:nvPr/>
          </p:nvSpPr>
          <p:spPr bwMode="auto">
            <a:xfrm>
              <a:off x="3394" y="3033"/>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92" name="Line 116"/>
            <p:cNvSpPr>
              <a:spLocks noChangeShapeType="1"/>
            </p:cNvSpPr>
            <p:nvPr/>
          </p:nvSpPr>
          <p:spPr bwMode="auto">
            <a:xfrm>
              <a:off x="3394" y="3033"/>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93" name="Line 117"/>
            <p:cNvSpPr>
              <a:spLocks noChangeShapeType="1"/>
            </p:cNvSpPr>
            <p:nvPr/>
          </p:nvSpPr>
          <p:spPr bwMode="auto">
            <a:xfrm>
              <a:off x="3394"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94" name="Rectangle 118"/>
            <p:cNvSpPr>
              <a:spLocks noChangeArrowheads="1"/>
            </p:cNvSpPr>
            <p:nvPr/>
          </p:nvSpPr>
          <p:spPr bwMode="auto">
            <a:xfrm>
              <a:off x="4375" y="3033"/>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95" name="Line 119"/>
            <p:cNvSpPr>
              <a:spLocks noChangeShapeType="1"/>
            </p:cNvSpPr>
            <p:nvPr/>
          </p:nvSpPr>
          <p:spPr bwMode="auto">
            <a:xfrm>
              <a:off x="4375" y="3033"/>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96" name="Line 120"/>
            <p:cNvSpPr>
              <a:spLocks noChangeShapeType="1"/>
            </p:cNvSpPr>
            <p:nvPr/>
          </p:nvSpPr>
          <p:spPr bwMode="auto">
            <a:xfrm>
              <a:off x="4375"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97" name="Rectangle 121"/>
            <p:cNvSpPr>
              <a:spLocks noChangeArrowheads="1"/>
            </p:cNvSpPr>
            <p:nvPr/>
          </p:nvSpPr>
          <p:spPr bwMode="auto">
            <a:xfrm>
              <a:off x="4375" y="3033"/>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698" name="Line 122"/>
            <p:cNvSpPr>
              <a:spLocks noChangeShapeType="1"/>
            </p:cNvSpPr>
            <p:nvPr/>
          </p:nvSpPr>
          <p:spPr bwMode="auto">
            <a:xfrm>
              <a:off x="4375" y="3033"/>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99" name="Line 123"/>
            <p:cNvSpPr>
              <a:spLocks noChangeShapeType="1"/>
            </p:cNvSpPr>
            <p:nvPr/>
          </p:nvSpPr>
          <p:spPr bwMode="auto">
            <a:xfrm>
              <a:off x="4375"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0" name="Rectangle 124"/>
            <p:cNvSpPr>
              <a:spLocks noChangeArrowheads="1"/>
            </p:cNvSpPr>
            <p:nvPr/>
          </p:nvSpPr>
          <p:spPr bwMode="auto">
            <a:xfrm>
              <a:off x="4394" y="3033"/>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01" name="Line 125"/>
            <p:cNvSpPr>
              <a:spLocks noChangeShapeType="1"/>
            </p:cNvSpPr>
            <p:nvPr/>
          </p:nvSpPr>
          <p:spPr bwMode="auto">
            <a:xfrm>
              <a:off x="4394" y="3033"/>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2" name="Line 126"/>
            <p:cNvSpPr>
              <a:spLocks noChangeShapeType="1"/>
            </p:cNvSpPr>
            <p:nvPr/>
          </p:nvSpPr>
          <p:spPr bwMode="auto">
            <a:xfrm>
              <a:off x="4394"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3" name="Rectangle 127"/>
            <p:cNvSpPr>
              <a:spLocks noChangeArrowheads="1"/>
            </p:cNvSpPr>
            <p:nvPr/>
          </p:nvSpPr>
          <p:spPr bwMode="auto">
            <a:xfrm>
              <a:off x="4413" y="3033"/>
              <a:ext cx="852"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04" name="Line 128"/>
            <p:cNvSpPr>
              <a:spLocks noChangeShapeType="1"/>
            </p:cNvSpPr>
            <p:nvPr/>
          </p:nvSpPr>
          <p:spPr bwMode="auto">
            <a:xfrm>
              <a:off x="4413" y="3033"/>
              <a:ext cx="85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5" name="Rectangle 129"/>
            <p:cNvSpPr>
              <a:spLocks noChangeArrowheads="1"/>
            </p:cNvSpPr>
            <p:nvPr/>
          </p:nvSpPr>
          <p:spPr bwMode="auto">
            <a:xfrm>
              <a:off x="5265" y="3033"/>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06" name="Line 130"/>
            <p:cNvSpPr>
              <a:spLocks noChangeShapeType="1"/>
            </p:cNvSpPr>
            <p:nvPr/>
          </p:nvSpPr>
          <p:spPr bwMode="auto">
            <a:xfrm>
              <a:off x="5265" y="3033"/>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7" name="Line 131"/>
            <p:cNvSpPr>
              <a:spLocks noChangeShapeType="1"/>
            </p:cNvSpPr>
            <p:nvPr/>
          </p:nvSpPr>
          <p:spPr bwMode="auto">
            <a:xfrm>
              <a:off x="5265"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8" name="Rectangle 132"/>
            <p:cNvSpPr>
              <a:spLocks noChangeArrowheads="1"/>
            </p:cNvSpPr>
            <p:nvPr/>
          </p:nvSpPr>
          <p:spPr bwMode="auto">
            <a:xfrm>
              <a:off x="5265" y="3033"/>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09" name="Line 133"/>
            <p:cNvSpPr>
              <a:spLocks noChangeShapeType="1"/>
            </p:cNvSpPr>
            <p:nvPr/>
          </p:nvSpPr>
          <p:spPr bwMode="auto">
            <a:xfrm>
              <a:off x="5265" y="3033"/>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0" name="Line 134"/>
            <p:cNvSpPr>
              <a:spLocks noChangeShapeType="1"/>
            </p:cNvSpPr>
            <p:nvPr/>
          </p:nvSpPr>
          <p:spPr bwMode="auto">
            <a:xfrm>
              <a:off x="5265" y="303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1" name="Rectangle 135"/>
            <p:cNvSpPr>
              <a:spLocks noChangeArrowheads="1"/>
            </p:cNvSpPr>
            <p:nvPr/>
          </p:nvSpPr>
          <p:spPr bwMode="auto">
            <a:xfrm>
              <a:off x="666" y="3056"/>
              <a:ext cx="18" cy="2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12" name="Line 136"/>
            <p:cNvSpPr>
              <a:spLocks noChangeShapeType="1"/>
            </p:cNvSpPr>
            <p:nvPr/>
          </p:nvSpPr>
          <p:spPr bwMode="auto">
            <a:xfrm>
              <a:off x="666" y="3056"/>
              <a:ext cx="0" cy="2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3" name="Rectangle 137"/>
            <p:cNvSpPr>
              <a:spLocks noChangeArrowheads="1"/>
            </p:cNvSpPr>
            <p:nvPr/>
          </p:nvSpPr>
          <p:spPr bwMode="auto">
            <a:xfrm>
              <a:off x="666" y="3325"/>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14" name="Line 138"/>
            <p:cNvSpPr>
              <a:spLocks noChangeShapeType="1"/>
            </p:cNvSpPr>
            <p:nvPr/>
          </p:nvSpPr>
          <p:spPr bwMode="auto">
            <a:xfrm>
              <a:off x="666" y="3325"/>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5" name="Line 139"/>
            <p:cNvSpPr>
              <a:spLocks noChangeShapeType="1"/>
            </p:cNvSpPr>
            <p:nvPr/>
          </p:nvSpPr>
          <p:spPr bwMode="auto">
            <a:xfrm>
              <a:off x="666" y="3325"/>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6" name="Rectangle 140"/>
            <p:cNvSpPr>
              <a:spLocks noChangeArrowheads="1"/>
            </p:cNvSpPr>
            <p:nvPr/>
          </p:nvSpPr>
          <p:spPr bwMode="auto">
            <a:xfrm>
              <a:off x="666" y="3325"/>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17" name="Line 141"/>
            <p:cNvSpPr>
              <a:spLocks noChangeShapeType="1"/>
            </p:cNvSpPr>
            <p:nvPr/>
          </p:nvSpPr>
          <p:spPr bwMode="auto">
            <a:xfrm>
              <a:off x="666" y="3325"/>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8" name="Line 142"/>
            <p:cNvSpPr>
              <a:spLocks noChangeShapeType="1"/>
            </p:cNvSpPr>
            <p:nvPr/>
          </p:nvSpPr>
          <p:spPr bwMode="auto">
            <a:xfrm>
              <a:off x="666" y="3325"/>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9" name="Rectangle 143"/>
            <p:cNvSpPr>
              <a:spLocks noChangeArrowheads="1"/>
            </p:cNvSpPr>
            <p:nvPr/>
          </p:nvSpPr>
          <p:spPr bwMode="auto">
            <a:xfrm>
              <a:off x="684" y="3325"/>
              <a:ext cx="872"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20" name="Line 144"/>
            <p:cNvSpPr>
              <a:spLocks noChangeShapeType="1"/>
            </p:cNvSpPr>
            <p:nvPr/>
          </p:nvSpPr>
          <p:spPr bwMode="auto">
            <a:xfrm>
              <a:off x="684" y="3325"/>
              <a:ext cx="87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1" name="Rectangle 145"/>
            <p:cNvSpPr>
              <a:spLocks noChangeArrowheads="1"/>
            </p:cNvSpPr>
            <p:nvPr/>
          </p:nvSpPr>
          <p:spPr bwMode="auto">
            <a:xfrm>
              <a:off x="1556" y="3056"/>
              <a:ext cx="19" cy="2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22" name="Line 146"/>
            <p:cNvSpPr>
              <a:spLocks noChangeShapeType="1"/>
            </p:cNvSpPr>
            <p:nvPr/>
          </p:nvSpPr>
          <p:spPr bwMode="auto">
            <a:xfrm>
              <a:off x="1556" y="3056"/>
              <a:ext cx="0" cy="2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3" name="Rectangle 147"/>
            <p:cNvSpPr>
              <a:spLocks noChangeArrowheads="1"/>
            </p:cNvSpPr>
            <p:nvPr/>
          </p:nvSpPr>
          <p:spPr bwMode="auto">
            <a:xfrm>
              <a:off x="1556" y="3325"/>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24" name="Line 148"/>
            <p:cNvSpPr>
              <a:spLocks noChangeShapeType="1"/>
            </p:cNvSpPr>
            <p:nvPr/>
          </p:nvSpPr>
          <p:spPr bwMode="auto">
            <a:xfrm>
              <a:off x="1556" y="3325"/>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5" name="Line 149"/>
            <p:cNvSpPr>
              <a:spLocks noChangeShapeType="1"/>
            </p:cNvSpPr>
            <p:nvPr/>
          </p:nvSpPr>
          <p:spPr bwMode="auto">
            <a:xfrm>
              <a:off x="1556" y="3325"/>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6" name="Rectangle 150"/>
            <p:cNvSpPr>
              <a:spLocks noChangeArrowheads="1"/>
            </p:cNvSpPr>
            <p:nvPr/>
          </p:nvSpPr>
          <p:spPr bwMode="auto">
            <a:xfrm>
              <a:off x="1556" y="3325"/>
              <a:ext cx="19"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27" name="Line 151"/>
            <p:cNvSpPr>
              <a:spLocks noChangeShapeType="1"/>
            </p:cNvSpPr>
            <p:nvPr/>
          </p:nvSpPr>
          <p:spPr bwMode="auto">
            <a:xfrm>
              <a:off x="1556" y="3325"/>
              <a:ext cx="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8" name="Line 152"/>
            <p:cNvSpPr>
              <a:spLocks noChangeShapeType="1"/>
            </p:cNvSpPr>
            <p:nvPr/>
          </p:nvSpPr>
          <p:spPr bwMode="auto">
            <a:xfrm>
              <a:off x="1556" y="3325"/>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9" name="Rectangle 154"/>
            <p:cNvSpPr>
              <a:spLocks noChangeArrowheads="1"/>
            </p:cNvSpPr>
            <p:nvPr/>
          </p:nvSpPr>
          <p:spPr bwMode="auto">
            <a:xfrm>
              <a:off x="1955" y="3475"/>
              <a:ext cx="180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buFontTx/>
                <a:buNone/>
              </a:pPr>
              <a:r>
                <a:rPr lang="en-US" altLang="zh-CN" sz="2200">
                  <a:solidFill>
                    <a:schemeClr val="tx2"/>
                  </a:solidFill>
                  <a:latin typeface="楷体_GB2312" pitchFamily="49" charset="-122"/>
                </a:rPr>
                <a:t>DMA</a:t>
              </a:r>
              <a:r>
                <a:rPr lang="zh-CN" altLang="en-US" sz="2200">
                  <a:solidFill>
                    <a:schemeClr val="tx2"/>
                  </a:solidFill>
                  <a:latin typeface="楷体_GB2312" pitchFamily="49" charset="-122"/>
                </a:rPr>
                <a:t>方式的数据传送过程</a:t>
              </a:r>
              <a:endParaRPr lang="zh-CN" altLang="en-US" sz="1800">
                <a:solidFill>
                  <a:schemeClr val="tx2"/>
                </a:solidFill>
                <a:latin typeface="楷体_GB2312" pitchFamily="49" charset="-122"/>
              </a:endParaRPr>
            </a:p>
          </p:txBody>
        </p:sp>
        <p:grpSp>
          <p:nvGrpSpPr>
            <p:cNvPr id="67730" name="Group 158"/>
            <p:cNvGrpSpPr>
              <a:grpSpLocks/>
            </p:cNvGrpSpPr>
            <p:nvPr/>
          </p:nvGrpSpPr>
          <p:grpSpPr bwMode="auto">
            <a:xfrm>
              <a:off x="3424" y="2876"/>
              <a:ext cx="890" cy="146"/>
              <a:chOff x="3363" y="2811"/>
              <a:chExt cx="890" cy="146"/>
            </a:xfrm>
          </p:grpSpPr>
          <p:sp>
            <p:nvSpPr>
              <p:cNvPr id="67742" name="Freeform 155"/>
              <p:cNvSpPr>
                <a:spLocks/>
              </p:cNvSpPr>
              <p:nvPr/>
            </p:nvSpPr>
            <p:spPr bwMode="auto">
              <a:xfrm>
                <a:off x="3446" y="2873"/>
                <a:ext cx="724" cy="23"/>
              </a:xfrm>
              <a:custGeom>
                <a:avLst/>
                <a:gdLst>
                  <a:gd name="T0" fmla="*/ 0 w 724"/>
                  <a:gd name="T1" fmla="*/ 0 h 23"/>
                  <a:gd name="T2" fmla="*/ 0 w 724"/>
                  <a:gd name="T3" fmla="*/ 21 h 23"/>
                  <a:gd name="T4" fmla="*/ 724 w 724"/>
                  <a:gd name="T5" fmla="*/ 23 h 23"/>
                  <a:gd name="T6" fmla="*/ 724 w 724"/>
                  <a:gd name="T7" fmla="*/ 1 h 23"/>
                  <a:gd name="T8" fmla="*/ 0 w 724"/>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4" h="23">
                    <a:moveTo>
                      <a:pt x="0" y="0"/>
                    </a:moveTo>
                    <a:lnTo>
                      <a:pt x="0" y="21"/>
                    </a:lnTo>
                    <a:lnTo>
                      <a:pt x="724" y="23"/>
                    </a:lnTo>
                    <a:lnTo>
                      <a:pt x="724" y="1"/>
                    </a:lnTo>
                    <a:lnTo>
                      <a:pt x="0" y="0"/>
                    </a:lnTo>
                    <a:close/>
                  </a:path>
                </a:pathLst>
              </a:custGeom>
              <a:solidFill>
                <a:srgbClr val="FF0000"/>
              </a:solidFill>
              <a:ln w="9525">
                <a:solidFill>
                  <a:srgbClr val="FF0000"/>
                </a:solidFill>
                <a:round/>
                <a:headEnd/>
                <a:tailEnd/>
              </a:ln>
            </p:spPr>
            <p:txBody>
              <a:bodyPr/>
              <a:lstStyle/>
              <a:p>
                <a:endParaRPr lang="zh-CN" altLang="en-US"/>
              </a:p>
            </p:txBody>
          </p:sp>
          <p:sp>
            <p:nvSpPr>
              <p:cNvPr id="67743" name="Freeform 156"/>
              <p:cNvSpPr>
                <a:spLocks/>
              </p:cNvSpPr>
              <p:nvPr/>
            </p:nvSpPr>
            <p:spPr bwMode="auto">
              <a:xfrm>
                <a:off x="3363" y="2811"/>
                <a:ext cx="127" cy="143"/>
              </a:xfrm>
              <a:custGeom>
                <a:avLst/>
                <a:gdLst>
                  <a:gd name="T0" fmla="*/ 127 w 127"/>
                  <a:gd name="T1" fmla="*/ 0 h 143"/>
                  <a:gd name="T2" fmla="*/ 0 w 127"/>
                  <a:gd name="T3" fmla="*/ 72 h 143"/>
                  <a:gd name="T4" fmla="*/ 127 w 127"/>
                  <a:gd name="T5" fmla="*/ 143 h 143"/>
                  <a:gd name="T6" fmla="*/ 86 w 127"/>
                  <a:gd name="T7" fmla="*/ 72 h 143"/>
                  <a:gd name="T8" fmla="*/ 127 w 127"/>
                  <a:gd name="T9" fmla="*/ 0 h 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143">
                    <a:moveTo>
                      <a:pt x="127" y="0"/>
                    </a:moveTo>
                    <a:lnTo>
                      <a:pt x="0" y="72"/>
                    </a:lnTo>
                    <a:lnTo>
                      <a:pt x="127" y="143"/>
                    </a:lnTo>
                    <a:lnTo>
                      <a:pt x="86" y="72"/>
                    </a:lnTo>
                    <a:lnTo>
                      <a:pt x="127" y="0"/>
                    </a:lnTo>
                    <a:close/>
                  </a:path>
                </a:pathLst>
              </a:custGeom>
              <a:solidFill>
                <a:srgbClr val="FF0000"/>
              </a:solidFill>
              <a:ln w="9525">
                <a:solidFill>
                  <a:srgbClr val="FF0000"/>
                </a:solidFill>
                <a:round/>
                <a:headEnd/>
                <a:tailEnd/>
              </a:ln>
            </p:spPr>
            <p:txBody>
              <a:bodyPr/>
              <a:lstStyle/>
              <a:p>
                <a:endParaRPr lang="zh-CN" altLang="en-US"/>
              </a:p>
            </p:txBody>
          </p:sp>
          <p:sp>
            <p:nvSpPr>
              <p:cNvPr id="67744" name="Freeform 157"/>
              <p:cNvSpPr>
                <a:spLocks/>
              </p:cNvSpPr>
              <p:nvPr/>
            </p:nvSpPr>
            <p:spPr bwMode="auto">
              <a:xfrm>
                <a:off x="4126" y="2815"/>
                <a:ext cx="127" cy="142"/>
              </a:xfrm>
              <a:custGeom>
                <a:avLst/>
                <a:gdLst>
                  <a:gd name="T0" fmla="*/ 0 w 127"/>
                  <a:gd name="T1" fmla="*/ 142 h 142"/>
                  <a:gd name="T2" fmla="*/ 127 w 127"/>
                  <a:gd name="T3" fmla="*/ 70 h 142"/>
                  <a:gd name="T4" fmla="*/ 0 w 127"/>
                  <a:gd name="T5" fmla="*/ 0 h 142"/>
                  <a:gd name="T6" fmla="*/ 41 w 127"/>
                  <a:gd name="T7" fmla="*/ 70 h 142"/>
                  <a:gd name="T8" fmla="*/ 0 w 127"/>
                  <a:gd name="T9" fmla="*/ 142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142">
                    <a:moveTo>
                      <a:pt x="0" y="142"/>
                    </a:moveTo>
                    <a:lnTo>
                      <a:pt x="127" y="70"/>
                    </a:lnTo>
                    <a:lnTo>
                      <a:pt x="0" y="0"/>
                    </a:lnTo>
                    <a:lnTo>
                      <a:pt x="41" y="70"/>
                    </a:lnTo>
                    <a:lnTo>
                      <a:pt x="0" y="142"/>
                    </a:lnTo>
                    <a:close/>
                  </a:path>
                </a:pathLst>
              </a:custGeom>
              <a:solidFill>
                <a:srgbClr val="FF0000"/>
              </a:solidFill>
              <a:ln w="9525">
                <a:solidFill>
                  <a:srgbClr val="FF0000"/>
                </a:solidFill>
                <a:round/>
                <a:headEnd/>
                <a:tailEnd/>
              </a:ln>
            </p:spPr>
            <p:txBody>
              <a:bodyPr/>
              <a:lstStyle/>
              <a:p>
                <a:endParaRPr lang="zh-CN" altLang="en-US"/>
              </a:p>
            </p:txBody>
          </p:sp>
        </p:grpSp>
        <p:grpSp>
          <p:nvGrpSpPr>
            <p:cNvPr id="67731" name="Group 161"/>
            <p:cNvGrpSpPr>
              <a:grpSpLocks/>
            </p:cNvGrpSpPr>
            <p:nvPr/>
          </p:nvGrpSpPr>
          <p:grpSpPr bwMode="auto">
            <a:xfrm>
              <a:off x="1557" y="2484"/>
              <a:ext cx="550" cy="142"/>
              <a:chOff x="1557" y="2484"/>
              <a:chExt cx="550" cy="142"/>
            </a:xfrm>
          </p:grpSpPr>
          <p:sp>
            <p:nvSpPr>
              <p:cNvPr id="67740" name="Rectangle 159"/>
              <p:cNvSpPr>
                <a:spLocks noChangeArrowheads="1"/>
              </p:cNvSpPr>
              <p:nvPr/>
            </p:nvSpPr>
            <p:spPr bwMode="auto">
              <a:xfrm>
                <a:off x="1557" y="2544"/>
                <a:ext cx="467" cy="21"/>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41" name="Freeform 160"/>
              <p:cNvSpPr>
                <a:spLocks/>
              </p:cNvSpPr>
              <p:nvPr/>
            </p:nvSpPr>
            <p:spPr bwMode="auto">
              <a:xfrm>
                <a:off x="1980" y="2484"/>
                <a:ext cx="127" cy="142"/>
              </a:xfrm>
              <a:custGeom>
                <a:avLst/>
                <a:gdLst>
                  <a:gd name="T0" fmla="*/ 0 w 127"/>
                  <a:gd name="T1" fmla="*/ 142 h 142"/>
                  <a:gd name="T2" fmla="*/ 127 w 127"/>
                  <a:gd name="T3" fmla="*/ 70 h 142"/>
                  <a:gd name="T4" fmla="*/ 0 w 127"/>
                  <a:gd name="T5" fmla="*/ 0 h 142"/>
                  <a:gd name="T6" fmla="*/ 41 w 127"/>
                  <a:gd name="T7" fmla="*/ 70 h 142"/>
                  <a:gd name="T8" fmla="*/ 0 w 127"/>
                  <a:gd name="T9" fmla="*/ 142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142">
                    <a:moveTo>
                      <a:pt x="0" y="142"/>
                    </a:moveTo>
                    <a:lnTo>
                      <a:pt x="127" y="70"/>
                    </a:lnTo>
                    <a:lnTo>
                      <a:pt x="0" y="0"/>
                    </a:lnTo>
                    <a:lnTo>
                      <a:pt x="41" y="70"/>
                    </a:lnTo>
                    <a:lnTo>
                      <a:pt x="0" y="142"/>
                    </a:lnTo>
                    <a:close/>
                  </a:path>
                </a:pathLst>
              </a:custGeom>
              <a:solidFill>
                <a:srgbClr val="FF0000"/>
              </a:solidFill>
              <a:ln w="9525">
                <a:solidFill>
                  <a:srgbClr val="FF0000"/>
                </a:solidFill>
                <a:round/>
                <a:headEnd/>
                <a:tailEnd/>
              </a:ln>
            </p:spPr>
            <p:txBody>
              <a:bodyPr/>
              <a:lstStyle/>
              <a:p>
                <a:endParaRPr lang="zh-CN" altLang="en-US"/>
              </a:p>
            </p:txBody>
          </p:sp>
        </p:grpSp>
        <p:sp>
          <p:nvSpPr>
            <p:cNvPr id="67732" name="Rectangle 162"/>
            <p:cNvSpPr>
              <a:spLocks noChangeArrowheads="1"/>
            </p:cNvSpPr>
            <p:nvPr/>
          </p:nvSpPr>
          <p:spPr bwMode="auto">
            <a:xfrm>
              <a:off x="2098" y="2537"/>
              <a:ext cx="18" cy="676"/>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grpSp>
          <p:nvGrpSpPr>
            <p:cNvPr id="67733" name="Group 165"/>
            <p:cNvGrpSpPr>
              <a:grpSpLocks/>
            </p:cNvGrpSpPr>
            <p:nvPr/>
          </p:nvGrpSpPr>
          <p:grpSpPr bwMode="auto">
            <a:xfrm>
              <a:off x="1595" y="3117"/>
              <a:ext cx="520" cy="143"/>
              <a:chOff x="1595" y="3117"/>
              <a:chExt cx="520" cy="143"/>
            </a:xfrm>
          </p:grpSpPr>
          <p:sp>
            <p:nvSpPr>
              <p:cNvPr id="67738" name="Rectangle 163"/>
              <p:cNvSpPr>
                <a:spLocks noChangeArrowheads="1"/>
              </p:cNvSpPr>
              <p:nvPr/>
            </p:nvSpPr>
            <p:spPr bwMode="auto">
              <a:xfrm>
                <a:off x="1678" y="3179"/>
                <a:ext cx="437" cy="21"/>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39" name="Freeform 164"/>
              <p:cNvSpPr>
                <a:spLocks/>
              </p:cNvSpPr>
              <p:nvPr/>
            </p:nvSpPr>
            <p:spPr bwMode="auto">
              <a:xfrm>
                <a:off x="1595" y="3117"/>
                <a:ext cx="127" cy="143"/>
              </a:xfrm>
              <a:custGeom>
                <a:avLst/>
                <a:gdLst>
                  <a:gd name="T0" fmla="*/ 127 w 127"/>
                  <a:gd name="T1" fmla="*/ 0 h 143"/>
                  <a:gd name="T2" fmla="*/ 0 w 127"/>
                  <a:gd name="T3" fmla="*/ 72 h 143"/>
                  <a:gd name="T4" fmla="*/ 127 w 127"/>
                  <a:gd name="T5" fmla="*/ 143 h 143"/>
                  <a:gd name="T6" fmla="*/ 86 w 127"/>
                  <a:gd name="T7" fmla="*/ 72 h 143"/>
                  <a:gd name="T8" fmla="*/ 127 w 127"/>
                  <a:gd name="T9" fmla="*/ 0 h 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143">
                    <a:moveTo>
                      <a:pt x="127" y="0"/>
                    </a:moveTo>
                    <a:lnTo>
                      <a:pt x="0" y="72"/>
                    </a:lnTo>
                    <a:lnTo>
                      <a:pt x="127" y="143"/>
                    </a:lnTo>
                    <a:lnTo>
                      <a:pt x="86" y="72"/>
                    </a:lnTo>
                    <a:lnTo>
                      <a:pt x="127" y="0"/>
                    </a:lnTo>
                    <a:close/>
                  </a:path>
                </a:pathLst>
              </a:custGeom>
              <a:solidFill>
                <a:srgbClr val="FF0000"/>
              </a:solidFill>
              <a:ln w="9525">
                <a:solidFill>
                  <a:srgbClr val="FF0000"/>
                </a:solidFill>
                <a:round/>
                <a:headEnd/>
                <a:tailEnd/>
              </a:ln>
            </p:spPr>
            <p:txBody>
              <a:bodyPr/>
              <a:lstStyle/>
              <a:p>
                <a:endParaRPr lang="zh-CN" altLang="en-US"/>
              </a:p>
            </p:txBody>
          </p:sp>
        </p:grpSp>
        <p:grpSp>
          <p:nvGrpSpPr>
            <p:cNvPr id="67734" name="Group 169"/>
            <p:cNvGrpSpPr>
              <a:grpSpLocks/>
            </p:cNvGrpSpPr>
            <p:nvPr/>
          </p:nvGrpSpPr>
          <p:grpSpPr bwMode="auto">
            <a:xfrm>
              <a:off x="2111" y="2799"/>
              <a:ext cx="392" cy="144"/>
              <a:chOff x="2107" y="2799"/>
              <a:chExt cx="392" cy="144"/>
            </a:xfrm>
          </p:grpSpPr>
          <p:sp>
            <p:nvSpPr>
              <p:cNvPr id="67735" name="Rectangle 166"/>
              <p:cNvSpPr>
                <a:spLocks noChangeArrowheads="1"/>
              </p:cNvSpPr>
              <p:nvPr/>
            </p:nvSpPr>
            <p:spPr bwMode="auto">
              <a:xfrm>
                <a:off x="2190" y="2860"/>
                <a:ext cx="226" cy="21"/>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67736" name="Freeform 167"/>
              <p:cNvSpPr>
                <a:spLocks/>
              </p:cNvSpPr>
              <p:nvPr/>
            </p:nvSpPr>
            <p:spPr bwMode="auto">
              <a:xfrm>
                <a:off x="2107" y="2799"/>
                <a:ext cx="127" cy="142"/>
              </a:xfrm>
              <a:custGeom>
                <a:avLst/>
                <a:gdLst>
                  <a:gd name="T0" fmla="*/ 127 w 127"/>
                  <a:gd name="T1" fmla="*/ 0 h 142"/>
                  <a:gd name="T2" fmla="*/ 0 w 127"/>
                  <a:gd name="T3" fmla="*/ 72 h 142"/>
                  <a:gd name="T4" fmla="*/ 127 w 127"/>
                  <a:gd name="T5" fmla="*/ 142 h 142"/>
                  <a:gd name="T6" fmla="*/ 86 w 127"/>
                  <a:gd name="T7" fmla="*/ 72 h 142"/>
                  <a:gd name="T8" fmla="*/ 127 w 127"/>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142">
                    <a:moveTo>
                      <a:pt x="127" y="0"/>
                    </a:moveTo>
                    <a:lnTo>
                      <a:pt x="0" y="72"/>
                    </a:lnTo>
                    <a:lnTo>
                      <a:pt x="127" y="142"/>
                    </a:lnTo>
                    <a:lnTo>
                      <a:pt x="86" y="72"/>
                    </a:lnTo>
                    <a:lnTo>
                      <a:pt x="127" y="0"/>
                    </a:lnTo>
                    <a:close/>
                  </a:path>
                </a:pathLst>
              </a:custGeom>
              <a:solidFill>
                <a:srgbClr val="FF0000"/>
              </a:solidFill>
              <a:ln w="9525">
                <a:solidFill>
                  <a:srgbClr val="FF0000"/>
                </a:solidFill>
                <a:round/>
                <a:headEnd/>
                <a:tailEnd/>
              </a:ln>
            </p:spPr>
            <p:txBody>
              <a:bodyPr/>
              <a:lstStyle/>
              <a:p>
                <a:endParaRPr lang="zh-CN" altLang="en-US"/>
              </a:p>
            </p:txBody>
          </p:sp>
          <p:sp>
            <p:nvSpPr>
              <p:cNvPr id="67737" name="Freeform 168"/>
              <p:cNvSpPr>
                <a:spLocks/>
              </p:cNvSpPr>
              <p:nvPr/>
            </p:nvSpPr>
            <p:spPr bwMode="auto">
              <a:xfrm>
                <a:off x="2372" y="2800"/>
                <a:ext cx="127" cy="143"/>
              </a:xfrm>
              <a:custGeom>
                <a:avLst/>
                <a:gdLst>
                  <a:gd name="T0" fmla="*/ 0 w 127"/>
                  <a:gd name="T1" fmla="*/ 143 h 143"/>
                  <a:gd name="T2" fmla="*/ 127 w 127"/>
                  <a:gd name="T3" fmla="*/ 71 h 143"/>
                  <a:gd name="T4" fmla="*/ 0 w 127"/>
                  <a:gd name="T5" fmla="*/ 0 h 143"/>
                  <a:gd name="T6" fmla="*/ 41 w 127"/>
                  <a:gd name="T7" fmla="*/ 71 h 143"/>
                  <a:gd name="T8" fmla="*/ 0 w 127"/>
                  <a:gd name="T9" fmla="*/ 143 h 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143">
                    <a:moveTo>
                      <a:pt x="0" y="143"/>
                    </a:moveTo>
                    <a:lnTo>
                      <a:pt x="127" y="71"/>
                    </a:lnTo>
                    <a:lnTo>
                      <a:pt x="0" y="0"/>
                    </a:lnTo>
                    <a:lnTo>
                      <a:pt x="41" y="71"/>
                    </a:lnTo>
                    <a:lnTo>
                      <a:pt x="0" y="143"/>
                    </a:lnTo>
                    <a:close/>
                  </a:path>
                </a:pathLst>
              </a:custGeom>
              <a:solidFill>
                <a:srgbClr val="FF0000"/>
              </a:solidFill>
              <a:ln w="9525">
                <a:solidFill>
                  <a:srgbClr val="FF0000"/>
                </a:solidFill>
                <a:round/>
                <a:headEnd/>
                <a:tailEnd/>
              </a:ln>
            </p:spPr>
            <p:txBody>
              <a:bodyPr/>
              <a:lstStyle/>
              <a:p>
                <a:endParaRPr lang="zh-CN" altLang="en-US"/>
              </a:p>
            </p:txBody>
          </p:sp>
        </p:grpSp>
      </p:grpSp>
      <p:sp>
        <p:nvSpPr>
          <p:cNvPr id="2" name="日期占位符 1"/>
          <p:cNvSpPr>
            <a:spLocks noGrp="1"/>
          </p:cNvSpPr>
          <p:nvPr>
            <p:ph type="dt" sz="half" idx="10"/>
          </p:nvPr>
        </p:nvSpPr>
        <p:spPr/>
        <p:txBody>
          <a:bodyPr/>
          <a:lstStyle/>
          <a:p>
            <a:pPr>
              <a:defRPr/>
            </a:pPr>
            <a:fld id="{090FECE3-1FBE-41CD-BD46-BF9B467DE59F}"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54</a:t>
            </a:fld>
            <a:endParaRPr lang="en-US" altLang="zh-CN"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DMA (Direct Memory Access)</a:t>
            </a:r>
            <a:endParaRPr lang="en-US" dirty="0"/>
          </a:p>
        </p:txBody>
      </p:sp>
      <p:sp>
        <p:nvSpPr>
          <p:cNvPr id="34" name="Content Placeholder 33"/>
          <p:cNvSpPr>
            <a:spLocks noGrp="1"/>
          </p:cNvSpPr>
          <p:nvPr>
            <p:ph idx="1"/>
          </p:nvPr>
        </p:nvSpPr>
        <p:spPr>
          <a:xfrm>
            <a:off x="698500" y="4213944"/>
            <a:ext cx="7988300" cy="2311400"/>
          </a:xfrm>
        </p:spPr>
        <p:txBody>
          <a:bodyPr/>
          <a:lstStyle/>
          <a:p>
            <a:r>
              <a:rPr lang="en-US" sz="1600" dirty="0" smtClean="0"/>
              <a:t>DMA engines offload CPU by autonomously transferring data between I/O device and main memory. Interrupt/poll for done</a:t>
            </a:r>
          </a:p>
          <a:p>
            <a:pPr lvl="1"/>
            <a:r>
              <a:rPr lang="en-US" sz="1400" dirty="0" smtClean="0"/>
              <a:t>DMA programmed through memory-mapped registers</a:t>
            </a:r>
          </a:p>
          <a:p>
            <a:pPr lvl="1"/>
            <a:r>
              <a:rPr lang="en-US" sz="1400" dirty="0" smtClean="0"/>
              <a:t>Some systems use dedicated processors inside DMA engines</a:t>
            </a:r>
          </a:p>
          <a:p>
            <a:r>
              <a:rPr lang="en-US" sz="1600" dirty="0" smtClean="0"/>
              <a:t>Often, many separate DMA engines in modern systems:</a:t>
            </a:r>
          </a:p>
          <a:p>
            <a:pPr lvl="1"/>
            <a:r>
              <a:rPr lang="en-US" sz="1400" dirty="0" smtClean="0"/>
              <a:t>Centralized in I/O bridge (usually supporting multiple concurrent channels to different devices), works on slave-only I/O busses</a:t>
            </a:r>
          </a:p>
          <a:p>
            <a:pPr lvl="1"/>
            <a:r>
              <a:rPr lang="en-US" sz="1400" dirty="0" smtClean="0"/>
              <a:t>Directly attached to each peripheral (if I/O bus supports mastering)</a:t>
            </a:r>
            <a:endParaRPr lang="en-US" sz="1400" dirty="0"/>
          </a:p>
        </p:txBody>
      </p:sp>
      <p:grpSp>
        <p:nvGrpSpPr>
          <p:cNvPr id="33" name="Group 32"/>
          <p:cNvGrpSpPr/>
          <p:nvPr/>
        </p:nvGrpSpPr>
        <p:grpSpPr>
          <a:xfrm>
            <a:off x="1143000" y="1177280"/>
            <a:ext cx="6324600" cy="2971800"/>
            <a:chOff x="381000" y="1295400"/>
            <a:chExt cx="6324600" cy="2971800"/>
          </a:xfrm>
        </p:grpSpPr>
        <p:sp>
          <p:nvSpPr>
            <p:cNvPr id="5" name="Rectangle 4"/>
            <p:cNvSpPr/>
            <p:nvPr/>
          </p:nvSpPr>
          <p:spPr>
            <a:xfrm>
              <a:off x="1219200" y="1295400"/>
              <a:ext cx="762000" cy="6858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CPU</a:t>
              </a:r>
            </a:p>
          </p:txBody>
        </p:sp>
        <p:sp>
          <p:nvSpPr>
            <p:cNvPr id="6" name="Rectangle 5"/>
            <p:cNvSpPr/>
            <p:nvPr/>
          </p:nvSpPr>
          <p:spPr>
            <a:xfrm>
              <a:off x="1219200" y="2133600"/>
              <a:ext cx="7620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Caches</a:t>
              </a:r>
            </a:p>
          </p:txBody>
        </p:sp>
        <p:sp>
          <p:nvSpPr>
            <p:cNvPr id="7" name="Rectangle 6"/>
            <p:cNvSpPr/>
            <p:nvPr/>
          </p:nvSpPr>
          <p:spPr>
            <a:xfrm>
              <a:off x="1219200" y="3124200"/>
              <a:ext cx="762000" cy="990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DRAM</a:t>
              </a:r>
            </a:p>
          </p:txBody>
        </p:sp>
        <p:cxnSp>
          <p:nvCxnSpPr>
            <p:cNvPr id="9" name="Straight Connector 8"/>
            <p:cNvCxnSpPr>
              <a:stCxn id="5" idx="2"/>
              <a:endCxn id="6" idx="0"/>
            </p:cNvCxnSpPr>
            <p:nvPr/>
          </p:nvCxnSpPr>
          <p:spPr bwMode="auto">
            <a:xfrm>
              <a:off x="1600200" y="19812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a:stCxn id="6" idx="2"/>
              <a:endCxn id="7" idx="0"/>
            </p:cNvCxnSpPr>
            <p:nvPr/>
          </p:nvCxnSpPr>
          <p:spPr bwMode="auto">
            <a:xfrm>
              <a:off x="1600200" y="2514600"/>
              <a:ext cx="0" cy="609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600200" y="2819400"/>
              <a:ext cx="6858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7" name="Rectangle 16"/>
            <p:cNvSpPr/>
            <p:nvPr/>
          </p:nvSpPr>
          <p:spPr>
            <a:xfrm>
              <a:off x="2286000" y="2514600"/>
              <a:ext cx="990600" cy="609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Bus Bridge</a:t>
              </a:r>
            </a:p>
          </p:txBody>
        </p:sp>
        <p:sp>
          <p:nvSpPr>
            <p:cNvPr id="19" name="TextBox 18"/>
            <p:cNvSpPr txBox="1"/>
            <p:nvPr/>
          </p:nvSpPr>
          <p:spPr>
            <a:xfrm>
              <a:off x="381000" y="2438400"/>
              <a:ext cx="1295400" cy="707886"/>
            </a:xfrm>
            <a:prstGeom prst="rect">
              <a:avLst/>
            </a:prstGeom>
            <a:noFill/>
          </p:spPr>
          <p:txBody>
            <a:bodyPr wrap="square" rtlCol="0">
              <a:spAutoFit/>
            </a:bodyPr>
            <a:lstStyle/>
            <a:p>
              <a:pPr algn="ctr" eaLnBrk="1" hangingPunct="1">
                <a:spcBef>
                  <a:spcPct val="0"/>
                </a:spcBef>
              </a:pPr>
              <a:r>
                <a:rPr lang="en-US" sz="2000" dirty="0" smtClean="0">
                  <a:solidFill>
                    <a:prstClr val="black"/>
                  </a:solidFill>
                  <a:latin typeface="Calibri"/>
                  <a:ea typeface="ＭＳ Ｐゴシック"/>
                  <a:cs typeface="Calibri"/>
                </a:rPr>
                <a:t>Memory Bus</a:t>
              </a:r>
            </a:p>
          </p:txBody>
        </p:sp>
        <p:cxnSp>
          <p:nvCxnSpPr>
            <p:cNvPr id="20" name="Straight Connector 19"/>
            <p:cNvCxnSpPr>
              <a:stCxn id="17" idx="3"/>
            </p:cNvCxnSpPr>
            <p:nvPr/>
          </p:nvCxnSpPr>
          <p:spPr bwMode="auto">
            <a:xfrm>
              <a:off x="3276600" y="2819400"/>
              <a:ext cx="3429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4114800" y="2438400"/>
              <a:ext cx="1295400" cy="400110"/>
            </a:xfrm>
            <a:prstGeom prst="rect">
              <a:avLst/>
            </a:prstGeom>
            <a:noFill/>
          </p:spPr>
          <p:txBody>
            <a:bodyPr wrap="square" rtlCol="0">
              <a:spAutoFit/>
            </a:bodyPr>
            <a:lstStyle/>
            <a:p>
              <a:pPr algn="ctr" eaLnBrk="1" hangingPunct="1">
                <a:spcBef>
                  <a:spcPct val="0"/>
                </a:spcBef>
              </a:pPr>
              <a:r>
                <a:rPr lang="en-US" sz="2000" dirty="0" smtClean="0">
                  <a:solidFill>
                    <a:prstClr val="black"/>
                  </a:solidFill>
                  <a:latin typeface="Calibri"/>
                  <a:ea typeface="ＭＳ Ｐゴシック"/>
                  <a:cs typeface="Calibri"/>
                </a:rPr>
                <a:t>I/O Bus</a:t>
              </a:r>
            </a:p>
          </p:txBody>
        </p:sp>
        <p:sp>
          <p:nvSpPr>
            <p:cNvPr id="24" name="Rectangle 23"/>
            <p:cNvSpPr/>
            <p:nvPr/>
          </p:nvSpPr>
          <p:spPr>
            <a:xfrm>
              <a:off x="34290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Device #1</a:t>
              </a:r>
            </a:p>
          </p:txBody>
        </p:sp>
        <p:cxnSp>
          <p:nvCxnSpPr>
            <p:cNvPr id="26" name="Straight Connector 25"/>
            <p:cNvCxnSpPr>
              <a:stCxn id="24" idx="0"/>
            </p:cNvCxnSpPr>
            <p:nvPr/>
          </p:nvCxnSpPr>
          <p:spPr bwMode="auto">
            <a:xfrm flipV="1">
              <a:off x="38862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7" name="Rectangle 26"/>
            <p:cNvSpPr/>
            <p:nvPr/>
          </p:nvSpPr>
          <p:spPr>
            <a:xfrm>
              <a:off x="44958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Device #2</a:t>
              </a:r>
            </a:p>
          </p:txBody>
        </p:sp>
        <p:cxnSp>
          <p:nvCxnSpPr>
            <p:cNvPr id="28" name="Straight Connector 27"/>
            <p:cNvCxnSpPr>
              <a:stCxn id="27" idx="0"/>
            </p:cNvCxnSpPr>
            <p:nvPr/>
          </p:nvCxnSpPr>
          <p:spPr bwMode="auto">
            <a:xfrm flipV="1">
              <a:off x="49530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9" name="Rectangle 28"/>
            <p:cNvSpPr/>
            <p:nvPr/>
          </p:nvSpPr>
          <p:spPr>
            <a:xfrm>
              <a:off x="5562600" y="33528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Device #3</a:t>
              </a:r>
            </a:p>
          </p:txBody>
        </p:sp>
        <p:cxnSp>
          <p:nvCxnSpPr>
            <p:cNvPr id="30" name="Straight Connector 29"/>
            <p:cNvCxnSpPr>
              <a:stCxn id="29" idx="0"/>
            </p:cNvCxnSpPr>
            <p:nvPr/>
          </p:nvCxnSpPr>
          <p:spPr bwMode="auto">
            <a:xfrm flipV="1">
              <a:off x="6019800" y="28194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Rectangle 21"/>
            <p:cNvSpPr/>
            <p:nvPr/>
          </p:nvSpPr>
          <p:spPr>
            <a:xfrm>
              <a:off x="2286000" y="2133600"/>
              <a:ext cx="9906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DMA</a:t>
              </a:r>
            </a:p>
          </p:txBody>
        </p:sp>
        <p:sp>
          <p:nvSpPr>
            <p:cNvPr id="25" name="Rectangle 24"/>
            <p:cNvSpPr/>
            <p:nvPr/>
          </p:nvSpPr>
          <p:spPr>
            <a:xfrm>
              <a:off x="3429000" y="2971800"/>
              <a:ext cx="9144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DMA</a:t>
              </a:r>
            </a:p>
          </p:txBody>
        </p:sp>
      </p:grpSp>
      <p:sp>
        <p:nvSpPr>
          <p:cNvPr id="3" name="日期占位符 2"/>
          <p:cNvSpPr>
            <a:spLocks noGrp="1"/>
          </p:cNvSpPr>
          <p:nvPr>
            <p:ph type="dt" sz="half" idx="10"/>
          </p:nvPr>
        </p:nvSpPr>
        <p:spPr/>
        <p:txBody>
          <a:bodyPr/>
          <a:lstStyle/>
          <a:p>
            <a:pPr>
              <a:defRPr/>
            </a:pPr>
            <a:fld id="{2E46DE02-2FA2-403D-B94C-0596559FA954}" type="datetime1">
              <a:rPr lang="zh-CN" altLang="en-US" smtClean="0"/>
              <a:t>2021/10/31</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55</a:t>
            </a:fld>
            <a:endParaRPr lang="en-US" b="0" dirty="0">
              <a:solidFill>
                <a:srgbClr val="FBBA03"/>
              </a:solidFill>
            </a:endParaRPr>
          </a:p>
        </p:txBody>
      </p:sp>
    </p:spTree>
    <p:extLst>
      <p:ext uri="{BB962C8B-B14F-4D97-AF65-F5344CB8AC3E}">
        <p14:creationId xmlns:p14="http://schemas.microsoft.com/office/powerpoint/2010/main" val="12546547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Complex Bus Structures</a:t>
            </a:r>
            <a:endParaRPr lang="en-US" dirty="0"/>
          </a:p>
        </p:txBody>
      </p:sp>
      <p:sp>
        <p:nvSpPr>
          <p:cNvPr id="3" name="Content Placeholder 2"/>
          <p:cNvSpPr>
            <a:spLocks noGrp="1"/>
          </p:cNvSpPr>
          <p:nvPr>
            <p:ph idx="1"/>
          </p:nvPr>
        </p:nvSpPr>
        <p:spPr>
          <a:xfrm>
            <a:off x="723106" y="4756149"/>
            <a:ext cx="7683500" cy="1473200"/>
          </a:xfrm>
        </p:spPr>
        <p:txBody>
          <a:bodyPr/>
          <a:lstStyle/>
          <a:p>
            <a:r>
              <a:rPr lang="en-US" sz="1800" dirty="0" smtClean="0"/>
              <a:t>Match speed of I/O connection to device demands</a:t>
            </a:r>
          </a:p>
          <a:p>
            <a:pPr lvl="1"/>
            <a:r>
              <a:rPr lang="en-US" sz="1600" dirty="0" smtClean="0"/>
              <a:t>Special direct connection for graphics</a:t>
            </a:r>
          </a:p>
          <a:p>
            <a:pPr lvl="1"/>
            <a:r>
              <a:rPr lang="en-US" sz="1600" dirty="0" smtClean="0"/>
              <a:t>Fast I/O bus for disk drives, </a:t>
            </a:r>
            <a:r>
              <a:rPr lang="en-US" sz="1600" dirty="0" err="1" smtClean="0"/>
              <a:t>ethernet</a:t>
            </a:r>
            <a:endParaRPr lang="en-US" sz="1600" dirty="0" smtClean="0"/>
          </a:p>
          <a:p>
            <a:pPr lvl="1"/>
            <a:r>
              <a:rPr lang="en-US" sz="1600" dirty="0" smtClean="0"/>
              <a:t>Slow I/O bus for keyboard, mouse, touchscreen</a:t>
            </a:r>
          </a:p>
          <a:p>
            <a:pPr lvl="2"/>
            <a:r>
              <a:rPr lang="en-US" sz="1600" dirty="0" smtClean="0"/>
              <a:t>Reduces </a:t>
            </a:r>
            <a:r>
              <a:rPr lang="en-US" sz="1600" dirty="0"/>
              <a:t>load on fast I/O </a:t>
            </a:r>
            <a:r>
              <a:rPr lang="en-US" sz="1600" dirty="0" smtClean="0"/>
              <a:t>bus + less bus logic needed on device</a:t>
            </a:r>
          </a:p>
          <a:p>
            <a:pPr lvl="1"/>
            <a:endParaRPr lang="en-US" sz="1600" dirty="0" smtClean="0"/>
          </a:p>
          <a:p>
            <a:endParaRPr lang="en-US" sz="1800" dirty="0"/>
          </a:p>
        </p:txBody>
      </p:sp>
      <p:grpSp>
        <p:nvGrpSpPr>
          <p:cNvPr id="8" name="Group 7"/>
          <p:cNvGrpSpPr/>
          <p:nvPr/>
        </p:nvGrpSpPr>
        <p:grpSpPr>
          <a:xfrm>
            <a:off x="914400" y="1139552"/>
            <a:ext cx="7162800" cy="3657600"/>
            <a:chOff x="609600" y="838200"/>
            <a:chExt cx="7162800" cy="3657600"/>
          </a:xfrm>
        </p:grpSpPr>
        <p:sp>
          <p:nvSpPr>
            <p:cNvPr id="5" name="Rectangle 4"/>
            <p:cNvSpPr/>
            <p:nvPr/>
          </p:nvSpPr>
          <p:spPr>
            <a:xfrm>
              <a:off x="1981200" y="838200"/>
              <a:ext cx="762000" cy="6858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CPU</a:t>
              </a:r>
            </a:p>
          </p:txBody>
        </p:sp>
        <p:sp>
          <p:nvSpPr>
            <p:cNvPr id="6" name="Rectangle 5"/>
            <p:cNvSpPr/>
            <p:nvPr/>
          </p:nvSpPr>
          <p:spPr>
            <a:xfrm>
              <a:off x="1981200" y="1676400"/>
              <a:ext cx="7620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Caches</a:t>
              </a:r>
            </a:p>
          </p:txBody>
        </p:sp>
        <p:sp>
          <p:nvSpPr>
            <p:cNvPr id="7" name="Rectangle 6"/>
            <p:cNvSpPr/>
            <p:nvPr/>
          </p:nvSpPr>
          <p:spPr>
            <a:xfrm>
              <a:off x="1981200" y="2667000"/>
              <a:ext cx="762000" cy="990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DRAM</a:t>
              </a:r>
            </a:p>
          </p:txBody>
        </p:sp>
        <p:cxnSp>
          <p:nvCxnSpPr>
            <p:cNvPr id="9" name="Straight Connector 8"/>
            <p:cNvCxnSpPr>
              <a:stCxn id="5" idx="2"/>
              <a:endCxn id="6" idx="0"/>
            </p:cNvCxnSpPr>
            <p:nvPr/>
          </p:nvCxnSpPr>
          <p:spPr bwMode="auto">
            <a:xfrm>
              <a:off x="2362200" y="15240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a:stCxn id="6" idx="2"/>
              <a:endCxn id="7" idx="0"/>
            </p:cNvCxnSpPr>
            <p:nvPr/>
          </p:nvCxnSpPr>
          <p:spPr bwMode="auto">
            <a:xfrm>
              <a:off x="2362200" y="2057400"/>
              <a:ext cx="0" cy="609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219200" y="2362200"/>
              <a:ext cx="18288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7" name="Rectangle 16"/>
            <p:cNvSpPr/>
            <p:nvPr/>
          </p:nvSpPr>
          <p:spPr>
            <a:xfrm>
              <a:off x="3048000" y="2057400"/>
              <a:ext cx="990600" cy="609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Bus Bridge</a:t>
              </a:r>
            </a:p>
          </p:txBody>
        </p:sp>
        <p:sp>
          <p:nvSpPr>
            <p:cNvPr id="19" name="TextBox 18"/>
            <p:cNvSpPr txBox="1"/>
            <p:nvPr/>
          </p:nvSpPr>
          <p:spPr>
            <a:xfrm>
              <a:off x="609600" y="2286000"/>
              <a:ext cx="1295400" cy="707886"/>
            </a:xfrm>
            <a:prstGeom prst="rect">
              <a:avLst/>
            </a:prstGeom>
            <a:noFill/>
          </p:spPr>
          <p:txBody>
            <a:bodyPr wrap="square" rtlCol="0">
              <a:spAutoFit/>
            </a:bodyPr>
            <a:lstStyle/>
            <a:p>
              <a:pPr algn="ctr" eaLnBrk="1" hangingPunct="1">
                <a:spcBef>
                  <a:spcPct val="0"/>
                </a:spcBef>
              </a:pPr>
              <a:r>
                <a:rPr lang="en-US" sz="2000" dirty="0" smtClean="0">
                  <a:solidFill>
                    <a:prstClr val="black"/>
                  </a:solidFill>
                  <a:latin typeface="Calibri"/>
                  <a:ea typeface="ＭＳ Ｐゴシック"/>
                  <a:cs typeface="Calibri"/>
                </a:rPr>
                <a:t>Memory Bus</a:t>
              </a:r>
            </a:p>
          </p:txBody>
        </p:sp>
        <p:cxnSp>
          <p:nvCxnSpPr>
            <p:cNvPr id="20" name="Straight Connector 19"/>
            <p:cNvCxnSpPr>
              <a:stCxn id="17" idx="3"/>
            </p:cNvCxnSpPr>
            <p:nvPr/>
          </p:nvCxnSpPr>
          <p:spPr bwMode="auto">
            <a:xfrm>
              <a:off x="4038600" y="2362200"/>
              <a:ext cx="3429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6096000" y="1981200"/>
              <a:ext cx="1524000" cy="400110"/>
            </a:xfrm>
            <a:prstGeom prst="rect">
              <a:avLst/>
            </a:prstGeom>
            <a:noFill/>
          </p:spPr>
          <p:txBody>
            <a:bodyPr wrap="square" rtlCol="0">
              <a:spAutoFit/>
            </a:bodyPr>
            <a:lstStyle/>
            <a:p>
              <a:pPr algn="ctr" eaLnBrk="1" hangingPunct="1">
                <a:spcBef>
                  <a:spcPct val="0"/>
                </a:spcBef>
              </a:pPr>
              <a:r>
                <a:rPr lang="en-US" sz="2000" dirty="0" smtClean="0">
                  <a:solidFill>
                    <a:prstClr val="black"/>
                  </a:solidFill>
                  <a:latin typeface="Calibri"/>
                  <a:ea typeface="ＭＳ Ｐゴシック"/>
                  <a:cs typeface="Calibri"/>
                </a:rPr>
                <a:t> Fast I/O Bus</a:t>
              </a:r>
            </a:p>
          </p:txBody>
        </p:sp>
        <p:sp>
          <p:nvSpPr>
            <p:cNvPr id="24" name="Rectangle 23"/>
            <p:cNvSpPr/>
            <p:nvPr/>
          </p:nvSpPr>
          <p:spPr>
            <a:xfrm>
              <a:off x="4114800" y="9906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Device #1</a:t>
              </a:r>
            </a:p>
          </p:txBody>
        </p:sp>
        <p:cxnSp>
          <p:nvCxnSpPr>
            <p:cNvPr id="26" name="Straight Connector 25"/>
            <p:cNvCxnSpPr/>
            <p:nvPr/>
          </p:nvCxnSpPr>
          <p:spPr bwMode="auto">
            <a:xfrm flipV="1">
              <a:off x="4572000" y="19050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7" name="Rectangle 26"/>
            <p:cNvSpPr/>
            <p:nvPr/>
          </p:nvSpPr>
          <p:spPr>
            <a:xfrm>
              <a:off x="5715000" y="35814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Device #3</a:t>
              </a:r>
            </a:p>
          </p:txBody>
        </p:sp>
        <p:cxnSp>
          <p:nvCxnSpPr>
            <p:cNvPr id="28" name="Straight Connector 27"/>
            <p:cNvCxnSpPr>
              <a:stCxn id="27" idx="0"/>
            </p:cNvCxnSpPr>
            <p:nvPr/>
          </p:nvCxnSpPr>
          <p:spPr bwMode="auto">
            <a:xfrm flipV="1">
              <a:off x="61722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9" name="Rectangle 28"/>
            <p:cNvSpPr/>
            <p:nvPr/>
          </p:nvSpPr>
          <p:spPr>
            <a:xfrm>
              <a:off x="4267200" y="2819400"/>
              <a:ext cx="1524000" cy="609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Slow I/O Bus Bridge</a:t>
              </a:r>
            </a:p>
          </p:txBody>
        </p:sp>
        <p:cxnSp>
          <p:nvCxnSpPr>
            <p:cNvPr id="30" name="Straight Connector 29"/>
            <p:cNvCxnSpPr>
              <a:stCxn id="29" idx="0"/>
            </p:cNvCxnSpPr>
            <p:nvPr/>
          </p:nvCxnSpPr>
          <p:spPr bwMode="auto">
            <a:xfrm flipV="1">
              <a:off x="5029200" y="2362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Rectangle 21"/>
            <p:cNvSpPr/>
            <p:nvPr/>
          </p:nvSpPr>
          <p:spPr>
            <a:xfrm>
              <a:off x="3048000" y="1676400"/>
              <a:ext cx="990600" cy="3810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DMA</a:t>
              </a:r>
            </a:p>
          </p:txBody>
        </p:sp>
        <p:sp>
          <p:nvSpPr>
            <p:cNvPr id="31" name="Rectangle 30"/>
            <p:cNvSpPr/>
            <p:nvPr/>
          </p:nvSpPr>
          <p:spPr>
            <a:xfrm>
              <a:off x="5181600" y="9906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Device #2</a:t>
              </a:r>
            </a:p>
          </p:txBody>
        </p:sp>
        <p:cxnSp>
          <p:nvCxnSpPr>
            <p:cNvPr id="32" name="Straight Connector 31"/>
            <p:cNvCxnSpPr>
              <a:endCxn id="31" idx="2"/>
            </p:cNvCxnSpPr>
            <p:nvPr/>
          </p:nvCxnSpPr>
          <p:spPr bwMode="auto">
            <a:xfrm flipV="1">
              <a:off x="5638800" y="19050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5791200" y="3124200"/>
              <a:ext cx="19050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0" name="TextBox 39"/>
            <p:cNvSpPr txBox="1"/>
            <p:nvPr/>
          </p:nvSpPr>
          <p:spPr>
            <a:xfrm>
              <a:off x="6019800" y="2667000"/>
              <a:ext cx="1752600" cy="400110"/>
            </a:xfrm>
            <a:prstGeom prst="rect">
              <a:avLst/>
            </a:prstGeom>
            <a:noFill/>
          </p:spPr>
          <p:txBody>
            <a:bodyPr wrap="square" rtlCol="0">
              <a:spAutoFit/>
            </a:bodyPr>
            <a:lstStyle/>
            <a:p>
              <a:pPr algn="ctr" eaLnBrk="1" hangingPunct="1">
                <a:spcBef>
                  <a:spcPct val="0"/>
                </a:spcBef>
              </a:pPr>
              <a:r>
                <a:rPr lang="en-US" sz="2000" dirty="0" smtClean="0">
                  <a:solidFill>
                    <a:prstClr val="black"/>
                  </a:solidFill>
                  <a:latin typeface="Calibri"/>
                  <a:ea typeface="ＭＳ Ｐゴシック"/>
                  <a:cs typeface="Calibri"/>
                </a:rPr>
                <a:t> Slow I/O Bus</a:t>
              </a:r>
            </a:p>
          </p:txBody>
        </p:sp>
        <p:sp>
          <p:nvSpPr>
            <p:cNvPr id="41" name="Rectangle 40"/>
            <p:cNvSpPr/>
            <p:nvPr/>
          </p:nvSpPr>
          <p:spPr>
            <a:xfrm>
              <a:off x="4267200" y="2590800"/>
              <a:ext cx="1524000" cy="228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DMA</a:t>
              </a:r>
            </a:p>
          </p:txBody>
        </p:sp>
        <p:sp>
          <p:nvSpPr>
            <p:cNvPr id="42" name="Rectangle 41"/>
            <p:cNvSpPr/>
            <p:nvPr/>
          </p:nvSpPr>
          <p:spPr>
            <a:xfrm>
              <a:off x="5181600" y="1905000"/>
              <a:ext cx="914400" cy="228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DMA</a:t>
              </a:r>
            </a:p>
          </p:txBody>
        </p:sp>
        <p:sp>
          <p:nvSpPr>
            <p:cNvPr id="45" name="Rectangle 44"/>
            <p:cNvSpPr/>
            <p:nvPr/>
          </p:nvSpPr>
          <p:spPr>
            <a:xfrm>
              <a:off x="6781800" y="3581400"/>
              <a:ext cx="914400" cy="9144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I/O Device #4</a:t>
              </a:r>
            </a:p>
          </p:txBody>
        </p:sp>
        <p:cxnSp>
          <p:nvCxnSpPr>
            <p:cNvPr id="46" name="Straight Connector 45"/>
            <p:cNvCxnSpPr>
              <a:stCxn id="45" idx="0"/>
            </p:cNvCxnSpPr>
            <p:nvPr/>
          </p:nvCxnSpPr>
          <p:spPr bwMode="auto">
            <a:xfrm flipV="1">
              <a:off x="72390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7" name="Rectangle 46"/>
            <p:cNvSpPr/>
            <p:nvPr/>
          </p:nvSpPr>
          <p:spPr>
            <a:xfrm>
              <a:off x="762000" y="990600"/>
              <a:ext cx="914400" cy="838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Graphics</a:t>
              </a:r>
            </a:p>
          </p:txBody>
        </p:sp>
        <p:cxnSp>
          <p:nvCxnSpPr>
            <p:cNvPr id="48" name="Straight Connector 47"/>
            <p:cNvCxnSpPr>
              <a:endCxn id="47" idx="2"/>
            </p:cNvCxnSpPr>
            <p:nvPr/>
          </p:nvCxnSpPr>
          <p:spPr bwMode="auto">
            <a:xfrm flipV="1">
              <a:off x="1219200" y="1828800"/>
              <a:ext cx="0" cy="533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9" name="Rectangle 48"/>
            <p:cNvSpPr/>
            <p:nvPr/>
          </p:nvSpPr>
          <p:spPr>
            <a:xfrm>
              <a:off x="762000" y="1828800"/>
              <a:ext cx="914400" cy="3048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DMA</a:t>
              </a:r>
            </a:p>
          </p:txBody>
        </p:sp>
      </p:grpSp>
      <p:sp>
        <p:nvSpPr>
          <p:cNvPr id="10" name="日期占位符 9"/>
          <p:cNvSpPr>
            <a:spLocks noGrp="1"/>
          </p:cNvSpPr>
          <p:nvPr>
            <p:ph type="dt" sz="half" idx="10"/>
          </p:nvPr>
        </p:nvSpPr>
        <p:spPr/>
        <p:txBody>
          <a:bodyPr/>
          <a:lstStyle/>
          <a:p>
            <a:pPr>
              <a:defRPr/>
            </a:pPr>
            <a:fld id="{F2F9CB53-3C22-48AA-82F3-956DFBE1FB74}" type="datetime1">
              <a:rPr lang="zh-CN" altLang="en-US" smtClean="0"/>
              <a:t>2021/10/31</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56</a:t>
            </a:fld>
            <a:endParaRPr lang="en-US" b="0" dirty="0">
              <a:solidFill>
                <a:srgbClr val="FBBA03"/>
              </a:solidFill>
            </a:endParaRPr>
          </a:p>
        </p:txBody>
      </p:sp>
    </p:spTree>
    <p:extLst>
      <p:ext uri="{BB962C8B-B14F-4D97-AF65-F5344CB8AC3E}">
        <p14:creationId xmlns:p14="http://schemas.microsoft.com/office/powerpoint/2010/main" val="27632825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6" name="Rectangle 2"/>
          <p:cNvSpPr>
            <a:spLocks noGrp="1" noChangeArrowheads="1"/>
          </p:cNvSpPr>
          <p:nvPr>
            <p:ph type="body" idx="1"/>
          </p:nvPr>
        </p:nvSpPr>
        <p:spPr>
          <a:xfrm>
            <a:off x="447675" y="1196975"/>
            <a:ext cx="8228013" cy="5203825"/>
          </a:xfrm>
        </p:spPr>
        <p:txBody>
          <a:bodyPr/>
          <a:lstStyle/>
          <a:p>
            <a:pPr marL="457200" indent="-457200" algn="just" eaLnBrk="1" hangingPunct="1">
              <a:lnSpc>
                <a:spcPct val="140000"/>
              </a:lnSpc>
              <a:spcBef>
                <a:spcPct val="5000"/>
              </a:spcBef>
            </a:pPr>
            <a:r>
              <a:rPr lang="en-US" altLang="zh-CN" smtClean="0">
                <a:solidFill>
                  <a:srgbClr val="0000FF"/>
                </a:solidFill>
                <a:latin typeface="楷体_GB2312" pitchFamily="49" charset="-122"/>
              </a:rPr>
              <a:t>DMA</a:t>
            </a:r>
            <a:r>
              <a:rPr lang="zh-CN" altLang="en-US" smtClean="0">
                <a:solidFill>
                  <a:srgbClr val="0000FF"/>
                </a:solidFill>
                <a:latin typeface="楷体_GB2312" pitchFamily="49" charset="-122"/>
              </a:rPr>
              <a:t>方式具有如下特点：</a:t>
            </a:r>
          </a:p>
          <a:p>
            <a:pPr marL="838200" lvl="1" indent="-381000" algn="just" eaLnBrk="1" hangingPunct="1">
              <a:lnSpc>
                <a:spcPct val="140000"/>
              </a:lnSpc>
              <a:spcBef>
                <a:spcPct val="5000"/>
              </a:spcBef>
              <a:buFontTx/>
              <a:buAutoNum type="circleNumDbPlain"/>
            </a:pPr>
            <a:r>
              <a:rPr lang="zh-CN" altLang="en-US" smtClean="0">
                <a:solidFill>
                  <a:schemeClr val="tx2"/>
                </a:solidFill>
                <a:latin typeface="楷体_GB2312" pitchFamily="49" charset="-122"/>
              </a:rPr>
              <a:t>外围设备的访问请求直接发往主存储器，数据的传送过程不需要</a:t>
            </a:r>
            <a:r>
              <a:rPr lang="en-US" altLang="zh-CN" smtClean="0">
                <a:solidFill>
                  <a:schemeClr val="tx2"/>
                </a:solidFill>
                <a:latin typeface="楷体_GB2312" pitchFamily="49" charset="-122"/>
              </a:rPr>
              <a:t>CPU</a:t>
            </a:r>
            <a:r>
              <a:rPr lang="zh-CN" altLang="en-US" smtClean="0">
                <a:solidFill>
                  <a:schemeClr val="tx2"/>
                </a:solidFill>
                <a:latin typeface="楷体_GB2312" pitchFamily="49" charset="-122"/>
              </a:rPr>
              <a:t>的干预。</a:t>
            </a:r>
          </a:p>
          <a:p>
            <a:pPr marL="838200" lvl="1" indent="-381000" algn="just" eaLnBrk="1" hangingPunct="1">
              <a:lnSpc>
                <a:spcPct val="140000"/>
              </a:lnSpc>
              <a:spcBef>
                <a:spcPct val="5000"/>
              </a:spcBef>
              <a:buFontTx/>
              <a:buAutoNum type="circleNumDbPlain"/>
            </a:pPr>
            <a:endParaRPr lang="zh-CN" altLang="en-US" smtClean="0">
              <a:solidFill>
                <a:schemeClr val="tx2"/>
              </a:solidFill>
              <a:latin typeface="楷体_GB2312" pitchFamily="49" charset="-122"/>
            </a:endParaRPr>
          </a:p>
          <a:p>
            <a:pPr marL="838200" lvl="1" indent="-381000" algn="just" eaLnBrk="1" hangingPunct="1">
              <a:lnSpc>
                <a:spcPct val="140000"/>
              </a:lnSpc>
              <a:spcBef>
                <a:spcPct val="5000"/>
              </a:spcBef>
              <a:buFontTx/>
              <a:buAutoNum type="circleNumDbPlain"/>
            </a:pPr>
            <a:r>
              <a:rPr lang="zh-CN" altLang="en-US" smtClean="0">
                <a:solidFill>
                  <a:schemeClr val="tx2"/>
                </a:solidFill>
                <a:latin typeface="楷体_GB2312" pitchFamily="49" charset="-122"/>
              </a:rPr>
              <a:t>全部用硬件实现，不需要做保存现场和恢复现场等工作。</a:t>
            </a:r>
          </a:p>
          <a:p>
            <a:pPr marL="838200" lvl="1" indent="-381000" algn="just" eaLnBrk="1" hangingPunct="1">
              <a:lnSpc>
                <a:spcPct val="140000"/>
              </a:lnSpc>
              <a:spcBef>
                <a:spcPct val="5000"/>
              </a:spcBef>
              <a:buFontTx/>
              <a:buAutoNum type="circleNumDbPlain"/>
            </a:pPr>
            <a:endParaRPr lang="zh-CN" altLang="en-US" smtClean="0">
              <a:solidFill>
                <a:schemeClr val="tx2"/>
              </a:solidFill>
              <a:latin typeface="楷体_GB2312" pitchFamily="49" charset="-122"/>
            </a:endParaRPr>
          </a:p>
          <a:p>
            <a:pPr marL="838200" lvl="1" indent="-381000" algn="just" eaLnBrk="1" hangingPunct="1">
              <a:lnSpc>
                <a:spcPct val="140000"/>
              </a:lnSpc>
              <a:spcBef>
                <a:spcPct val="5000"/>
              </a:spcBef>
              <a:buFontTx/>
              <a:buAutoNum type="circleNumDbPlain"/>
            </a:pPr>
            <a:r>
              <a:rPr lang="en-US" altLang="zh-CN" smtClean="0">
                <a:solidFill>
                  <a:schemeClr val="tx2"/>
                </a:solidFill>
                <a:latin typeface="楷体_GB2312" pitchFamily="49" charset="-122"/>
              </a:rPr>
              <a:t>DMA</a:t>
            </a:r>
            <a:r>
              <a:rPr lang="zh-CN" altLang="en-US" smtClean="0">
                <a:solidFill>
                  <a:schemeClr val="tx2"/>
                </a:solidFill>
                <a:latin typeface="楷体_GB2312" pitchFamily="49" charset="-122"/>
              </a:rPr>
              <a:t>控制器复杂，需要设置</a:t>
            </a:r>
            <a:r>
              <a:rPr lang="zh-CN" altLang="en-US" smtClean="0">
                <a:solidFill>
                  <a:srgbClr val="FF0000"/>
                </a:solidFill>
                <a:latin typeface="楷体_GB2312" pitchFamily="49" charset="-122"/>
              </a:rPr>
              <a:t>数据寄存器</a:t>
            </a:r>
            <a:r>
              <a:rPr lang="zh-CN" altLang="en-US" smtClean="0">
                <a:solidFill>
                  <a:schemeClr val="tx2"/>
                </a:solidFill>
                <a:latin typeface="楷体_GB2312" pitchFamily="49" charset="-122"/>
              </a:rPr>
              <a:t>、</a:t>
            </a:r>
            <a:r>
              <a:rPr lang="zh-CN" altLang="en-US" smtClean="0">
                <a:solidFill>
                  <a:srgbClr val="FF0000"/>
                </a:solidFill>
                <a:latin typeface="楷体_GB2312" pitchFamily="49" charset="-122"/>
              </a:rPr>
              <a:t>设备状态控制寄存器</a:t>
            </a:r>
            <a:r>
              <a:rPr lang="zh-CN" altLang="en-US" smtClean="0">
                <a:solidFill>
                  <a:schemeClr val="tx2"/>
                </a:solidFill>
                <a:latin typeface="楷体_GB2312" pitchFamily="49" charset="-122"/>
              </a:rPr>
              <a:t>、</a:t>
            </a:r>
            <a:r>
              <a:rPr lang="zh-CN" altLang="en-US" smtClean="0">
                <a:solidFill>
                  <a:srgbClr val="FF0000"/>
                </a:solidFill>
                <a:latin typeface="楷体_GB2312" pitchFamily="49" charset="-122"/>
              </a:rPr>
              <a:t>主存地址寄存器</a:t>
            </a:r>
            <a:r>
              <a:rPr lang="zh-CN" altLang="en-US" smtClean="0">
                <a:solidFill>
                  <a:schemeClr val="tx2"/>
                </a:solidFill>
                <a:latin typeface="楷体_GB2312" pitchFamily="49" charset="-122"/>
              </a:rPr>
              <a:t>、</a:t>
            </a:r>
            <a:r>
              <a:rPr lang="zh-CN" altLang="en-US" smtClean="0">
                <a:solidFill>
                  <a:srgbClr val="FF0000"/>
                </a:solidFill>
                <a:latin typeface="楷体_GB2312" pitchFamily="49" charset="-122"/>
              </a:rPr>
              <a:t>设备地址寄存器</a:t>
            </a:r>
            <a:r>
              <a:rPr lang="zh-CN" altLang="en-US" smtClean="0">
                <a:solidFill>
                  <a:schemeClr val="tx2"/>
                </a:solidFill>
                <a:latin typeface="楷体_GB2312" pitchFamily="49" charset="-122"/>
              </a:rPr>
              <a:t>和</a:t>
            </a:r>
            <a:r>
              <a:rPr lang="zh-CN" altLang="en-US" smtClean="0">
                <a:solidFill>
                  <a:srgbClr val="FF0000"/>
                </a:solidFill>
                <a:latin typeface="楷体_GB2312" pitchFamily="49" charset="-122"/>
              </a:rPr>
              <a:t>数据交换个数计数器</a:t>
            </a:r>
            <a:r>
              <a:rPr lang="zh-CN" altLang="en-US" smtClean="0">
                <a:solidFill>
                  <a:schemeClr val="tx2"/>
                </a:solidFill>
                <a:latin typeface="楷体_GB2312" pitchFamily="49" charset="-122"/>
              </a:rPr>
              <a:t>及控制逻辑等。</a:t>
            </a:r>
          </a:p>
          <a:p>
            <a:pPr marL="838200" lvl="1" indent="-381000" algn="just" eaLnBrk="1" hangingPunct="1">
              <a:lnSpc>
                <a:spcPct val="140000"/>
              </a:lnSpc>
              <a:spcBef>
                <a:spcPct val="5000"/>
              </a:spcBef>
              <a:buFontTx/>
              <a:buAutoNum type="circleNumDbPlain"/>
            </a:pPr>
            <a:endParaRPr lang="zh-CN" altLang="en-US" smtClean="0">
              <a:solidFill>
                <a:schemeClr val="tx2"/>
              </a:solidFill>
              <a:latin typeface="楷体_GB2312" pitchFamily="49" charset="-122"/>
            </a:endParaRPr>
          </a:p>
          <a:p>
            <a:pPr marL="838200" lvl="1" indent="-381000" algn="just" eaLnBrk="1" hangingPunct="1">
              <a:lnSpc>
                <a:spcPct val="140000"/>
              </a:lnSpc>
              <a:spcBef>
                <a:spcPct val="5000"/>
              </a:spcBef>
              <a:buFontTx/>
              <a:buAutoNum type="circleNumDbPlain"/>
            </a:pPr>
            <a:r>
              <a:rPr lang="zh-CN" altLang="en-US" smtClean="0">
                <a:solidFill>
                  <a:schemeClr val="tx2"/>
                </a:solidFill>
                <a:latin typeface="楷体_GB2312" pitchFamily="49" charset="-122"/>
              </a:rPr>
              <a:t>在</a:t>
            </a:r>
            <a:r>
              <a:rPr lang="en-US" altLang="zh-CN" smtClean="0">
                <a:solidFill>
                  <a:schemeClr val="tx2"/>
                </a:solidFill>
                <a:latin typeface="楷体_GB2312" pitchFamily="49" charset="-122"/>
              </a:rPr>
              <a:t>DMA</a:t>
            </a:r>
            <a:r>
              <a:rPr lang="zh-CN" altLang="en-US" smtClean="0">
                <a:solidFill>
                  <a:schemeClr val="tx2"/>
                </a:solidFill>
                <a:latin typeface="楷体_GB2312" pitchFamily="49" charset="-122"/>
              </a:rPr>
              <a:t>方式开始和结束时，需要处理机进行管理。</a:t>
            </a:r>
          </a:p>
        </p:txBody>
      </p:sp>
      <p:sp>
        <p:nvSpPr>
          <p:cNvPr id="68611" name="Rectangle 3"/>
          <p:cNvSpPr>
            <a:spLocks noGrp="1" noChangeArrowheads="1"/>
          </p:cNvSpPr>
          <p:nvPr>
            <p:ph type="title"/>
          </p:nvPr>
        </p:nvSpPr>
        <p:spPr>
          <a:xfrm>
            <a:off x="442913" y="404813"/>
            <a:ext cx="8243887" cy="531812"/>
          </a:xfrm>
          <a:noFill/>
        </p:spPr>
        <p:txBody>
          <a:bodyPr/>
          <a:lstStyle/>
          <a:p>
            <a:pPr eaLnBrk="1" hangingPunct="1"/>
            <a:r>
              <a:rPr lang="zh-CN" altLang="en-US" sz="3200" smtClean="0"/>
              <a:t>基本输入输出方式</a:t>
            </a:r>
            <a:r>
              <a:rPr lang="zh-CN" altLang="en-US" sz="1400" smtClean="0"/>
              <a:t>（续）</a:t>
            </a:r>
          </a:p>
        </p:txBody>
      </p:sp>
      <p:sp>
        <p:nvSpPr>
          <p:cNvPr id="2" name="日期占位符 1"/>
          <p:cNvSpPr>
            <a:spLocks noGrp="1"/>
          </p:cNvSpPr>
          <p:nvPr>
            <p:ph type="dt" sz="half" idx="10"/>
          </p:nvPr>
        </p:nvSpPr>
        <p:spPr/>
        <p:txBody>
          <a:bodyPr/>
          <a:lstStyle/>
          <a:p>
            <a:pPr>
              <a:defRPr/>
            </a:pPr>
            <a:fld id="{576241BE-7A0B-43CC-AC3A-34C3417F9079}"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57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9156">
                                            <p:txEl>
                                              <p:pRg st="1" end="1"/>
                                            </p:txEl>
                                          </p:spTgt>
                                        </p:tgtEl>
                                        <p:attrNameLst>
                                          <p:attrName>style.visibility</p:attrName>
                                        </p:attrNameLst>
                                      </p:cBhvr>
                                      <p:to>
                                        <p:strVal val="visible"/>
                                      </p:to>
                                    </p:set>
                                    <p:anim calcmode="lin" valueType="num">
                                      <p:cBhvr additive="base">
                                        <p:cTn id="7" dur="500" fill="hold"/>
                                        <p:tgtEl>
                                          <p:spTgt spid="4915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15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9156">
                                            <p:txEl>
                                              <p:pRg st="3" end="3"/>
                                            </p:txEl>
                                          </p:spTgt>
                                        </p:tgtEl>
                                        <p:attrNameLst>
                                          <p:attrName>style.visibility</p:attrName>
                                        </p:attrNameLst>
                                      </p:cBhvr>
                                      <p:to>
                                        <p:strVal val="visible"/>
                                      </p:to>
                                    </p:set>
                                    <p:anim calcmode="lin" valueType="num">
                                      <p:cBhvr additive="base">
                                        <p:cTn id="11" dur="500" fill="hold"/>
                                        <p:tgtEl>
                                          <p:spTgt spid="4915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9156">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9156">
                                            <p:txEl>
                                              <p:pRg st="5" end="5"/>
                                            </p:txEl>
                                          </p:spTgt>
                                        </p:tgtEl>
                                        <p:attrNameLst>
                                          <p:attrName>style.visibility</p:attrName>
                                        </p:attrNameLst>
                                      </p:cBhvr>
                                      <p:to>
                                        <p:strVal val="visible"/>
                                      </p:to>
                                    </p:set>
                                    <p:anim calcmode="lin" valueType="num">
                                      <p:cBhvr additive="base">
                                        <p:cTn id="15" dur="500" fill="hold"/>
                                        <p:tgtEl>
                                          <p:spTgt spid="49156">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9156">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9156">
                                            <p:txEl>
                                              <p:pRg st="7" end="7"/>
                                            </p:txEl>
                                          </p:spTgt>
                                        </p:tgtEl>
                                        <p:attrNameLst>
                                          <p:attrName>style.visibility</p:attrName>
                                        </p:attrNameLst>
                                      </p:cBhvr>
                                      <p:to>
                                        <p:strVal val="visible"/>
                                      </p:to>
                                    </p:set>
                                    <p:anim calcmode="lin" valueType="num">
                                      <p:cBhvr additive="base">
                                        <p:cTn id="19" dur="500" fill="hold"/>
                                        <p:tgtEl>
                                          <p:spTgt spid="49156">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15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381000" y="1196975"/>
            <a:ext cx="8458200" cy="5051425"/>
          </a:xfrm>
        </p:spPr>
        <p:txBody>
          <a:bodyPr/>
          <a:lstStyle/>
          <a:p>
            <a:pPr marL="457200" indent="-457200" algn="just" eaLnBrk="1" hangingPunct="1">
              <a:lnSpc>
                <a:spcPct val="135000"/>
              </a:lnSpc>
              <a:spcBef>
                <a:spcPct val="10000"/>
              </a:spcBef>
            </a:pPr>
            <a:r>
              <a:rPr lang="en-US" altLang="zh-CN" smtClean="0">
                <a:solidFill>
                  <a:srgbClr val="0000FF"/>
                </a:solidFill>
                <a:latin typeface="楷体_GB2312" pitchFamily="49" charset="-122"/>
              </a:rPr>
              <a:t>DMA</a:t>
            </a:r>
            <a:r>
              <a:rPr lang="zh-CN" altLang="en-US" smtClean="0">
                <a:solidFill>
                  <a:srgbClr val="FF0000"/>
                </a:solidFill>
                <a:latin typeface="楷体_GB2312" pitchFamily="49" charset="-122"/>
              </a:rPr>
              <a:t>输入设备</a:t>
            </a:r>
            <a:r>
              <a:rPr lang="zh-CN" altLang="en-US" smtClean="0">
                <a:solidFill>
                  <a:srgbClr val="0000FF"/>
                </a:solidFill>
                <a:latin typeface="楷体_GB2312" pitchFamily="49" charset="-122"/>
              </a:rPr>
              <a:t>的工作流程如下：</a:t>
            </a:r>
            <a:endParaRPr lang="zh-CN" altLang="en-US" smtClean="0">
              <a:solidFill>
                <a:srgbClr val="FF0000"/>
              </a:solidFill>
              <a:latin typeface="楷体_GB2312" pitchFamily="49" charset="-122"/>
            </a:endParaRPr>
          </a:p>
          <a:p>
            <a:pPr marL="838200" lvl="1" indent="-381000" algn="just" eaLnBrk="1" hangingPunct="1">
              <a:lnSpc>
                <a:spcPct val="135000"/>
              </a:lnSpc>
              <a:spcBef>
                <a:spcPct val="10000"/>
              </a:spcBef>
              <a:buFontTx/>
              <a:buAutoNum type="arabicPeriod"/>
            </a:pPr>
            <a:r>
              <a:rPr lang="zh-CN" altLang="en-US" smtClean="0">
                <a:latin typeface="楷体_GB2312" pitchFamily="49" charset="-122"/>
              </a:rPr>
              <a:t>从设备读一个字节到</a:t>
            </a:r>
            <a:r>
              <a:rPr lang="en-US" altLang="zh-CN" smtClean="0">
                <a:latin typeface="楷体_GB2312" pitchFamily="49" charset="-122"/>
              </a:rPr>
              <a:t>DMA</a:t>
            </a:r>
            <a:r>
              <a:rPr lang="zh-CN" altLang="en-US" smtClean="0">
                <a:latin typeface="楷体_GB2312" pitchFamily="49" charset="-122"/>
              </a:rPr>
              <a:t>控制器中的数据缓冲寄存器中。</a:t>
            </a:r>
          </a:p>
          <a:p>
            <a:pPr marL="838200" lvl="1" indent="-381000" algn="just" eaLnBrk="1" hangingPunct="1">
              <a:lnSpc>
                <a:spcPct val="135000"/>
              </a:lnSpc>
              <a:spcBef>
                <a:spcPct val="10000"/>
              </a:spcBef>
              <a:buFontTx/>
              <a:buAutoNum type="arabicPeriod"/>
            </a:pPr>
            <a:endParaRPr lang="zh-CN" altLang="en-US" smtClean="0">
              <a:latin typeface="楷体_GB2312" pitchFamily="49" charset="-122"/>
            </a:endParaRPr>
          </a:p>
          <a:p>
            <a:pPr marL="838200" lvl="1" indent="-381000" algn="just" eaLnBrk="1" hangingPunct="1">
              <a:lnSpc>
                <a:spcPct val="135000"/>
              </a:lnSpc>
              <a:spcBef>
                <a:spcPct val="10000"/>
              </a:spcBef>
              <a:buFontTx/>
              <a:buAutoNum type="arabicPeriod"/>
            </a:pPr>
            <a:r>
              <a:rPr lang="zh-CN" altLang="en-US" smtClean="0">
                <a:latin typeface="楷体_GB2312" pitchFamily="49" charset="-122"/>
              </a:rPr>
              <a:t>若一个字没有装配满，则返回到上面；若校验出错，则发中断申请；若一个字已装配满，则将数据送主存数据寄存器。</a:t>
            </a:r>
          </a:p>
          <a:p>
            <a:pPr marL="838200" lvl="1" indent="-381000" algn="just" eaLnBrk="1" hangingPunct="1">
              <a:lnSpc>
                <a:spcPct val="135000"/>
              </a:lnSpc>
              <a:spcBef>
                <a:spcPct val="10000"/>
              </a:spcBef>
              <a:buFontTx/>
              <a:buAutoNum type="arabicPeriod"/>
            </a:pPr>
            <a:endParaRPr lang="zh-CN" altLang="en-US" smtClean="0">
              <a:latin typeface="楷体_GB2312" pitchFamily="49" charset="-122"/>
            </a:endParaRPr>
          </a:p>
          <a:p>
            <a:pPr marL="838200" lvl="1" indent="-381000" algn="just" eaLnBrk="1" hangingPunct="1">
              <a:lnSpc>
                <a:spcPct val="135000"/>
              </a:lnSpc>
              <a:spcBef>
                <a:spcPct val="10000"/>
              </a:spcBef>
              <a:buFontTx/>
              <a:buAutoNum type="arabicPeriod"/>
            </a:pPr>
            <a:r>
              <a:rPr lang="zh-CN" altLang="en-US" smtClean="0">
                <a:latin typeface="楷体_GB2312" pitchFamily="49" charset="-122"/>
              </a:rPr>
              <a:t>把主存地址送主存地址寄存器，并将主存地址增值。</a:t>
            </a:r>
          </a:p>
          <a:p>
            <a:pPr marL="838200" lvl="1" indent="-381000" algn="just" eaLnBrk="1" hangingPunct="1">
              <a:lnSpc>
                <a:spcPct val="135000"/>
              </a:lnSpc>
              <a:spcBef>
                <a:spcPct val="10000"/>
              </a:spcBef>
              <a:buFontTx/>
              <a:buAutoNum type="arabicPeriod"/>
            </a:pPr>
            <a:endParaRPr lang="zh-CN" altLang="en-US" smtClean="0">
              <a:latin typeface="楷体_GB2312" pitchFamily="49" charset="-122"/>
            </a:endParaRPr>
          </a:p>
          <a:p>
            <a:pPr marL="838200" lvl="1" indent="-381000" algn="just" eaLnBrk="1" hangingPunct="1">
              <a:lnSpc>
                <a:spcPct val="135000"/>
              </a:lnSpc>
              <a:spcBef>
                <a:spcPct val="10000"/>
              </a:spcBef>
              <a:buFontTx/>
              <a:buAutoNum type="arabicPeriod"/>
            </a:pPr>
            <a:r>
              <a:rPr lang="zh-CN" altLang="en-US" smtClean="0">
                <a:latin typeface="楷体_GB2312" pitchFamily="49" charset="-122"/>
              </a:rPr>
              <a:t>把</a:t>
            </a:r>
            <a:r>
              <a:rPr lang="en-US" altLang="zh-CN" smtClean="0">
                <a:latin typeface="楷体_GB2312" pitchFamily="49" charset="-122"/>
              </a:rPr>
              <a:t>DMA</a:t>
            </a:r>
            <a:r>
              <a:rPr lang="zh-CN" altLang="en-US" smtClean="0">
                <a:latin typeface="楷体_GB2312" pitchFamily="49" charset="-122"/>
              </a:rPr>
              <a:t>控制器内的数据交换个数计数器减１。</a:t>
            </a:r>
          </a:p>
          <a:p>
            <a:pPr marL="838200" lvl="1" indent="-381000" algn="just" eaLnBrk="1" hangingPunct="1">
              <a:lnSpc>
                <a:spcPct val="135000"/>
              </a:lnSpc>
              <a:spcBef>
                <a:spcPct val="10000"/>
              </a:spcBef>
              <a:buFontTx/>
              <a:buAutoNum type="arabicPeriod"/>
            </a:pPr>
            <a:endParaRPr lang="zh-CN" altLang="en-US" smtClean="0">
              <a:latin typeface="楷体_GB2312" pitchFamily="49" charset="-122"/>
            </a:endParaRPr>
          </a:p>
          <a:p>
            <a:pPr marL="838200" lvl="1" indent="-381000" algn="just" eaLnBrk="1" hangingPunct="1">
              <a:lnSpc>
                <a:spcPct val="135000"/>
              </a:lnSpc>
              <a:spcBef>
                <a:spcPct val="10000"/>
              </a:spcBef>
              <a:buFontTx/>
              <a:buAutoNum type="arabicPeriod"/>
            </a:pPr>
            <a:r>
              <a:rPr lang="zh-CN" altLang="en-US" smtClean="0">
                <a:latin typeface="楷体_GB2312" pitchFamily="49" charset="-122"/>
              </a:rPr>
              <a:t>若交换个数为</a:t>
            </a:r>
            <a:r>
              <a:rPr lang="en-US" altLang="zh-CN" smtClean="0">
                <a:latin typeface="楷体_GB2312" pitchFamily="49" charset="-122"/>
              </a:rPr>
              <a:t>0</a:t>
            </a:r>
            <a:r>
              <a:rPr lang="zh-CN" altLang="en-US" smtClean="0">
                <a:latin typeface="楷体_GB2312" pitchFamily="49" charset="-122"/>
              </a:rPr>
              <a:t>，则</a:t>
            </a:r>
            <a:r>
              <a:rPr lang="en-US" altLang="zh-CN" smtClean="0">
                <a:latin typeface="楷体_GB2312" pitchFamily="49" charset="-122"/>
              </a:rPr>
              <a:t>DMA</a:t>
            </a:r>
            <a:r>
              <a:rPr lang="zh-CN" altLang="en-US" smtClean="0">
                <a:latin typeface="楷体_GB2312" pitchFamily="49" charset="-122"/>
              </a:rPr>
              <a:t>数据传送过程结束，否则回到上面。</a:t>
            </a:r>
          </a:p>
        </p:txBody>
      </p:sp>
      <p:sp>
        <p:nvSpPr>
          <p:cNvPr id="69635" name="Rectangle 3"/>
          <p:cNvSpPr>
            <a:spLocks noGrp="1" noChangeArrowheads="1"/>
          </p:cNvSpPr>
          <p:nvPr>
            <p:ph type="title"/>
          </p:nvPr>
        </p:nvSpPr>
        <p:spPr>
          <a:xfrm>
            <a:off x="442913" y="404813"/>
            <a:ext cx="8243887" cy="531812"/>
          </a:xfrm>
          <a:noFill/>
        </p:spPr>
        <p:txBody>
          <a:bodyPr/>
          <a:lstStyle/>
          <a:p>
            <a:pPr eaLnBrk="1" hangingPunct="1"/>
            <a:r>
              <a:rPr lang="zh-CN" altLang="en-US" sz="3200" smtClean="0"/>
              <a:t>基本输入输出方式</a:t>
            </a:r>
            <a:r>
              <a:rPr lang="zh-CN" altLang="en-US" sz="1400" smtClean="0"/>
              <a:t>（续）</a:t>
            </a:r>
          </a:p>
        </p:txBody>
      </p:sp>
      <p:sp>
        <p:nvSpPr>
          <p:cNvPr id="2" name="日期占位符 1"/>
          <p:cNvSpPr>
            <a:spLocks noGrp="1"/>
          </p:cNvSpPr>
          <p:nvPr>
            <p:ph type="dt" sz="half" idx="10"/>
          </p:nvPr>
        </p:nvSpPr>
        <p:spPr/>
        <p:txBody>
          <a:bodyPr/>
          <a:lstStyle/>
          <a:p>
            <a:pPr>
              <a:defRPr/>
            </a:pPr>
            <a:fld id="{F9B450C3-2E68-4370-BC62-F2EC704E852F}"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58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9634">
                                            <p:txEl>
                                              <p:pRg st="1" end="1"/>
                                            </p:txEl>
                                          </p:spTgt>
                                        </p:tgtEl>
                                        <p:attrNameLst>
                                          <p:attrName>style.visibility</p:attrName>
                                        </p:attrNameLst>
                                      </p:cBhvr>
                                      <p:to>
                                        <p:strVal val="visible"/>
                                      </p:to>
                                    </p:set>
                                    <p:anim calcmode="lin" valueType="num">
                                      <p:cBhvr additive="base">
                                        <p:cTn id="7" dur="500" fill="hold"/>
                                        <p:tgtEl>
                                          <p:spTgt spid="6963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9634">
                                            <p:txEl>
                                              <p:pRg st="3" end="3"/>
                                            </p:txEl>
                                          </p:spTgt>
                                        </p:tgtEl>
                                        <p:attrNameLst>
                                          <p:attrName>style.visibility</p:attrName>
                                        </p:attrNameLst>
                                      </p:cBhvr>
                                      <p:to>
                                        <p:strVal val="visible"/>
                                      </p:to>
                                    </p:set>
                                    <p:anim calcmode="lin" valueType="num">
                                      <p:cBhvr additive="base">
                                        <p:cTn id="11" dur="500" fill="hold"/>
                                        <p:tgtEl>
                                          <p:spTgt spid="6963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963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9634">
                                            <p:txEl>
                                              <p:pRg st="5" end="5"/>
                                            </p:txEl>
                                          </p:spTgt>
                                        </p:tgtEl>
                                        <p:attrNameLst>
                                          <p:attrName>style.visibility</p:attrName>
                                        </p:attrNameLst>
                                      </p:cBhvr>
                                      <p:to>
                                        <p:strVal val="visible"/>
                                      </p:to>
                                    </p:set>
                                    <p:anim calcmode="lin" valueType="num">
                                      <p:cBhvr additive="base">
                                        <p:cTn id="15" dur="500" fill="hold"/>
                                        <p:tgtEl>
                                          <p:spTgt spid="69634">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9634">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9634">
                                            <p:txEl>
                                              <p:pRg st="7" end="7"/>
                                            </p:txEl>
                                          </p:spTgt>
                                        </p:tgtEl>
                                        <p:attrNameLst>
                                          <p:attrName>style.visibility</p:attrName>
                                        </p:attrNameLst>
                                      </p:cBhvr>
                                      <p:to>
                                        <p:strVal val="visible"/>
                                      </p:to>
                                    </p:set>
                                    <p:anim calcmode="lin" valueType="num">
                                      <p:cBhvr additive="base">
                                        <p:cTn id="19" dur="500" fill="hold"/>
                                        <p:tgtEl>
                                          <p:spTgt spid="69634">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9634">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9634">
                                            <p:txEl>
                                              <p:pRg st="9" end="9"/>
                                            </p:txEl>
                                          </p:spTgt>
                                        </p:tgtEl>
                                        <p:attrNameLst>
                                          <p:attrName>style.visibility</p:attrName>
                                        </p:attrNameLst>
                                      </p:cBhvr>
                                      <p:to>
                                        <p:strVal val="visible"/>
                                      </p:to>
                                    </p:set>
                                    <p:anim calcmode="lin" valueType="num">
                                      <p:cBhvr additive="base">
                                        <p:cTn id="23" dur="500" fill="hold"/>
                                        <p:tgtEl>
                                          <p:spTgt spid="69634">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963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381000" y="1196975"/>
            <a:ext cx="8458200" cy="5051425"/>
          </a:xfrm>
        </p:spPr>
        <p:txBody>
          <a:bodyPr/>
          <a:lstStyle/>
          <a:p>
            <a:pPr marL="457200" indent="-457200" algn="just" eaLnBrk="1" hangingPunct="1">
              <a:lnSpc>
                <a:spcPct val="135000"/>
              </a:lnSpc>
              <a:spcBef>
                <a:spcPct val="10000"/>
              </a:spcBef>
            </a:pPr>
            <a:r>
              <a:rPr lang="en-US" altLang="zh-CN" smtClean="0">
                <a:solidFill>
                  <a:srgbClr val="0000FF"/>
                </a:solidFill>
                <a:latin typeface="楷体_GB2312" pitchFamily="49" charset="-122"/>
              </a:rPr>
              <a:t>DMA</a:t>
            </a:r>
            <a:r>
              <a:rPr lang="zh-CN" altLang="en-US" smtClean="0">
                <a:solidFill>
                  <a:srgbClr val="FF0000"/>
                </a:solidFill>
                <a:latin typeface="楷体_GB2312" pitchFamily="49" charset="-122"/>
              </a:rPr>
              <a:t>输出设备</a:t>
            </a:r>
            <a:r>
              <a:rPr lang="zh-CN" altLang="en-US" smtClean="0">
                <a:solidFill>
                  <a:srgbClr val="0000FF"/>
                </a:solidFill>
                <a:latin typeface="楷体_GB2312" pitchFamily="49" charset="-122"/>
              </a:rPr>
              <a:t>的工作流程如下：</a:t>
            </a:r>
          </a:p>
          <a:p>
            <a:pPr marL="838200" lvl="1" indent="-381000" algn="just" eaLnBrk="1" hangingPunct="1">
              <a:lnSpc>
                <a:spcPct val="135000"/>
              </a:lnSpc>
              <a:spcBef>
                <a:spcPct val="10000"/>
              </a:spcBef>
              <a:buFontTx/>
              <a:buAutoNum type="arabicPeriod"/>
            </a:pPr>
            <a:r>
              <a:rPr lang="zh-CN" altLang="en-US" smtClean="0">
                <a:latin typeface="楷体_GB2312" pitchFamily="49" charset="-122"/>
              </a:rPr>
              <a:t>把主存地址送入主存地址寄存器，并启动主存储器，同时将主存地址增值。</a:t>
            </a:r>
          </a:p>
          <a:p>
            <a:pPr marL="838200" lvl="1" indent="-381000" algn="just" eaLnBrk="1" hangingPunct="1">
              <a:lnSpc>
                <a:spcPct val="135000"/>
              </a:lnSpc>
              <a:spcBef>
                <a:spcPct val="10000"/>
              </a:spcBef>
              <a:buFontTx/>
              <a:buAutoNum type="arabicPeriod"/>
            </a:pPr>
            <a:endParaRPr lang="zh-CN" altLang="en-US" smtClean="0">
              <a:latin typeface="楷体_GB2312" pitchFamily="49" charset="-122"/>
            </a:endParaRPr>
          </a:p>
          <a:p>
            <a:pPr marL="838200" lvl="1" indent="-381000" algn="just" eaLnBrk="1" hangingPunct="1">
              <a:lnSpc>
                <a:spcPct val="135000"/>
              </a:lnSpc>
              <a:spcBef>
                <a:spcPct val="10000"/>
              </a:spcBef>
              <a:buFontTx/>
              <a:buAutoNum type="arabicPeriod"/>
            </a:pPr>
            <a:r>
              <a:rPr lang="zh-CN" altLang="en-US" smtClean="0">
                <a:latin typeface="楷体_GB2312" pitchFamily="49" charset="-122"/>
              </a:rPr>
              <a:t>将主存数据寄存器中的数据送</a:t>
            </a:r>
            <a:r>
              <a:rPr lang="en-US" altLang="zh-CN" smtClean="0">
                <a:latin typeface="楷体_GB2312" pitchFamily="49" charset="-122"/>
              </a:rPr>
              <a:t>DMA</a:t>
            </a:r>
            <a:r>
              <a:rPr lang="zh-CN" altLang="en-US" smtClean="0">
                <a:latin typeface="楷体_GB2312" pitchFamily="49" charset="-122"/>
              </a:rPr>
              <a:t>控制器的数据寄存器。</a:t>
            </a:r>
          </a:p>
          <a:p>
            <a:pPr marL="838200" lvl="1" indent="-381000" algn="just" eaLnBrk="1" hangingPunct="1">
              <a:lnSpc>
                <a:spcPct val="135000"/>
              </a:lnSpc>
              <a:spcBef>
                <a:spcPct val="10000"/>
              </a:spcBef>
              <a:buFontTx/>
              <a:buAutoNum type="arabicPeriod"/>
            </a:pPr>
            <a:endParaRPr lang="zh-CN" altLang="en-US" smtClean="0">
              <a:latin typeface="楷体_GB2312" pitchFamily="49" charset="-122"/>
            </a:endParaRPr>
          </a:p>
          <a:p>
            <a:pPr marL="838200" lvl="1" indent="-381000" algn="just" eaLnBrk="1" hangingPunct="1">
              <a:lnSpc>
                <a:spcPct val="135000"/>
              </a:lnSpc>
              <a:spcBef>
                <a:spcPct val="10000"/>
              </a:spcBef>
              <a:buFontTx/>
              <a:buAutoNum type="arabicPeriod"/>
            </a:pPr>
            <a:r>
              <a:rPr lang="zh-CN" altLang="en-US" smtClean="0">
                <a:latin typeface="楷体_GB2312" pitchFamily="49" charset="-122"/>
              </a:rPr>
              <a:t>把数据写到输出介质上（可能要逐个字符输出）。</a:t>
            </a:r>
          </a:p>
          <a:p>
            <a:pPr marL="838200" lvl="1" indent="-381000" algn="just" eaLnBrk="1" hangingPunct="1">
              <a:lnSpc>
                <a:spcPct val="135000"/>
              </a:lnSpc>
              <a:spcBef>
                <a:spcPct val="10000"/>
              </a:spcBef>
              <a:buFontTx/>
              <a:buAutoNum type="arabicPeriod"/>
            </a:pPr>
            <a:endParaRPr lang="zh-CN" altLang="en-US" smtClean="0">
              <a:latin typeface="楷体_GB2312" pitchFamily="49" charset="-122"/>
            </a:endParaRPr>
          </a:p>
          <a:p>
            <a:pPr marL="838200" lvl="1" indent="-381000" algn="just" eaLnBrk="1" hangingPunct="1">
              <a:lnSpc>
                <a:spcPct val="135000"/>
              </a:lnSpc>
              <a:spcBef>
                <a:spcPct val="10000"/>
              </a:spcBef>
              <a:buFontTx/>
              <a:buAutoNum type="arabicPeriod"/>
            </a:pPr>
            <a:r>
              <a:rPr lang="zh-CN" altLang="en-US" smtClean="0">
                <a:latin typeface="楷体_GB2312" pitchFamily="49" charset="-122"/>
              </a:rPr>
              <a:t>把</a:t>
            </a:r>
            <a:r>
              <a:rPr lang="en-US" altLang="zh-CN" smtClean="0">
                <a:latin typeface="楷体_GB2312" pitchFamily="49" charset="-122"/>
              </a:rPr>
              <a:t>DMA</a:t>
            </a:r>
            <a:r>
              <a:rPr lang="zh-CN" altLang="en-US" smtClean="0">
                <a:latin typeface="楷体_GB2312" pitchFamily="49" charset="-122"/>
              </a:rPr>
              <a:t>控制器内的数据交换个数计数器中的内容减１。</a:t>
            </a:r>
          </a:p>
          <a:p>
            <a:pPr marL="838200" lvl="1" indent="-381000" algn="just" eaLnBrk="1" hangingPunct="1">
              <a:lnSpc>
                <a:spcPct val="135000"/>
              </a:lnSpc>
              <a:spcBef>
                <a:spcPct val="10000"/>
              </a:spcBef>
              <a:buFontTx/>
              <a:buAutoNum type="arabicPeriod"/>
            </a:pPr>
            <a:endParaRPr lang="zh-CN" altLang="en-US" smtClean="0">
              <a:latin typeface="楷体_GB2312" pitchFamily="49" charset="-122"/>
            </a:endParaRPr>
          </a:p>
          <a:p>
            <a:pPr marL="838200" lvl="1" indent="-381000" algn="just" eaLnBrk="1" hangingPunct="1">
              <a:lnSpc>
                <a:spcPct val="135000"/>
              </a:lnSpc>
              <a:spcBef>
                <a:spcPct val="10000"/>
              </a:spcBef>
              <a:buFontTx/>
              <a:buAutoNum type="arabicPeriod"/>
            </a:pPr>
            <a:r>
              <a:rPr lang="zh-CN" altLang="en-US" smtClean="0">
                <a:latin typeface="楷体_GB2312" pitchFamily="49" charset="-122"/>
              </a:rPr>
              <a:t>若交换个数为</a:t>
            </a:r>
            <a:r>
              <a:rPr lang="en-US" altLang="zh-CN" smtClean="0">
                <a:latin typeface="楷体_GB2312" pitchFamily="49" charset="-122"/>
              </a:rPr>
              <a:t>0</a:t>
            </a:r>
            <a:r>
              <a:rPr lang="zh-CN" altLang="en-US" smtClean="0">
                <a:latin typeface="楷体_GB2312" pitchFamily="49" charset="-122"/>
              </a:rPr>
              <a:t>，则</a:t>
            </a:r>
            <a:r>
              <a:rPr lang="en-US" altLang="zh-CN" smtClean="0">
                <a:latin typeface="楷体_GB2312" pitchFamily="49" charset="-122"/>
              </a:rPr>
              <a:t>DMA</a:t>
            </a:r>
            <a:r>
              <a:rPr lang="zh-CN" altLang="en-US" smtClean="0">
                <a:latin typeface="楷体_GB2312" pitchFamily="49" charset="-122"/>
              </a:rPr>
              <a:t>数据传送过程结束，否则回到上面。</a:t>
            </a:r>
          </a:p>
        </p:txBody>
      </p:sp>
      <p:sp>
        <p:nvSpPr>
          <p:cNvPr id="70659" name="Rectangle 3"/>
          <p:cNvSpPr>
            <a:spLocks noGrp="1" noChangeArrowheads="1"/>
          </p:cNvSpPr>
          <p:nvPr>
            <p:ph type="title"/>
          </p:nvPr>
        </p:nvSpPr>
        <p:spPr>
          <a:xfrm>
            <a:off x="442913" y="404813"/>
            <a:ext cx="8243887" cy="531812"/>
          </a:xfrm>
          <a:noFill/>
        </p:spPr>
        <p:txBody>
          <a:bodyPr/>
          <a:lstStyle/>
          <a:p>
            <a:pPr eaLnBrk="1" hangingPunct="1"/>
            <a:r>
              <a:rPr lang="zh-CN" altLang="en-US" sz="3200" smtClean="0"/>
              <a:t>基本输入输出方式</a:t>
            </a:r>
            <a:r>
              <a:rPr lang="zh-CN" altLang="en-US" sz="1400" smtClean="0"/>
              <a:t>（续）</a:t>
            </a:r>
          </a:p>
        </p:txBody>
      </p:sp>
      <p:sp>
        <p:nvSpPr>
          <p:cNvPr id="2" name="日期占位符 1"/>
          <p:cNvSpPr>
            <a:spLocks noGrp="1"/>
          </p:cNvSpPr>
          <p:nvPr>
            <p:ph type="dt" sz="half" idx="10"/>
          </p:nvPr>
        </p:nvSpPr>
        <p:spPr/>
        <p:txBody>
          <a:bodyPr/>
          <a:lstStyle/>
          <a:p>
            <a:pPr>
              <a:defRPr/>
            </a:pPr>
            <a:fld id="{21E3AB11-7747-4BCC-88AD-1FE126A645F8}"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59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658">
                                            <p:txEl>
                                              <p:pRg st="1" end="1"/>
                                            </p:txEl>
                                          </p:spTgt>
                                        </p:tgtEl>
                                        <p:attrNameLst>
                                          <p:attrName>style.visibility</p:attrName>
                                        </p:attrNameLst>
                                      </p:cBhvr>
                                      <p:to>
                                        <p:strVal val="visible"/>
                                      </p:to>
                                    </p:set>
                                    <p:anim calcmode="lin" valueType="num">
                                      <p:cBhvr additive="base">
                                        <p:cTn id="7" dur="500" fill="hold"/>
                                        <p:tgtEl>
                                          <p:spTgt spid="7065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658">
                                            <p:txEl>
                                              <p:pRg st="3" end="3"/>
                                            </p:txEl>
                                          </p:spTgt>
                                        </p:tgtEl>
                                        <p:attrNameLst>
                                          <p:attrName>style.visibility</p:attrName>
                                        </p:attrNameLst>
                                      </p:cBhvr>
                                      <p:to>
                                        <p:strVal val="visible"/>
                                      </p:to>
                                    </p:set>
                                    <p:anim calcmode="lin" valueType="num">
                                      <p:cBhvr additive="base">
                                        <p:cTn id="11" dur="500" fill="hold"/>
                                        <p:tgtEl>
                                          <p:spTgt spid="7065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0658">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0658">
                                            <p:txEl>
                                              <p:pRg st="5" end="5"/>
                                            </p:txEl>
                                          </p:spTgt>
                                        </p:tgtEl>
                                        <p:attrNameLst>
                                          <p:attrName>style.visibility</p:attrName>
                                        </p:attrNameLst>
                                      </p:cBhvr>
                                      <p:to>
                                        <p:strVal val="visible"/>
                                      </p:to>
                                    </p:set>
                                    <p:anim calcmode="lin" valueType="num">
                                      <p:cBhvr additive="base">
                                        <p:cTn id="15" dur="500" fill="hold"/>
                                        <p:tgtEl>
                                          <p:spTgt spid="70658">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0658">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0658">
                                            <p:txEl>
                                              <p:pRg st="7" end="7"/>
                                            </p:txEl>
                                          </p:spTgt>
                                        </p:tgtEl>
                                        <p:attrNameLst>
                                          <p:attrName>style.visibility</p:attrName>
                                        </p:attrNameLst>
                                      </p:cBhvr>
                                      <p:to>
                                        <p:strVal val="visible"/>
                                      </p:to>
                                    </p:set>
                                    <p:anim calcmode="lin" valueType="num">
                                      <p:cBhvr additive="base">
                                        <p:cTn id="19" dur="500" fill="hold"/>
                                        <p:tgtEl>
                                          <p:spTgt spid="70658">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0658">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0658">
                                            <p:txEl>
                                              <p:pRg st="9" end="9"/>
                                            </p:txEl>
                                          </p:spTgt>
                                        </p:tgtEl>
                                        <p:attrNameLst>
                                          <p:attrName>style.visibility</p:attrName>
                                        </p:attrNameLst>
                                      </p:cBhvr>
                                      <p:to>
                                        <p:strVal val="visible"/>
                                      </p:to>
                                    </p:set>
                                    <p:anim calcmode="lin" valueType="num">
                                      <p:cBhvr additive="base">
                                        <p:cTn id="23" dur="500" fill="hold"/>
                                        <p:tgtEl>
                                          <p:spTgt spid="70658">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065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标题 1"/>
          <p:cNvSpPr>
            <a:spLocks noGrp="1"/>
          </p:cNvSpPr>
          <p:nvPr>
            <p:ph type="title"/>
          </p:nvPr>
        </p:nvSpPr>
        <p:spPr>
          <a:xfrm>
            <a:off x="695325" y="253206"/>
            <a:ext cx="8229600" cy="581025"/>
          </a:xfrm>
        </p:spPr>
        <p:txBody>
          <a:bodyPr>
            <a:prstTxWarp prst="textNoShape">
              <a:avLst/>
            </a:prstTxWarp>
          </a:bodyPr>
          <a:lstStyle/>
          <a:p>
            <a:pPr>
              <a:defRPr/>
            </a:pPr>
            <a:r>
              <a:rPr lang="zh-CN" altLang="en-US" dirty="0" smtClean="0">
                <a:solidFill>
                  <a:srgbClr val="FF0000"/>
                </a:solidFill>
              </a:rPr>
              <a:t>数字时代：当前的主流存储</a:t>
            </a:r>
            <a:r>
              <a:rPr lang="en-US" altLang="zh-CN" dirty="0" smtClean="0">
                <a:solidFill>
                  <a:srgbClr val="FF0000"/>
                </a:solidFill>
              </a:rPr>
              <a:t>-</a:t>
            </a:r>
            <a:r>
              <a:rPr lang="zh-CN" altLang="en-US" dirty="0" smtClean="0">
                <a:solidFill>
                  <a:srgbClr val="FF0000"/>
                </a:solidFill>
              </a:rPr>
              <a:t>磁存储</a:t>
            </a:r>
          </a:p>
        </p:txBody>
      </p:sp>
      <p:pic>
        <p:nvPicPr>
          <p:cNvPr id="2048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1916113"/>
            <a:ext cx="2781300" cy="2895600"/>
          </a:xfrm>
        </p:spPr>
      </p:pic>
      <p:sp>
        <p:nvSpPr>
          <p:cNvPr id="20484" name="矩形 5"/>
          <p:cNvSpPr>
            <a:spLocks noChangeArrowheads="1"/>
          </p:cNvSpPr>
          <p:nvPr/>
        </p:nvSpPr>
        <p:spPr bwMode="auto">
          <a:xfrm>
            <a:off x="107950" y="4797425"/>
            <a:ext cx="3729038"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solidFill>
                  <a:schemeClr val="tx2"/>
                </a:solidFill>
                <a:latin typeface="Tahoma" panose="020B0604030504040204" pitchFamily="34" charset="0"/>
              </a:rPr>
              <a:t>1878</a:t>
            </a:r>
            <a:r>
              <a:rPr lang="zh-CN" altLang="en-US" sz="1600">
                <a:solidFill>
                  <a:schemeClr val="tx2"/>
                </a:solidFill>
                <a:latin typeface="Tahoma" panose="020B0604030504040204" pitchFamily="34" charset="0"/>
              </a:rPr>
              <a:t>年奥伯林</a:t>
            </a:r>
            <a:r>
              <a:rPr lang="en-US" altLang="zh-CN" sz="1600">
                <a:solidFill>
                  <a:schemeClr val="tx2"/>
                </a:solidFill>
                <a:latin typeface="Tahoma" panose="020B0604030504040204" pitchFamily="34" charset="0"/>
              </a:rPr>
              <a:t>·</a:t>
            </a:r>
            <a:r>
              <a:rPr lang="zh-CN" altLang="en-US" sz="1600">
                <a:solidFill>
                  <a:schemeClr val="tx2"/>
                </a:solidFill>
                <a:latin typeface="Tahoma" panose="020B0604030504040204" pitchFamily="34" charset="0"/>
              </a:rPr>
              <a:t>史米斯提出磁记录原理</a:t>
            </a:r>
            <a:endParaRPr lang="en-US" altLang="zh-CN" sz="1600">
              <a:solidFill>
                <a:schemeClr val="tx2"/>
              </a:solidFill>
              <a:latin typeface="Tahoma" panose="020B0604030504040204" pitchFamily="34" charset="0"/>
            </a:endParaRPr>
          </a:p>
          <a:p>
            <a:pPr>
              <a:spcBef>
                <a:spcPct val="0"/>
              </a:spcBef>
              <a:buClrTx/>
              <a:buSzTx/>
              <a:buFontTx/>
              <a:buNone/>
            </a:pPr>
            <a:r>
              <a:rPr lang="zh-CN" altLang="en-US" sz="2400" b="1">
                <a:solidFill>
                  <a:schemeClr val="accent2"/>
                </a:solidFill>
                <a:latin typeface="Tahoma" panose="020B0604030504040204" pitchFamily="34" charset="0"/>
              </a:rPr>
              <a:t>磁记录发明</a:t>
            </a:r>
            <a:r>
              <a:rPr lang="en-US" altLang="zh-CN" sz="2400" b="1">
                <a:solidFill>
                  <a:schemeClr val="accent2"/>
                </a:solidFill>
                <a:latin typeface="Tahoma" panose="020B0604030504040204" pitchFamily="34" charset="0"/>
              </a:rPr>
              <a:t>139</a:t>
            </a:r>
            <a:r>
              <a:rPr lang="zh-CN" altLang="en-US" sz="2400" b="1">
                <a:solidFill>
                  <a:schemeClr val="accent2"/>
                </a:solidFill>
                <a:latin typeface="Tahoma" panose="020B0604030504040204" pitchFamily="34" charset="0"/>
              </a:rPr>
              <a:t>年</a:t>
            </a:r>
            <a:endParaRPr lang="en-US" altLang="zh-CN" sz="2400" b="1">
              <a:solidFill>
                <a:schemeClr val="accent2"/>
              </a:solidFill>
              <a:latin typeface="Tahoma" panose="020B0604030504040204" pitchFamily="34" charset="0"/>
            </a:endParaRPr>
          </a:p>
          <a:p>
            <a:pPr>
              <a:spcBef>
                <a:spcPct val="0"/>
              </a:spcBef>
              <a:buClrTx/>
              <a:buSzTx/>
              <a:buFontTx/>
              <a:buNone/>
            </a:pPr>
            <a:r>
              <a:rPr lang="en-US" altLang="zh-CN" sz="1600">
                <a:solidFill>
                  <a:schemeClr val="tx2"/>
                </a:solidFill>
                <a:latin typeface="Tahoma" panose="020B0604030504040204" pitchFamily="34" charset="0"/>
              </a:rPr>
              <a:t>1920</a:t>
            </a:r>
            <a:r>
              <a:rPr lang="zh-CN" altLang="en-US" sz="1600">
                <a:solidFill>
                  <a:schemeClr val="tx2"/>
                </a:solidFill>
                <a:latin typeface="Tahoma" panose="020B0604030504040204" pitchFamily="34" charset="0"/>
              </a:rPr>
              <a:t>年德国将薄钢片记录声音用于广播</a:t>
            </a:r>
            <a:endParaRPr lang="en-US" altLang="zh-CN" sz="1600">
              <a:solidFill>
                <a:schemeClr val="tx2"/>
              </a:solidFill>
              <a:latin typeface="Tahoma" panose="020B0604030504040204" pitchFamily="34" charset="0"/>
            </a:endParaRPr>
          </a:p>
          <a:p>
            <a:pPr>
              <a:spcBef>
                <a:spcPct val="0"/>
              </a:spcBef>
              <a:buClrTx/>
              <a:buSzTx/>
              <a:buFontTx/>
              <a:buNone/>
            </a:pPr>
            <a:r>
              <a:rPr lang="en-US" altLang="zh-CN" sz="1600">
                <a:solidFill>
                  <a:schemeClr val="tx2"/>
                </a:solidFill>
                <a:latin typeface="Tahoma" panose="020B0604030504040204" pitchFamily="34" charset="0"/>
              </a:rPr>
              <a:t>1956</a:t>
            </a:r>
            <a:r>
              <a:rPr lang="zh-CN" altLang="en-US" sz="1600">
                <a:solidFill>
                  <a:schemeClr val="tx2"/>
                </a:solidFill>
                <a:latin typeface="Tahoma" panose="020B0604030504040204" pitchFamily="34" charset="0"/>
              </a:rPr>
              <a:t>年</a:t>
            </a:r>
            <a:r>
              <a:rPr lang="en-US" altLang="zh-CN" sz="1600">
                <a:solidFill>
                  <a:schemeClr val="tx2"/>
                </a:solidFill>
                <a:latin typeface="Tahoma" panose="020B0604030504040204" pitchFamily="34" charset="0"/>
              </a:rPr>
              <a:t>IBM</a:t>
            </a:r>
            <a:r>
              <a:rPr lang="zh-CN" altLang="en-US" sz="1600">
                <a:solidFill>
                  <a:schemeClr val="tx2"/>
                </a:solidFill>
                <a:latin typeface="Tahoma" panose="020B0604030504040204" pitchFamily="34" charset="0"/>
              </a:rPr>
              <a:t>发明世界第一台硬盘</a:t>
            </a:r>
            <a:endParaRPr lang="en-US" altLang="zh-CN" sz="1600">
              <a:solidFill>
                <a:schemeClr val="tx2"/>
              </a:solidFill>
              <a:latin typeface="Tahoma" panose="020B0604030504040204" pitchFamily="34" charset="0"/>
            </a:endParaRPr>
          </a:p>
          <a:p>
            <a:pPr>
              <a:spcBef>
                <a:spcPct val="0"/>
              </a:spcBef>
              <a:buClrTx/>
              <a:buSzTx/>
              <a:buFontTx/>
              <a:buNone/>
            </a:pPr>
            <a:r>
              <a:rPr lang="zh-CN" altLang="en-US" sz="2800" b="1">
                <a:solidFill>
                  <a:schemeClr val="accent2"/>
                </a:solidFill>
                <a:latin typeface="Tahoma" panose="020B0604030504040204" pitchFamily="34" charset="0"/>
              </a:rPr>
              <a:t>硬盘发明</a:t>
            </a:r>
            <a:r>
              <a:rPr lang="en-US" altLang="zh-CN" sz="2800" b="1">
                <a:solidFill>
                  <a:schemeClr val="accent2"/>
                </a:solidFill>
                <a:latin typeface="Tahoma" panose="020B0604030504040204" pitchFamily="34" charset="0"/>
              </a:rPr>
              <a:t>62</a:t>
            </a:r>
            <a:r>
              <a:rPr lang="zh-CN" altLang="en-US" sz="2800" b="1">
                <a:solidFill>
                  <a:schemeClr val="accent2"/>
                </a:solidFill>
                <a:latin typeface="Tahoma" panose="020B0604030504040204" pitchFamily="34" charset="0"/>
              </a:rPr>
              <a:t>年</a:t>
            </a:r>
          </a:p>
        </p:txBody>
      </p:sp>
      <p:pic>
        <p:nvPicPr>
          <p:cNvPr id="2048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1700213"/>
            <a:ext cx="1300162"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4" descr="http://m.c-ps.net/uploads/allimg/141226/18-14122611153935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5463" y="1628775"/>
            <a:ext cx="2049462" cy="163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6" descr="http://img.gtimg.c-ps.net/info/big/2013/8/2/2013829355124565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2636838"/>
            <a:ext cx="27368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8" descr="http://upload.idcquan.com/2015/0504/143070344556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3860800"/>
            <a:ext cx="37719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4084F760-05D7-4F23-8316-6919A3A1C37F}" type="datetime1">
              <a:rPr lang="zh-CN" altLang="en-US" smtClean="0"/>
              <a:t>2021/10/31</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6</a:t>
            </a:fld>
            <a:endParaRPr lang="en-US" b="0" dirty="0">
              <a:solidFill>
                <a:srgbClr val="FBBA03"/>
              </a:solidFill>
            </a:endParaRPr>
          </a:p>
        </p:txBody>
      </p:sp>
    </p:spTree>
    <p:extLst>
      <p:ext uri="{BB962C8B-B14F-4D97-AF65-F5344CB8AC3E}">
        <p14:creationId xmlns:p14="http://schemas.microsoft.com/office/powerpoint/2010/main" val="2499641011"/>
      </p:ext>
    </p:extLst>
  </p:cSld>
  <p:clrMapOvr>
    <a:masterClrMapping/>
  </p:clrMapOvr>
  <p:transition>
    <p:pull dir="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body" idx="1"/>
          </p:nvPr>
        </p:nvSpPr>
        <p:spPr>
          <a:xfrm>
            <a:off x="381000" y="1196975"/>
            <a:ext cx="8382000" cy="5203825"/>
          </a:xfrm>
        </p:spPr>
        <p:txBody>
          <a:bodyPr/>
          <a:lstStyle/>
          <a:p>
            <a:pPr algn="just" eaLnBrk="1" hangingPunct="1">
              <a:lnSpc>
                <a:spcPct val="170000"/>
              </a:lnSpc>
              <a:spcBef>
                <a:spcPct val="0"/>
              </a:spcBef>
            </a:pPr>
            <a:r>
              <a:rPr lang="zh-CN" altLang="en-US" dirty="0" smtClean="0">
                <a:latin typeface="微软雅黑" panose="020B0503020204020204" pitchFamily="34" charset="-122"/>
                <a:ea typeface="微软雅黑" panose="020B0503020204020204" pitchFamily="34" charset="-122"/>
              </a:rPr>
              <a:t>目前使用的</a:t>
            </a:r>
            <a:r>
              <a:rPr lang="en-US" altLang="zh-CN" dirty="0" smtClean="0">
                <a:latin typeface="微软雅黑" panose="020B0503020204020204" pitchFamily="34" charset="-122"/>
                <a:ea typeface="微软雅黑" panose="020B0503020204020204" pitchFamily="34" charset="-122"/>
              </a:rPr>
              <a:t>DMA</a:t>
            </a:r>
            <a:r>
              <a:rPr lang="zh-CN" altLang="en-US" dirty="0" smtClean="0">
                <a:latin typeface="微软雅黑" panose="020B0503020204020204" pitchFamily="34" charset="-122"/>
                <a:ea typeface="微软雅黑" panose="020B0503020204020204" pitchFamily="34" charset="-122"/>
              </a:rPr>
              <a:t>方式实际上有如下三种：</a:t>
            </a:r>
          </a:p>
          <a:p>
            <a:pPr lvl="1" algn="just" eaLnBrk="1" hangingPunct="1">
              <a:lnSpc>
                <a:spcPct val="200000"/>
              </a:lnSpc>
              <a:spcBef>
                <a:spcPct val="0"/>
              </a:spcBef>
            </a:pPr>
            <a:r>
              <a:rPr lang="en-US" altLang="zh-CN" dirty="0" smtClean="0">
                <a:solidFill>
                  <a:srgbClr val="0000FF"/>
                </a:solidFill>
                <a:latin typeface="微软雅黑" panose="020B0503020204020204" pitchFamily="34" charset="-122"/>
                <a:ea typeface="微软雅黑" panose="020B0503020204020204" pitchFamily="34" charset="-122"/>
              </a:rPr>
              <a:t>(1)</a:t>
            </a:r>
            <a:r>
              <a:rPr lang="zh-CN" altLang="en-US" dirty="0" smtClean="0">
                <a:solidFill>
                  <a:srgbClr val="0000FF"/>
                </a:solidFill>
                <a:latin typeface="微软雅黑" panose="020B0503020204020204" pitchFamily="34" charset="-122"/>
                <a:ea typeface="微软雅黑" panose="020B0503020204020204" pitchFamily="34" charset="-122"/>
              </a:rPr>
              <a:t>周期窃取方式：</a:t>
            </a:r>
          </a:p>
          <a:p>
            <a:pPr lvl="2" algn="just" eaLnBrk="1" hangingPunct="1">
              <a:lnSpc>
                <a:spcPct val="200000"/>
              </a:lnSpc>
              <a:spcBef>
                <a:spcPct val="0"/>
              </a:spcBef>
            </a:pPr>
            <a:r>
              <a:rPr lang="zh-CN" altLang="en-US" dirty="0" smtClean="0">
                <a:latin typeface="微软雅黑" panose="020B0503020204020204" pitchFamily="34" charset="-122"/>
                <a:ea typeface="微软雅黑" panose="020B0503020204020204" pitchFamily="34" charset="-122"/>
              </a:rPr>
              <a:t>在每一条指令执行结束时，</a:t>
            </a:r>
            <a:r>
              <a:rPr lang="en-US" altLang="zh-CN" dirty="0" smtClean="0">
                <a:latin typeface="微软雅黑" panose="020B0503020204020204" pitchFamily="34" charset="-122"/>
                <a:ea typeface="微软雅黑" panose="020B0503020204020204" pitchFamily="34" charset="-122"/>
              </a:rPr>
              <a:t>CPU</a:t>
            </a:r>
            <a:r>
              <a:rPr lang="zh-CN" altLang="en-US" dirty="0" smtClean="0">
                <a:solidFill>
                  <a:srgbClr val="FF0000"/>
                </a:solidFill>
                <a:latin typeface="微软雅黑" panose="020B0503020204020204" pitchFamily="34" charset="-122"/>
                <a:ea typeface="微软雅黑" panose="020B0503020204020204" pitchFamily="34" charset="-122"/>
              </a:rPr>
              <a:t>测试</a:t>
            </a:r>
            <a:r>
              <a:rPr lang="zh-CN" altLang="en-US" dirty="0" smtClean="0">
                <a:latin typeface="微软雅黑" panose="020B0503020204020204" pitchFamily="34" charset="-122"/>
                <a:ea typeface="微软雅黑" panose="020B0503020204020204" pitchFamily="34" charset="-122"/>
              </a:rPr>
              <a:t>有没有</a:t>
            </a:r>
            <a:r>
              <a:rPr lang="en-US" altLang="zh-CN" dirty="0" smtClean="0">
                <a:latin typeface="微软雅黑" panose="020B0503020204020204" pitchFamily="34" charset="-122"/>
                <a:ea typeface="微软雅黑" panose="020B0503020204020204" pitchFamily="34" charset="-122"/>
              </a:rPr>
              <a:t>DMA</a:t>
            </a:r>
            <a:r>
              <a:rPr lang="zh-CN" altLang="en-US" dirty="0" smtClean="0">
                <a:latin typeface="微软雅黑" panose="020B0503020204020204" pitchFamily="34" charset="-122"/>
                <a:ea typeface="微软雅黑" panose="020B0503020204020204" pitchFamily="34" charset="-122"/>
              </a:rPr>
              <a:t>服务申请。</a:t>
            </a:r>
          </a:p>
          <a:p>
            <a:pPr lvl="2" algn="just" eaLnBrk="1" hangingPunct="1">
              <a:lnSpc>
                <a:spcPct val="200000"/>
              </a:lnSpc>
              <a:spcBef>
                <a:spcPct val="0"/>
              </a:spcBef>
            </a:pPr>
            <a:r>
              <a:rPr lang="zh-CN" altLang="en-US" dirty="0" smtClean="0">
                <a:latin typeface="微软雅黑" panose="020B0503020204020204" pitchFamily="34" charset="-122"/>
                <a:ea typeface="微软雅黑" panose="020B0503020204020204" pitchFamily="34" charset="-122"/>
              </a:rPr>
              <a:t>借用</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完成</a:t>
            </a:r>
            <a:r>
              <a:rPr lang="en-US" altLang="zh-CN" dirty="0" smtClean="0">
                <a:latin typeface="微软雅黑" panose="020B0503020204020204" pitchFamily="34" charset="-122"/>
                <a:ea typeface="微软雅黑" panose="020B0503020204020204" pitchFamily="34" charset="-122"/>
              </a:rPr>
              <a:t>DMA</a:t>
            </a:r>
            <a:r>
              <a:rPr lang="zh-CN" altLang="en-US" dirty="0" smtClean="0">
                <a:latin typeface="微软雅黑" panose="020B0503020204020204" pitchFamily="34" charset="-122"/>
                <a:ea typeface="微软雅黑" panose="020B0503020204020204" pitchFamily="34" charset="-122"/>
              </a:rPr>
              <a:t>工作流程。包括数据和主存地址的传送，交换个数计数器减</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，主存地址的增值及一些测试判断等。</a:t>
            </a:r>
          </a:p>
          <a:p>
            <a:pPr lvl="2" algn="just" eaLnBrk="1" hangingPunct="1">
              <a:lnSpc>
                <a:spcPct val="200000"/>
              </a:lnSpc>
              <a:spcBef>
                <a:spcPct val="0"/>
              </a:spcBef>
            </a:pPr>
            <a:r>
              <a:rPr lang="zh-CN" altLang="en-US" dirty="0" smtClean="0">
                <a:latin typeface="微软雅黑" panose="020B0503020204020204" pitchFamily="34" charset="-122"/>
                <a:ea typeface="微软雅黑" panose="020B0503020204020204" pitchFamily="34" charset="-122"/>
              </a:rPr>
              <a:t>周期窃取方式的</a:t>
            </a:r>
            <a:r>
              <a:rPr lang="zh-CN" altLang="en-US" dirty="0" smtClean="0">
                <a:solidFill>
                  <a:srgbClr val="FF0000"/>
                </a:solidFill>
                <a:latin typeface="微软雅黑" panose="020B0503020204020204" pitchFamily="34" charset="-122"/>
                <a:ea typeface="微软雅黑" panose="020B0503020204020204" pitchFamily="34" charset="-122"/>
              </a:rPr>
              <a:t>优点</a:t>
            </a:r>
            <a:r>
              <a:rPr lang="zh-CN" altLang="en-US" dirty="0" smtClean="0">
                <a:latin typeface="微软雅黑" panose="020B0503020204020204" pitchFamily="34" charset="-122"/>
                <a:ea typeface="微软雅黑" panose="020B0503020204020204" pitchFamily="34" charset="-122"/>
              </a:rPr>
              <a:t>是硬件结构简单，比较容易实现。</a:t>
            </a:r>
          </a:p>
          <a:p>
            <a:pPr lvl="2" algn="just" eaLnBrk="1" hangingPunct="1">
              <a:lnSpc>
                <a:spcPct val="200000"/>
              </a:lnSpc>
              <a:spcBef>
                <a:spcPct val="0"/>
              </a:spcBef>
            </a:pPr>
            <a:r>
              <a:rPr lang="zh-CN" altLang="en-US" dirty="0" smtClean="0">
                <a:solidFill>
                  <a:srgbClr val="FF0000"/>
                </a:solidFill>
                <a:latin typeface="微软雅黑" panose="020B0503020204020204" pitchFamily="34" charset="-122"/>
                <a:ea typeface="微软雅黑" panose="020B0503020204020204" pitchFamily="34" charset="-122"/>
              </a:rPr>
              <a:t>缺点</a:t>
            </a:r>
            <a:r>
              <a:rPr lang="zh-CN" altLang="en-US" dirty="0" smtClean="0">
                <a:latin typeface="微软雅黑" panose="020B0503020204020204" pitchFamily="34" charset="-122"/>
                <a:ea typeface="微软雅黑" panose="020B0503020204020204" pitchFamily="34" charset="-122"/>
              </a:rPr>
              <a:t>是在数据输入或输出过程种实际上占用了</a:t>
            </a:r>
            <a:r>
              <a:rPr lang="en-US" altLang="zh-CN" dirty="0" smtClean="0">
                <a:latin typeface="微软雅黑" panose="020B0503020204020204" pitchFamily="34" charset="-122"/>
                <a:ea typeface="微软雅黑" panose="020B0503020204020204" pitchFamily="34" charset="-122"/>
              </a:rPr>
              <a:t>CPU</a:t>
            </a:r>
            <a:r>
              <a:rPr lang="zh-CN" altLang="en-US" dirty="0" smtClean="0">
                <a:latin typeface="微软雅黑" panose="020B0503020204020204" pitchFamily="34" charset="-122"/>
                <a:ea typeface="微软雅黑" panose="020B0503020204020204" pitchFamily="34" charset="-122"/>
              </a:rPr>
              <a:t>的时间。</a:t>
            </a:r>
          </a:p>
        </p:txBody>
      </p:sp>
      <p:sp>
        <p:nvSpPr>
          <p:cNvPr id="71683" name="Rectangle 3"/>
          <p:cNvSpPr>
            <a:spLocks noGrp="1" noChangeArrowheads="1"/>
          </p:cNvSpPr>
          <p:nvPr>
            <p:ph type="title"/>
          </p:nvPr>
        </p:nvSpPr>
        <p:spPr>
          <a:xfrm>
            <a:off x="442913" y="404813"/>
            <a:ext cx="8243887" cy="531812"/>
          </a:xfrm>
          <a:noFill/>
        </p:spPr>
        <p:txBody>
          <a:bodyPr/>
          <a:lstStyle/>
          <a:p>
            <a:pPr eaLnBrk="1" hangingPunct="1"/>
            <a:r>
              <a:rPr lang="zh-CN" altLang="en-US" sz="3200" smtClean="0"/>
              <a:t>基本输入输出方式</a:t>
            </a:r>
            <a:r>
              <a:rPr lang="zh-CN" altLang="en-US" sz="1400" smtClean="0"/>
              <a:t>（续）</a:t>
            </a:r>
          </a:p>
        </p:txBody>
      </p:sp>
      <p:sp>
        <p:nvSpPr>
          <p:cNvPr id="2" name="日期占位符 1"/>
          <p:cNvSpPr>
            <a:spLocks noGrp="1"/>
          </p:cNvSpPr>
          <p:nvPr>
            <p:ph type="dt" sz="half" idx="10"/>
          </p:nvPr>
        </p:nvSpPr>
        <p:spPr/>
        <p:txBody>
          <a:bodyPr/>
          <a:lstStyle/>
          <a:p>
            <a:pPr>
              <a:defRPr/>
            </a:pPr>
            <a:fld id="{EEA75A43-F8DD-47AB-9F77-A36B63F4068A}"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60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682">
                                            <p:txEl>
                                              <p:pRg st="2" end="2"/>
                                            </p:txEl>
                                          </p:spTgt>
                                        </p:tgtEl>
                                        <p:attrNameLst>
                                          <p:attrName>style.visibility</p:attrName>
                                        </p:attrNameLst>
                                      </p:cBhvr>
                                      <p:to>
                                        <p:strVal val="visible"/>
                                      </p:to>
                                    </p:set>
                                    <p:anim calcmode="lin" valueType="num">
                                      <p:cBhvr additive="base">
                                        <p:cTn id="7" dur="500" fill="hold"/>
                                        <p:tgtEl>
                                          <p:spTgt spid="7168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68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682">
                                            <p:txEl>
                                              <p:pRg st="3" end="3"/>
                                            </p:txEl>
                                          </p:spTgt>
                                        </p:tgtEl>
                                        <p:attrNameLst>
                                          <p:attrName>style.visibility</p:attrName>
                                        </p:attrNameLst>
                                      </p:cBhvr>
                                      <p:to>
                                        <p:strVal val="visible"/>
                                      </p:to>
                                    </p:set>
                                    <p:anim calcmode="lin" valueType="num">
                                      <p:cBhvr additive="base">
                                        <p:cTn id="11" dur="500" fill="hold"/>
                                        <p:tgtEl>
                                          <p:spTgt spid="7168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68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1682">
                                            <p:txEl>
                                              <p:pRg st="4" end="4"/>
                                            </p:txEl>
                                          </p:spTgt>
                                        </p:tgtEl>
                                        <p:attrNameLst>
                                          <p:attrName>style.visibility</p:attrName>
                                        </p:attrNameLst>
                                      </p:cBhvr>
                                      <p:to>
                                        <p:strVal val="visible"/>
                                      </p:to>
                                    </p:set>
                                    <p:anim calcmode="lin" valueType="num">
                                      <p:cBhvr additive="base">
                                        <p:cTn id="15" dur="500" fill="hold"/>
                                        <p:tgtEl>
                                          <p:spTgt spid="7168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1682">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1682">
                                            <p:txEl>
                                              <p:pRg st="5" end="5"/>
                                            </p:txEl>
                                          </p:spTgt>
                                        </p:tgtEl>
                                        <p:attrNameLst>
                                          <p:attrName>style.visibility</p:attrName>
                                        </p:attrNameLst>
                                      </p:cBhvr>
                                      <p:to>
                                        <p:strVal val="visible"/>
                                      </p:to>
                                    </p:set>
                                    <p:anim calcmode="lin" valueType="num">
                                      <p:cBhvr additive="base">
                                        <p:cTn id="19" dur="500" fill="hold"/>
                                        <p:tgtEl>
                                          <p:spTgt spid="7168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68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a:xfrm>
            <a:off x="525463" y="1196975"/>
            <a:ext cx="8223250" cy="5127625"/>
          </a:xfrm>
        </p:spPr>
        <p:txBody>
          <a:bodyPr/>
          <a:lstStyle/>
          <a:p>
            <a:pPr algn="just" eaLnBrk="1" hangingPunct="1">
              <a:lnSpc>
                <a:spcPct val="125000"/>
              </a:lnSpc>
              <a:spcBef>
                <a:spcPct val="5000"/>
              </a:spcBef>
            </a:pPr>
            <a:r>
              <a:rPr lang="en-US" altLang="zh-CN" dirty="0" smtClean="0">
                <a:solidFill>
                  <a:srgbClr val="0000FF"/>
                </a:solidFill>
                <a:latin typeface="微软雅黑" panose="020B0503020204020204" pitchFamily="34" charset="-122"/>
                <a:ea typeface="微软雅黑" panose="020B0503020204020204" pitchFamily="34" charset="-122"/>
              </a:rPr>
              <a:t>(2)</a:t>
            </a:r>
            <a:r>
              <a:rPr lang="zh-CN" altLang="en-US" dirty="0" smtClean="0">
                <a:solidFill>
                  <a:srgbClr val="0000FF"/>
                </a:solidFill>
                <a:latin typeface="微软雅黑" panose="020B0503020204020204" pitchFamily="34" charset="-122"/>
                <a:ea typeface="微软雅黑" panose="020B0503020204020204" pitchFamily="34" charset="-122"/>
              </a:rPr>
              <a:t>直接存取方式：</a:t>
            </a:r>
          </a:p>
          <a:p>
            <a:pPr lvl="1" algn="just" eaLnBrk="1" hangingPunct="1">
              <a:lnSpc>
                <a:spcPct val="125000"/>
              </a:lnSpc>
              <a:spcBef>
                <a:spcPct val="5000"/>
              </a:spcBef>
            </a:pPr>
            <a:r>
              <a:rPr lang="zh-CN" altLang="en-US" dirty="0" smtClean="0">
                <a:latin typeface="微软雅黑" panose="020B0503020204020204" pitchFamily="34" charset="-122"/>
                <a:ea typeface="微软雅黑" panose="020B0503020204020204" pitchFamily="34" charset="-122"/>
              </a:rPr>
              <a:t>整个工作流程全部用硬件完成。</a:t>
            </a:r>
          </a:p>
          <a:p>
            <a:pPr lvl="1" algn="just" eaLnBrk="1" hangingPunct="1">
              <a:lnSpc>
                <a:spcPct val="125000"/>
              </a:lnSpc>
              <a:spcBef>
                <a:spcPct val="5000"/>
              </a:spcBef>
            </a:pPr>
            <a:endParaRPr lang="zh-CN" altLang="en-US" dirty="0" smtClean="0">
              <a:latin typeface="微软雅黑" panose="020B0503020204020204" pitchFamily="34" charset="-122"/>
              <a:ea typeface="微软雅黑" panose="020B0503020204020204" pitchFamily="34" charset="-122"/>
            </a:endParaRPr>
          </a:p>
          <a:p>
            <a:pPr lvl="1" algn="just" eaLnBrk="1" hangingPunct="1">
              <a:lnSpc>
                <a:spcPct val="125000"/>
              </a:lnSpc>
              <a:spcBef>
                <a:spcPct val="5000"/>
              </a:spcBef>
            </a:pPr>
            <a:r>
              <a:rPr lang="zh-CN" altLang="en-US" dirty="0" smtClean="0">
                <a:latin typeface="微软雅黑" panose="020B0503020204020204" pitchFamily="34" charset="-122"/>
                <a:ea typeface="微软雅黑" panose="020B0503020204020204" pitchFamily="34" charset="-122"/>
              </a:rPr>
              <a:t>优点与缺点正好与周期窃取方式相反。</a:t>
            </a:r>
          </a:p>
          <a:p>
            <a:pPr lvl="1" algn="just" eaLnBrk="1" hangingPunct="1">
              <a:lnSpc>
                <a:spcPct val="125000"/>
              </a:lnSpc>
              <a:spcBef>
                <a:spcPct val="5000"/>
              </a:spcBef>
            </a:pPr>
            <a:endParaRPr lang="zh-CN" altLang="en-US" dirty="0" smtClean="0">
              <a:latin typeface="微软雅黑" panose="020B0503020204020204" pitchFamily="34" charset="-122"/>
              <a:ea typeface="微软雅黑" panose="020B0503020204020204" pitchFamily="34" charset="-122"/>
            </a:endParaRPr>
          </a:p>
          <a:p>
            <a:pPr algn="just" eaLnBrk="1" hangingPunct="1">
              <a:lnSpc>
                <a:spcPct val="125000"/>
              </a:lnSpc>
              <a:spcBef>
                <a:spcPct val="5000"/>
              </a:spcBef>
            </a:pPr>
            <a:r>
              <a:rPr lang="en-US" altLang="zh-CN" dirty="0" smtClean="0">
                <a:solidFill>
                  <a:srgbClr val="0000FF"/>
                </a:solidFill>
                <a:latin typeface="微软雅黑" panose="020B0503020204020204" pitchFamily="34" charset="-122"/>
                <a:ea typeface="微软雅黑" panose="020B0503020204020204" pitchFamily="34" charset="-122"/>
              </a:rPr>
              <a:t>(3)</a:t>
            </a:r>
            <a:r>
              <a:rPr lang="zh-CN" altLang="en-US" dirty="0" smtClean="0">
                <a:solidFill>
                  <a:srgbClr val="0000FF"/>
                </a:solidFill>
                <a:latin typeface="微软雅黑" panose="020B0503020204020204" pitchFamily="34" charset="-122"/>
                <a:ea typeface="微软雅黑" panose="020B0503020204020204" pitchFamily="34" charset="-122"/>
              </a:rPr>
              <a:t>数据块传送方式：</a:t>
            </a:r>
          </a:p>
          <a:p>
            <a:pPr lvl="1" algn="just" eaLnBrk="1" hangingPunct="1">
              <a:lnSpc>
                <a:spcPct val="125000"/>
              </a:lnSpc>
              <a:spcBef>
                <a:spcPct val="5000"/>
              </a:spcBef>
            </a:pPr>
            <a:r>
              <a:rPr lang="zh-CN" altLang="en-US" dirty="0" smtClean="0">
                <a:latin typeface="微软雅黑" panose="020B0503020204020204" pitchFamily="34" charset="-122"/>
                <a:ea typeface="微软雅黑" panose="020B0503020204020204" pitchFamily="34" charset="-122"/>
              </a:rPr>
              <a:t>在设备控制器中设置一个比较大的数据缓冲存储器。设备控制器与主存储器之间的数据交换以数据块为单位，并采用程序中断方式进行。</a:t>
            </a:r>
          </a:p>
          <a:p>
            <a:pPr lvl="1" algn="just" eaLnBrk="1" hangingPunct="1">
              <a:lnSpc>
                <a:spcPct val="125000"/>
              </a:lnSpc>
              <a:spcBef>
                <a:spcPct val="5000"/>
              </a:spcBef>
            </a:pPr>
            <a:endParaRPr lang="zh-CN" altLang="en-US" dirty="0" smtClean="0">
              <a:latin typeface="微软雅黑" panose="020B0503020204020204" pitchFamily="34" charset="-122"/>
              <a:ea typeface="微软雅黑" panose="020B0503020204020204" pitchFamily="34" charset="-122"/>
            </a:endParaRPr>
          </a:p>
          <a:p>
            <a:pPr lvl="1" algn="just" eaLnBrk="1" hangingPunct="1">
              <a:lnSpc>
                <a:spcPct val="125000"/>
              </a:lnSpc>
              <a:spcBef>
                <a:spcPct val="5000"/>
              </a:spcBef>
            </a:pPr>
            <a:r>
              <a:rPr lang="zh-CN" altLang="en-US" dirty="0" smtClean="0">
                <a:latin typeface="微软雅黑" panose="020B0503020204020204" pitchFamily="34" charset="-122"/>
                <a:ea typeface="微软雅黑" panose="020B0503020204020204" pitchFamily="34" charset="-122"/>
              </a:rPr>
              <a:t>采用数据块传送方式的外围设备有软盘驱动器、行式打印机、激光打印机、卡片阅读机、绘图仪等。</a:t>
            </a:r>
          </a:p>
        </p:txBody>
      </p:sp>
      <p:sp>
        <p:nvSpPr>
          <p:cNvPr id="72707" name="Rectangle 3"/>
          <p:cNvSpPr>
            <a:spLocks noGrp="1" noChangeArrowheads="1"/>
          </p:cNvSpPr>
          <p:nvPr>
            <p:ph type="title"/>
          </p:nvPr>
        </p:nvSpPr>
        <p:spPr>
          <a:xfrm>
            <a:off x="442913" y="404813"/>
            <a:ext cx="8243887" cy="531812"/>
          </a:xfrm>
          <a:noFill/>
        </p:spPr>
        <p:txBody>
          <a:bodyPr/>
          <a:lstStyle/>
          <a:p>
            <a:pPr eaLnBrk="1" hangingPunct="1"/>
            <a:r>
              <a:rPr lang="zh-CN" altLang="en-US" sz="3200" smtClean="0"/>
              <a:t>基本输入输出方式</a:t>
            </a:r>
            <a:r>
              <a:rPr lang="zh-CN" altLang="en-US" sz="1400" smtClean="0"/>
              <a:t>（续）</a:t>
            </a:r>
          </a:p>
        </p:txBody>
      </p:sp>
      <p:sp>
        <p:nvSpPr>
          <p:cNvPr id="2" name="日期占位符 1"/>
          <p:cNvSpPr>
            <a:spLocks noGrp="1"/>
          </p:cNvSpPr>
          <p:nvPr>
            <p:ph type="dt" sz="half" idx="10"/>
          </p:nvPr>
        </p:nvSpPr>
        <p:spPr/>
        <p:txBody>
          <a:bodyPr/>
          <a:lstStyle/>
          <a:p>
            <a:pPr>
              <a:defRPr/>
            </a:pPr>
            <a:fld id="{F1EF8F0D-2277-4F7B-98EC-6FBB8629E56A}"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61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706">
                                            <p:txEl>
                                              <p:pRg st="0" end="0"/>
                                            </p:txEl>
                                          </p:spTgt>
                                        </p:tgtEl>
                                        <p:attrNameLst>
                                          <p:attrName>style.visibility</p:attrName>
                                        </p:attrNameLst>
                                      </p:cBhvr>
                                      <p:to>
                                        <p:strVal val="visible"/>
                                      </p:to>
                                    </p:set>
                                    <p:anim calcmode="lin" valueType="num">
                                      <p:cBhvr additive="base">
                                        <p:cTn id="7" dur="500" fill="hold"/>
                                        <p:tgtEl>
                                          <p:spTgt spid="727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2706">
                                            <p:txEl>
                                              <p:pRg st="1" end="1"/>
                                            </p:txEl>
                                          </p:spTgt>
                                        </p:tgtEl>
                                        <p:attrNameLst>
                                          <p:attrName>style.visibility</p:attrName>
                                        </p:attrNameLst>
                                      </p:cBhvr>
                                      <p:to>
                                        <p:strVal val="visible"/>
                                      </p:to>
                                    </p:set>
                                    <p:anim calcmode="lin" valueType="num">
                                      <p:cBhvr additive="base">
                                        <p:cTn id="11" dur="500" fill="hold"/>
                                        <p:tgtEl>
                                          <p:spTgt spid="7270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270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2706">
                                            <p:txEl>
                                              <p:pRg st="3" end="3"/>
                                            </p:txEl>
                                          </p:spTgt>
                                        </p:tgtEl>
                                        <p:attrNameLst>
                                          <p:attrName>style.visibility</p:attrName>
                                        </p:attrNameLst>
                                      </p:cBhvr>
                                      <p:to>
                                        <p:strVal val="visible"/>
                                      </p:to>
                                    </p:set>
                                    <p:anim calcmode="lin" valueType="num">
                                      <p:cBhvr additive="base">
                                        <p:cTn id="15" dur="500" fill="hold"/>
                                        <p:tgtEl>
                                          <p:spTgt spid="7270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270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2706">
                                            <p:txEl>
                                              <p:pRg st="5" end="5"/>
                                            </p:txEl>
                                          </p:spTgt>
                                        </p:tgtEl>
                                        <p:attrNameLst>
                                          <p:attrName>style.visibility</p:attrName>
                                        </p:attrNameLst>
                                      </p:cBhvr>
                                      <p:to>
                                        <p:strVal val="visible"/>
                                      </p:to>
                                    </p:set>
                                    <p:anim calcmode="lin" valueType="num">
                                      <p:cBhvr additive="base">
                                        <p:cTn id="21" dur="500" fill="hold"/>
                                        <p:tgtEl>
                                          <p:spTgt spid="72706">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2706">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2706">
                                            <p:txEl>
                                              <p:pRg st="6" end="6"/>
                                            </p:txEl>
                                          </p:spTgt>
                                        </p:tgtEl>
                                        <p:attrNameLst>
                                          <p:attrName>style.visibility</p:attrName>
                                        </p:attrNameLst>
                                      </p:cBhvr>
                                      <p:to>
                                        <p:strVal val="visible"/>
                                      </p:to>
                                    </p:set>
                                    <p:anim calcmode="lin" valueType="num">
                                      <p:cBhvr additive="base">
                                        <p:cTn id="25" dur="500" fill="hold"/>
                                        <p:tgtEl>
                                          <p:spTgt spid="7270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2706">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2706">
                                            <p:txEl>
                                              <p:pRg st="8" end="8"/>
                                            </p:txEl>
                                          </p:spTgt>
                                        </p:tgtEl>
                                        <p:attrNameLst>
                                          <p:attrName>style.visibility</p:attrName>
                                        </p:attrNameLst>
                                      </p:cBhvr>
                                      <p:to>
                                        <p:strVal val="visible"/>
                                      </p:to>
                                    </p:set>
                                    <p:anim calcmode="lin" valueType="num">
                                      <p:cBhvr additive="base">
                                        <p:cTn id="29" dur="500" fill="hold"/>
                                        <p:tgtEl>
                                          <p:spTgt spid="72706">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270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Rectangle 2"/>
          <p:cNvSpPr>
            <a:spLocks noGrp="1" noChangeArrowheads="1"/>
          </p:cNvSpPr>
          <p:nvPr>
            <p:ph type="title"/>
          </p:nvPr>
        </p:nvSpPr>
        <p:spPr>
          <a:xfrm>
            <a:off x="469901" y="139625"/>
            <a:ext cx="8243887" cy="576263"/>
          </a:xfrm>
        </p:spPr>
        <p:txBody>
          <a:bodyPr/>
          <a:lstStyle/>
          <a:p>
            <a:r>
              <a:rPr lang="en-US" sz="2400" dirty="0">
                <a:solidFill>
                  <a:srgbClr val="FF00FF"/>
                </a:solidFill>
              </a:rPr>
              <a:t>M</a:t>
            </a:r>
            <a:r>
              <a:rPr lang="en-US" sz="2400" dirty="0" smtClean="0">
                <a:solidFill>
                  <a:srgbClr val="FF00FF"/>
                </a:solidFill>
              </a:rPr>
              <a:t>ove from Parallel to Serial I/O Off-chip*</a:t>
            </a:r>
            <a:endParaRPr lang="en-US" sz="2400" dirty="0">
              <a:solidFill>
                <a:srgbClr val="FF00FF"/>
              </a:solidFill>
            </a:endParaRPr>
          </a:p>
        </p:txBody>
      </p:sp>
      <p:grpSp>
        <p:nvGrpSpPr>
          <p:cNvPr id="2" name="Group 1"/>
          <p:cNvGrpSpPr/>
          <p:nvPr/>
        </p:nvGrpSpPr>
        <p:grpSpPr>
          <a:xfrm>
            <a:off x="348952" y="1173088"/>
            <a:ext cx="7391400" cy="3048000"/>
            <a:chOff x="348952" y="838200"/>
            <a:chExt cx="7391400" cy="3048000"/>
          </a:xfrm>
        </p:grpSpPr>
        <p:sp>
          <p:nvSpPr>
            <p:cNvPr id="2461701" name="Rectangle 5"/>
            <p:cNvSpPr>
              <a:spLocks noChangeArrowheads="1"/>
            </p:cNvSpPr>
            <p:nvPr/>
          </p:nvSpPr>
          <p:spPr bwMode="auto">
            <a:xfrm>
              <a:off x="1600200" y="838200"/>
              <a:ext cx="941388" cy="6096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lstStyle/>
            <a:p>
              <a:pPr algn="ctr"/>
              <a:r>
                <a:rPr lang="en-US" smtClean="0">
                  <a:solidFill>
                    <a:srgbClr val="000000"/>
                  </a:solidFill>
                  <a:latin typeface="Calibri"/>
                  <a:ea typeface="ＭＳ Ｐゴシック" charset="0"/>
                  <a:cs typeface="Calibri"/>
                </a:rPr>
                <a:t>CPU I/O IF</a:t>
              </a:r>
            </a:p>
          </p:txBody>
        </p:sp>
        <p:sp>
          <p:nvSpPr>
            <p:cNvPr id="2461703" name="Line 7"/>
            <p:cNvSpPr>
              <a:spLocks noChangeShapeType="1"/>
            </p:cNvSpPr>
            <p:nvPr/>
          </p:nvSpPr>
          <p:spPr bwMode="auto">
            <a:xfrm>
              <a:off x="1550988" y="2057400"/>
              <a:ext cx="4191000"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endParaRPr lang="en-US" smtClean="0">
                <a:solidFill>
                  <a:srgbClr val="000000"/>
                </a:solidFill>
                <a:latin typeface="Calibri"/>
                <a:ea typeface="ＭＳ Ｐゴシック" charset="0"/>
                <a:cs typeface="Calibri"/>
              </a:endParaRPr>
            </a:p>
          </p:txBody>
        </p:sp>
        <p:sp>
          <p:nvSpPr>
            <p:cNvPr id="2461704" name="Rectangle 8"/>
            <p:cNvSpPr>
              <a:spLocks noChangeArrowheads="1"/>
            </p:cNvSpPr>
            <p:nvPr/>
          </p:nvSpPr>
          <p:spPr bwMode="auto">
            <a:xfrm>
              <a:off x="3151188" y="838200"/>
              <a:ext cx="762000" cy="6096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lstStyle/>
            <a:p>
              <a:pPr algn="ctr"/>
              <a:r>
                <a:rPr lang="en-US" dirty="0" smtClean="0">
                  <a:solidFill>
                    <a:srgbClr val="000000"/>
                  </a:solidFill>
                  <a:latin typeface="Calibri"/>
                  <a:ea typeface="ＭＳ Ｐゴシック" charset="0"/>
                  <a:cs typeface="Calibri"/>
                </a:rPr>
                <a:t>I/O 1</a:t>
              </a:r>
            </a:p>
          </p:txBody>
        </p:sp>
        <p:sp>
          <p:nvSpPr>
            <p:cNvPr id="2461705" name="Rectangle 9"/>
            <p:cNvSpPr>
              <a:spLocks noChangeArrowheads="1"/>
            </p:cNvSpPr>
            <p:nvPr/>
          </p:nvSpPr>
          <p:spPr bwMode="auto">
            <a:xfrm>
              <a:off x="4522788" y="838200"/>
              <a:ext cx="762000" cy="6096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lstStyle/>
            <a:p>
              <a:pPr algn="ctr"/>
              <a:r>
                <a:rPr lang="en-US" smtClean="0">
                  <a:solidFill>
                    <a:srgbClr val="000000"/>
                  </a:solidFill>
                  <a:latin typeface="Calibri"/>
                  <a:ea typeface="ＭＳ Ｐゴシック" charset="0"/>
                  <a:cs typeface="Calibri"/>
                </a:rPr>
                <a:t>I/O 2</a:t>
              </a:r>
            </a:p>
          </p:txBody>
        </p:sp>
        <p:sp>
          <p:nvSpPr>
            <p:cNvPr id="2461706" name="Line 10"/>
            <p:cNvSpPr>
              <a:spLocks noChangeShapeType="1"/>
            </p:cNvSpPr>
            <p:nvPr/>
          </p:nvSpPr>
          <p:spPr bwMode="auto">
            <a:xfrm flipV="1">
              <a:off x="5284788" y="1905000"/>
              <a:ext cx="152400" cy="3048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endParaRPr lang="en-US" smtClean="0">
                <a:solidFill>
                  <a:srgbClr val="000000"/>
                </a:solidFill>
                <a:latin typeface="Calibri"/>
                <a:ea typeface="ＭＳ Ｐゴシック" charset="0"/>
                <a:cs typeface="Calibri"/>
              </a:endParaRPr>
            </a:p>
          </p:txBody>
        </p:sp>
        <p:sp>
          <p:nvSpPr>
            <p:cNvPr id="2461707" name="Line 11"/>
            <p:cNvSpPr>
              <a:spLocks noChangeShapeType="1"/>
            </p:cNvSpPr>
            <p:nvPr/>
          </p:nvSpPr>
          <p:spPr bwMode="auto">
            <a:xfrm>
              <a:off x="2160588" y="1447800"/>
              <a:ext cx="0" cy="609600"/>
            </a:xfrm>
            <a:prstGeom prst="line">
              <a:avLst/>
            </a:prstGeom>
            <a:noFill/>
            <a:ln w="5715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algn="ctr"/>
              <a:endParaRPr lang="en-US" smtClean="0">
                <a:solidFill>
                  <a:srgbClr val="000000"/>
                </a:solidFill>
                <a:latin typeface="Calibri"/>
                <a:ea typeface="ＭＳ Ｐゴシック" charset="0"/>
                <a:cs typeface="Calibri"/>
              </a:endParaRPr>
            </a:p>
          </p:txBody>
        </p:sp>
        <p:sp>
          <p:nvSpPr>
            <p:cNvPr id="2461708" name="Line 12"/>
            <p:cNvSpPr>
              <a:spLocks noChangeShapeType="1"/>
            </p:cNvSpPr>
            <p:nvPr/>
          </p:nvSpPr>
          <p:spPr bwMode="auto">
            <a:xfrm>
              <a:off x="3532188" y="1447800"/>
              <a:ext cx="0" cy="609600"/>
            </a:xfrm>
            <a:prstGeom prst="line">
              <a:avLst/>
            </a:prstGeom>
            <a:noFill/>
            <a:ln w="5715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algn="ctr"/>
              <a:endParaRPr lang="en-US" smtClean="0">
                <a:solidFill>
                  <a:srgbClr val="000000"/>
                </a:solidFill>
                <a:latin typeface="Calibri"/>
                <a:ea typeface="ＭＳ Ｐゴシック" charset="0"/>
                <a:cs typeface="Calibri"/>
              </a:endParaRPr>
            </a:p>
          </p:txBody>
        </p:sp>
        <p:sp>
          <p:nvSpPr>
            <p:cNvPr id="2461709" name="Line 13"/>
            <p:cNvSpPr>
              <a:spLocks noChangeShapeType="1"/>
            </p:cNvSpPr>
            <p:nvPr/>
          </p:nvSpPr>
          <p:spPr bwMode="auto">
            <a:xfrm>
              <a:off x="4903788" y="1447800"/>
              <a:ext cx="0" cy="609600"/>
            </a:xfrm>
            <a:prstGeom prst="line">
              <a:avLst/>
            </a:prstGeom>
            <a:noFill/>
            <a:ln w="5715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algn="ctr"/>
              <a:endParaRPr lang="en-US" smtClean="0">
                <a:solidFill>
                  <a:srgbClr val="000000"/>
                </a:solidFill>
                <a:latin typeface="Calibri"/>
                <a:ea typeface="ＭＳ Ｐゴシック" charset="0"/>
                <a:cs typeface="Calibri"/>
              </a:endParaRPr>
            </a:p>
          </p:txBody>
        </p:sp>
        <p:sp>
          <p:nvSpPr>
            <p:cNvPr id="2461710" name="Rectangle 14"/>
            <p:cNvSpPr>
              <a:spLocks noChangeArrowheads="1"/>
            </p:cNvSpPr>
            <p:nvPr/>
          </p:nvSpPr>
          <p:spPr bwMode="auto">
            <a:xfrm>
              <a:off x="5665788" y="1765012"/>
              <a:ext cx="1420812" cy="584776"/>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algn="ctr"/>
              <a:r>
                <a:rPr lang="en-US" dirty="0">
                  <a:solidFill>
                    <a:srgbClr val="000000"/>
                  </a:solidFill>
                  <a:latin typeface="Calibri"/>
                  <a:ea typeface="ＭＳ Ｐゴシック" charset="0"/>
                  <a:cs typeface="Calibri"/>
                </a:rPr>
                <a:t>Central Bus Arbiter</a:t>
              </a:r>
            </a:p>
          </p:txBody>
        </p:sp>
        <p:sp>
          <p:nvSpPr>
            <p:cNvPr id="2461711" name="Text Box 15"/>
            <p:cNvSpPr txBox="1">
              <a:spLocks noChangeArrowheads="1"/>
            </p:cNvSpPr>
            <p:nvPr/>
          </p:nvSpPr>
          <p:spPr bwMode="auto">
            <a:xfrm>
              <a:off x="2400104" y="2041803"/>
              <a:ext cx="2634054"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r>
                <a:rPr lang="en-US" sz="1800" b="1" smtClean="0">
                  <a:solidFill>
                    <a:srgbClr val="000000"/>
                  </a:solidFill>
                  <a:latin typeface="Calibri"/>
                  <a:ea typeface="ＭＳ Ｐゴシック" charset="0"/>
                  <a:cs typeface="Calibri"/>
                </a:rPr>
                <a:t>Shared Parallel Bus Wires</a:t>
              </a:r>
            </a:p>
          </p:txBody>
        </p:sp>
        <p:sp>
          <p:nvSpPr>
            <p:cNvPr id="2461726" name="Text Box 30"/>
            <p:cNvSpPr txBox="1">
              <a:spLocks noChangeArrowheads="1"/>
            </p:cNvSpPr>
            <p:nvPr/>
          </p:nvSpPr>
          <p:spPr bwMode="auto">
            <a:xfrm>
              <a:off x="348952" y="2438400"/>
              <a:ext cx="7391400" cy="1447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a:spcBef>
                  <a:spcPct val="10000"/>
                </a:spcBef>
                <a:buFontTx/>
                <a:buChar char="•"/>
              </a:pPr>
              <a:r>
                <a:rPr lang="en-US" dirty="0" smtClean="0">
                  <a:solidFill>
                    <a:srgbClr val="000000"/>
                  </a:solidFill>
                  <a:latin typeface="Calibri"/>
                  <a:ea typeface="ＭＳ Ｐゴシック" charset="0"/>
                  <a:cs typeface="Calibri"/>
                </a:rPr>
                <a:t> Parallel bus clock rate limited by clock skew across long bus (~100MHz)</a:t>
              </a:r>
            </a:p>
            <a:p>
              <a:pPr>
                <a:spcBef>
                  <a:spcPct val="10000"/>
                </a:spcBef>
                <a:buFontTx/>
                <a:buChar char="•"/>
              </a:pPr>
              <a:r>
                <a:rPr lang="en-US" dirty="0" smtClean="0">
                  <a:solidFill>
                    <a:srgbClr val="000000"/>
                  </a:solidFill>
                  <a:latin typeface="Calibri"/>
                  <a:ea typeface="ＭＳ Ｐゴシック" charset="0"/>
                  <a:cs typeface="Calibri"/>
                </a:rPr>
                <a:t> High power to drive large number of loaded bus lines</a:t>
              </a:r>
            </a:p>
            <a:p>
              <a:pPr>
                <a:spcBef>
                  <a:spcPct val="10000"/>
                </a:spcBef>
                <a:buFontTx/>
                <a:buChar char="•"/>
              </a:pPr>
              <a:r>
                <a:rPr lang="en-US" dirty="0" smtClean="0">
                  <a:solidFill>
                    <a:srgbClr val="000000"/>
                  </a:solidFill>
                  <a:latin typeface="Calibri"/>
                  <a:ea typeface="ＭＳ Ｐゴシック" charset="0"/>
                  <a:cs typeface="Calibri"/>
                </a:rPr>
                <a:t> Central bus arbiter adds latency to each transaction, sharing limits throughput</a:t>
              </a:r>
            </a:p>
            <a:p>
              <a:pPr>
                <a:spcBef>
                  <a:spcPct val="10000"/>
                </a:spcBef>
                <a:buFontTx/>
                <a:buChar char="•"/>
              </a:pPr>
              <a:r>
                <a:rPr lang="en-US" dirty="0" smtClean="0">
                  <a:solidFill>
                    <a:srgbClr val="000000"/>
                  </a:solidFill>
                  <a:latin typeface="Calibri"/>
                  <a:ea typeface="ＭＳ Ｐゴシック" charset="0"/>
                  <a:cs typeface="Calibri"/>
                </a:rPr>
                <a:t> Expensive parallel connectors and backplanes/cables (all devices pay costs)</a:t>
              </a:r>
            </a:p>
            <a:p>
              <a:pPr>
                <a:spcBef>
                  <a:spcPct val="10000"/>
                </a:spcBef>
                <a:buFontTx/>
                <a:buChar char="•"/>
              </a:pPr>
              <a:r>
                <a:rPr lang="en-US" dirty="0" smtClean="0">
                  <a:solidFill>
                    <a:srgbClr val="000000"/>
                  </a:solidFill>
                  <a:latin typeface="Calibri"/>
                  <a:ea typeface="ＭＳ Ｐゴシック" charset="0"/>
                  <a:cs typeface="Calibri"/>
                </a:rPr>
                <a:t> Examples: </a:t>
              </a:r>
              <a:r>
                <a:rPr lang="en-US" dirty="0" err="1" smtClean="0">
                  <a:solidFill>
                    <a:srgbClr val="000000"/>
                  </a:solidFill>
                  <a:latin typeface="Calibri"/>
                  <a:ea typeface="ＭＳ Ｐゴシック" charset="0"/>
                  <a:cs typeface="Calibri"/>
                </a:rPr>
                <a:t>VMEbus</a:t>
              </a:r>
              <a:r>
                <a:rPr lang="en-US" dirty="0" smtClean="0">
                  <a:solidFill>
                    <a:srgbClr val="000000"/>
                  </a:solidFill>
                  <a:latin typeface="Calibri"/>
                  <a:ea typeface="ＭＳ Ｐゴシック" charset="0"/>
                  <a:cs typeface="Calibri"/>
                </a:rPr>
                <a:t>, </a:t>
              </a:r>
              <a:r>
                <a:rPr lang="en-US" dirty="0" err="1" smtClean="0">
                  <a:solidFill>
                    <a:srgbClr val="000000"/>
                  </a:solidFill>
                  <a:latin typeface="Calibri"/>
                  <a:ea typeface="ＭＳ Ｐゴシック" charset="0"/>
                  <a:cs typeface="Calibri"/>
                </a:rPr>
                <a:t>Sbus</a:t>
              </a:r>
              <a:r>
                <a:rPr lang="en-US" dirty="0" smtClean="0">
                  <a:solidFill>
                    <a:srgbClr val="000000"/>
                  </a:solidFill>
                  <a:latin typeface="Calibri"/>
                  <a:ea typeface="ＭＳ Ｐゴシック" charset="0"/>
                  <a:cs typeface="Calibri"/>
                </a:rPr>
                <a:t>, ISA bus, PCI, SCSI, IDE</a:t>
              </a:r>
            </a:p>
          </p:txBody>
        </p:sp>
      </p:grpSp>
      <p:grpSp>
        <p:nvGrpSpPr>
          <p:cNvPr id="3" name="Group 2"/>
          <p:cNvGrpSpPr/>
          <p:nvPr/>
        </p:nvGrpSpPr>
        <p:grpSpPr>
          <a:xfrm>
            <a:off x="381000" y="4077072"/>
            <a:ext cx="8229600" cy="2193032"/>
            <a:chOff x="381000" y="4077072"/>
            <a:chExt cx="8229600" cy="2193032"/>
          </a:xfrm>
        </p:grpSpPr>
        <p:sp>
          <p:nvSpPr>
            <p:cNvPr id="2461714" name="Rectangle 18"/>
            <p:cNvSpPr>
              <a:spLocks noChangeArrowheads="1"/>
            </p:cNvSpPr>
            <p:nvPr/>
          </p:nvSpPr>
          <p:spPr bwMode="auto">
            <a:xfrm>
              <a:off x="6400800" y="4648200"/>
              <a:ext cx="838200" cy="6096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lstStyle/>
            <a:p>
              <a:pPr algn="ctr"/>
              <a:r>
                <a:rPr lang="en-US" smtClean="0">
                  <a:solidFill>
                    <a:srgbClr val="000000"/>
                  </a:solidFill>
                  <a:latin typeface="Calibri"/>
                  <a:ea typeface="ＭＳ Ｐゴシック" charset="0"/>
                  <a:cs typeface="Calibri"/>
                </a:rPr>
                <a:t>CPU I/O IF</a:t>
              </a:r>
            </a:p>
          </p:txBody>
        </p:sp>
        <p:sp>
          <p:nvSpPr>
            <p:cNvPr id="2461716" name="Rectangle 20"/>
            <p:cNvSpPr>
              <a:spLocks noChangeArrowheads="1"/>
            </p:cNvSpPr>
            <p:nvPr/>
          </p:nvSpPr>
          <p:spPr bwMode="auto">
            <a:xfrm>
              <a:off x="7848600" y="4191000"/>
              <a:ext cx="762000" cy="6096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lstStyle/>
            <a:p>
              <a:pPr algn="ctr"/>
              <a:r>
                <a:rPr lang="en-US" smtClean="0">
                  <a:solidFill>
                    <a:srgbClr val="000000"/>
                  </a:solidFill>
                  <a:latin typeface="Calibri"/>
                  <a:ea typeface="ＭＳ Ｐゴシック" charset="0"/>
                  <a:cs typeface="Calibri"/>
                </a:rPr>
                <a:t>I/O 1</a:t>
              </a:r>
            </a:p>
          </p:txBody>
        </p:sp>
        <p:sp>
          <p:nvSpPr>
            <p:cNvPr id="2461717" name="Rectangle 21"/>
            <p:cNvSpPr>
              <a:spLocks noChangeArrowheads="1"/>
            </p:cNvSpPr>
            <p:nvPr/>
          </p:nvSpPr>
          <p:spPr bwMode="auto">
            <a:xfrm>
              <a:off x="7848600" y="5181600"/>
              <a:ext cx="762000" cy="6096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lstStyle/>
            <a:p>
              <a:pPr algn="ctr"/>
              <a:r>
                <a:rPr lang="en-US" smtClean="0">
                  <a:solidFill>
                    <a:srgbClr val="000000"/>
                  </a:solidFill>
                  <a:latin typeface="Calibri"/>
                  <a:ea typeface="ＭＳ Ｐゴシック" charset="0"/>
                  <a:cs typeface="Calibri"/>
                </a:rPr>
                <a:t>I/O 2</a:t>
              </a:r>
            </a:p>
          </p:txBody>
        </p:sp>
        <p:sp>
          <p:nvSpPr>
            <p:cNvPr id="2461723" name="Line 27"/>
            <p:cNvSpPr>
              <a:spLocks noChangeShapeType="1"/>
            </p:cNvSpPr>
            <p:nvPr/>
          </p:nvSpPr>
          <p:spPr bwMode="auto">
            <a:xfrm flipV="1">
              <a:off x="7239000" y="4419600"/>
              <a:ext cx="609600" cy="381000"/>
            </a:xfrm>
            <a:prstGeom prst="line">
              <a:avLst/>
            </a:prstGeom>
            <a:noFill/>
            <a:ln w="127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endParaRPr lang="en-US" smtClean="0">
                <a:solidFill>
                  <a:srgbClr val="000000"/>
                </a:solidFill>
                <a:latin typeface="Calibri"/>
                <a:ea typeface="ＭＳ Ｐゴシック" charset="0"/>
                <a:cs typeface="Calibri"/>
              </a:endParaRPr>
            </a:p>
          </p:txBody>
        </p:sp>
        <p:sp>
          <p:nvSpPr>
            <p:cNvPr id="2461724" name="Line 28"/>
            <p:cNvSpPr>
              <a:spLocks noChangeShapeType="1"/>
            </p:cNvSpPr>
            <p:nvPr/>
          </p:nvSpPr>
          <p:spPr bwMode="auto">
            <a:xfrm>
              <a:off x="7239000" y="5029200"/>
              <a:ext cx="609600" cy="457200"/>
            </a:xfrm>
            <a:prstGeom prst="line">
              <a:avLst/>
            </a:prstGeom>
            <a:noFill/>
            <a:ln w="127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algn="ctr"/>
              <a:endParaRPr lang="en-US" smtClean="0">
                <a:solidFill>
                  <a:srgbClr val="000000"/>
                </a:solidFill>
                <a:latin typeface="Calibri"/>
                <a:ea typeface="ＭＳ Ｐゴシック" charset="0"/>
                <a:cs typeface="Calibri"/>
              </a:endParaRPr>
            </a:p>
          </p:txBody>
        </p:sp>
        <p:sp>
          <p:nvSpPr>
            <p:cNvPr id="2461725" name="Text Box 29"/>
            <p:cNvSpPr txBox="1">
              <a:spLocks noChangeArrowheads="1"/>
            </p:cNvSpPr>
            <p:nvPr/>
          </p:nvSpPr>
          <p:spPr bwMode="auto">
            <a:xfrm>
              <a:off x="2057400" y="4077072"/>
              <a:ext cx="4419600"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algn="ctr"/>
              <a:r>
                <a:rPr lang="en-US" sz="1800" b="1" dirty="0" smtClean="0">
                  <a:solidFill>
                    <a:srgbClr val="000000"/>
                  </a:solidFill>
                  <a:latin typeface="Calibri"/>
                  <a:ea typeface="ＭＳ Ｐゴシック" charset="0"/>
                  <a:cs typeface="Calibri"/>
                </a:rPr>
                <a:t>Dedicated Point-to-point Serial Links</a:t>
              </a:r>
            </a:p>
          </p:txBody>
        </p:sp>
        <p:sp>
          <p:nvSpPr>
            <p:cNvPr id="2461728" name="Text Box 32"/>
            <p:cNvSpPr txBox="1">
              <a:spLocks noChangeArrowheads="1"/>
            </p:cNvSpPr>
            <p:nvPr/>
          </p:nvSpPr>
          <p:spPr bwMode="auto">
            <a:xfrm>
              <a:off x="381000" y="4365104"/>
              <a:ext cx="7287344" cy="19050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a:spcBef>
                  <a:spcPct val="10000"/>
                </a:spcBef>
                <a:buFontTx/>
                <a:buChar char="•"/>
              </a:pPr>
              <a:r>
                <a:rPr lang="en-US" dirty="0" smtClean="0">
                  <a:solidFill>
                    <a:srgbClr val="000000"/>
                  </a:solidFill>
                  <a:latin typeface="Calibri"/>
                  <a:ea typeface="ＭＳ Ｐゴシック" charset="0"/>
                  <a:cs typeface="Calibri"/>
                </a:rPr>
                <a:t> Point-to-point links run at multi-gigabit speed using advanced clock/signal encoding (requires lots of circuitry at each end)</a:t>
              </a:r>
            </a:p>
            <a:p>
              <a:pPr>
                <a:spcBef>
                  <a:spcPct val="10000"/>
                </a:spcBef>
                <a:buFontTx/>
                <a:buChar char="•"/>
              </a:pPr>
              <a:r>
                <a:rPr lang="en-US" dirty="0" smtClean="0">
                  <a:solidFill>
                    <a:srgbClr val="000000"/>
                  </a:solidFill>
                  <a:latin typeface="Calibri"/>
                  <a:ea typeface="ＭＳ Ｐゴシック" charset="0"/>
                  <a:cs typeface="Calibri"/>
                </a:rPr>
                <a:t> Lower power since only one well-behaved load</a:t>
              </a:r>
            </a:p>
            <a:p>
              <a:pPr>
                <a:spcBef>
                  <a:spcPct val="10000"/>
                </a:spcBef>
                <a:buFontTx/>
                <a:buChar char="•"/>
              </a:pPr>
              <a:r>
                <a:rPr lang="en-US" dirty="0" smtClean="0">
                  <a:solidFill>
                    <a:srgbClr val="000000"/>
                  </a:solidFill>
                  <a:latin typeface="Calibri"/>
                  <a:ea typeface="ＭＳ Ｐゴシック" charset="0"/>
                  <a:cs typeface="Calibri"/>
                </a:rPr>
                <a:t> Multiple simultaneous transfers</a:t>
              </a:r>
            </a:p>
            <a:p>
              <a:pPr>
                <a:spcBef>
                  <a:spcPct val="10000"/>
                </a:spcBef>
                <a:buFontTx/>
                <a:buChar char="•"/>
              </a:pPr>
              <a:r>
                <a:rPr lang="en-US" dirty="0" smtClean="0">
                  <a:solidFill>
                    <a:srgbClr val="000000"/>
                  </a:solidFill>
                  <a:latin typeface="Calibri"/>
                  <a:ea typeface="ＭＳ Ｐゴシック" charset="0"/>
                  <a:cs typeface="Calibri"/>
                </a:rPr>
                <a:t> Cheap cables and connectors (trade greater endpoint transistor cost for lower physical wiring cost), customize bandwidth per device using multiple links in parallel</a:t>
              </a:r>
            </a:p>
            <a:p>
              <a:pPr>
                <a:spcBef>
                  <a:spcPct val="10000"/>
                </a:spcBef>
                <a:buFontTx/>
                <a:buChar char="•"/>
              </a:pPr>
              <a:r>
                <a:rPr lang="en-US" dirty="0" smtClean="0">
                  <a:solidFill>
                    <a:srgbClr val="000000"/>
                  </a:solidFill>
                  <a:latin typeface="Calibri"/>
                  <a:ea typeface="ＭＳ Ｐゴシック" charset="0"/>
                  <a:cs typeface="Calibri"/>
                </a:rPr>
                <a:t> Examples: Ethernet, </a:t>
              </a:r>
              <a:r>
                <a:rPr lang="en-US" dirty="0" err="1" smtClean="0">
                  <a:solidFill>
                    <a:srgbClr val="000000"/>
                  </a:solidFill>
                  <a:latin typeface="Calibri"/>
                  <a:ea typeface="ＭＳ Ｐゴシック" charset="0"/>
                  <a:cs typeface="Calibri"/>
                </a:rPr>
                <a:t>Infiniband</a:t>
              </a:r>
              <a:r>
                <a:rPr lang="en-US" dirty="0" smtClean="0">
                  <a:solidFill>
                    <a:srgbClr val="000000"/>
                  </a:solidFill>
                  <a:latin typeface="Calibri"/>
                  <a:ea typeface="ＭＳ Ｐゴシック" charset="0"/>
                  <a:cs typeface="Calibri"/>
                </a:rPr>
                <a:t>, PCI Express, SATA, USB, </a:t>
              </a:r>
              <a:r>
                <a:rPr lang="en-US" dirty="0" err="1" smtClean="0">
                  <a:solidFill>
                    <a:srgbClr val="000000"/>
                  </a:solidFill>
                  <a:latin typeface="Calibri"/>
                  <a:ea typeface="ＭＳ Ｐゴシック" charset="0"/>
                  <a:cs typeface="Calibri"/>
                </a:rPr>
                <a:t>Firewire</a:t>
              </a:r>
              <a:r>
                <a:rPr lang="en-US" dirty="0" smtClean="0">
                  <a:solidFill>
                    <a:srgbClr val="000000"/>
                  </a:solidFill>
                  <a:latin typeface="Calibri"/>
                  <a:ea typeface="ＭＳ Ｐゴシック" charset="0"/>
                  <a:cs typeface="Calibri"/>
                </a:rPr>
                <a:t>, etc.</a:t>
              </a:r>
            </a:p>
            <a:p>
              <a:pPr>
                <a:spcBef>
                  <a:spcPct val="10000"/>
                </a:spcBef>
                <a:buFontTx/>
                <a:buChar char="•"/>
              </a:pPr>
              <a:endParaRPr lang="en-US" dirty="0" smtClean="0">
                <a:solidFill>
                  <a:srgbClr val="000000"/>
                </a:solidFill>
                <a:latin typeface="Calibri"/>
                <a:ea typeface="ＭＳ Ｐゴシック" charset="0"/>
                <a:cs typeface="Calibri"/>
              </a:endParaRPr>
            </a:p>
          </p:txBody>
        </p:sp>
      </p:grpSp>
      <p:sp>
        <p:nvSpPr>
          <p:cNvPr id="4" name="日期占位符 3"/>
          <p:cNvSpPr>
            <a:spLocks noGrp="1"/>
          </p:cNvSpPr>
          <p:nvPr>
            <p:ph type="dt" sz="half" idx="10"/>
          </p:nvPr>
        </p:nvSpPr>
        <p:spPr/>
        <p:txBody>
          <a:bodyPr/>
          <a:lstStyle/>
          <a:p>
            <a:pPr>
              <a:defRPr/>
            </a:pPr>
            <a:fld id="{CFF5B6A5-218C-4752-92A0-FAADE1DC7633}" type="datetime1">
              <a:rPr lang="zh-CN" altLang="en-US" smtClean="0"/>
              <a:t>2021/10/31</a:t>
            </a:fld>
            <a:endParaRPr lang="en-US" altLang="zh-CN"/>
          </a:p>
        </p:txBody>
      </p:sp>
      <p:sp>
        <p:nvSpPr>
          <p:cNvPr id="6" name="灯片编号占位符 5"/>
          <p:cNvSpPr>
            <a:spLocks noGrp="1"/>
          </p:cNvSpPr>
          <p:nvPr>
            <p:ph type="sldNum" sz="quarter" idx="12"/>
          </p:nvPr>
        </p:nvSpPr>
        <p:spPr/>
        <p:txBody>
          <a:bodyPr/>
          <a:lstStyle/>
          <a:p>
            <a:pPr>
              <a:defRPr/>
            </a:pPr>
            <a:r>
              <a:rPr lang="en-US" altLang="zh-CN" smtClean="0"/>
              <a:t>Lecture 4- </a:t>
            </a:r>
            <a:fld id="{956CDBDB-24EF-420A-8330-F65E00949292}" type="slidenum">
              <a:rPr lang="en-US" altLang="zh-CN" smtClean="0"/>
              <a:pPr>
                <a:defRPr/>
              </a:pPr>
              <a:t>62</a:t>
            </a:fld>
            <a:endParaRPr lang="en-US" altLang="zh-CN" dirty="0"/>
          </a:p>
        </p:txBody>
      </p:sp>
    </p:spTree>
    <p:extLst>
      <p:ext uri="{BB962C8B-B14F-4D97-AF65-F5344CB8AC3E}">
        <p14:creationId xmlns:p14="http://schemas.microsoft.com/office/powerpoint/2010/main" val="31952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752"/>
            <a:ext cx="8686800" cy="576263"/>
          </a:xfrm>
        </p:spPr>
        <p:txBody>
          <a:bodyPr/>
          <a:lstStyle/>
          <a:p>
            <a:r>
              <a:rPr lang="en-US" sz="3200" dirty="0" smtClean="0">
                <a:solidFill>
                  <a:srgbClr val="FF00FF"/>
                </a:solidFill>
              </a:rPr>
              <a:t>Move from Bus to Crossbar On-Chip*</a:t>
            </a:r>
            <a:endParaRPr lang="en-US" sz="3200" dirty="0">
              <a:solidFill>
                <a:srgbClr val="FF00FF"/>
              </a:solidFill>
            </a:endParaRPr>
          </a:p>
        </p:txBody>
      </p:sp>
      <p:sp>
        <p:nvSpPr>
          <p:cNvPr id="3" name="Content Placeholder 2"/>
          <p:cNvSpPr>
            <a:spLocks noGrp="1"/>
          </p:cNvSpPr>
          <p:nvPr>
            <p:ph idx="1"/>
          </p:nvPr>
        </p:nvSpPr>
        <p:spPr/>
        <p:txBody>
          <a:bodyPr/>
          <a:lstStyle/>
          <a:p>
            <a:r>
              <a:rPr lang="en-US" sz="2000" dirty="0" smtClean="0"/>
              <a:t>Busses evolved in era where wires were expensive and had to be shared</a:t>
            </a:r>
          </a:p>
          <a:p>
            <a:r>
              <a:rPr lang="en-US" sz="2000" dirty="0" smtClean="0"/>
              <a:t>Bus </a:t>
            </a:r>
            <a:r>
              <a:rPr lang="en-US" sz="2000" dirty="0" err="1" smtClean="0"/>
              <a:t>tristate</a:t>
            </a:r>
            <a:r>
              <a:rPr lang="en-US" sz="2000" dirty="0" smtClean="0"/>
              <a:t> drivers problematic in standard cell flows, so replace with combinational </a:t>
            </a:r>
            <a:r>
              <a:rPr lang="en-US" sz="2000" dirty="0" err="1" smtClean="0"/>
              <a:t>muxes</a:t>
            </a:r>
            <a:endParaRPr lang="en-US" sz="2000" dirty="0" smtClean="0"/>
          </a:p>
          <a:p>
            <a:r>
              <a:rPr lang="en-US" sz="2000" dirty="0" smtClean="0"/>
              <a:t>Crossbar exploits density of on-chip wiring, allows multiple simultaneous transactions</a:t>
            </a:r>
            <a:endParaRPr lang="en-US" sz="2000" dirty="0"/>
          </a:p>
        </p:txBody>
      </p:sp>
      <p:grpSp>
        <p:nvGrpSpPr>
          <p:cNvPr id="13" name="Group 12"/>
          <p:cNvGrpSpPr/>
          <p:nvPr/>
        </p:nvGrpSpPr>
        <p:grpSpPr>
          <a:xfrm>
            <a:off x="1219200" y="4648200"/>
            <a:ext cx="457200" cy="914400"/>
            <a:chOff x="2057400" y="4114800"/>
            <a:chExt cx="457200" cy="914400"/>
          </a:xfrm>
        </p:grpSpPr>
        <p:sp>
          <p:nvSpPr>
            <p:cNvPr id="5" name="Isosceles Triangle 4"/>
            <p:cNvSpPr/>
            <p:nvPr/>
          </p:nvSpPr>
          <p:spPr>
            <a:xfrm>
              <a:off x="21336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sp>
          <p:nvSpPr>
            <p:cNvPr id="6" name="Isosceles Triangle 5"/>
            <p:cNvSpPr/>
            <p:nvPr/>
          </p:nvSpPr>
          <p:spPr>
            <a:xfrm flipV="1">
              <a:off x="22860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cxnSp>
          <p:nvCxnSpPr>
            <p:cNvPr id="8" name="Straight Connector 7"/>
            <p:cNvCxnSpPr>
              <a:stCxn id="5" idx="0"/>
            </p:cNvCxnSpPr>
            <p:nvPr/>
          </p:nvCxnSpPr>
          <p:spPr bwMode="auto">
            <a:xfrm flipV="1">
              <a:off x="22098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V="1">
              <a:off x="23622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V="1">
              <a:off x="22098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V="1">
              <a:off x="23622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2" name="Rectangle 11"/>
            <p:cNvSpPr/>
            <p:nvPr/>
          </p:nvSpPr>
          <p:spPr>
            <a:xfrm>
              <a:off x="2057400" y="4572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A</a:t>
              </a:r>
              <a:endParaRPr lang="en-US" sz="2000" dirty="0" smtClean="0">
                <a:solidFill>
                  <a:prstClr val="black"/>
                </a:solidFill>
                <a:latin typeface="Calibri"/>
                <a:ea typeface="ＭＳ Ｐゴシック" pitchFamily="18" charset="-128"/>
                <a:cs typeface="Calibri"/>
              </a:endParaRPr>
            </a:p>
          </p:txBody>
        </p:sp>
      </p:grpSp>
      <p:cxnSp>
        <p:nvCxnSpPr>
          <p:cNvPr id="15" name="Straight Connector 14"/>
          <p:cNvCxnSpPr/>
          <p:nvPr/>
        </p:nvCxnSpPr>
        <p:spPr bwMode="auto">
          <a:xfrm>
            <a:off x="1066800" y="4648200"/>
            <a:ext cx="22098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6" name="Group 15"/>
          <p:cNvGrpSpPr/>
          <p:nvPr/>
        </p:nvGrpSpPr>
        <p:grpSpPr>
          <a:xfrm>
            <a:off x="1905000" y="4648200"/>
            <a:ext cx="457200" cy="914400"/>
            <a:chOff x="2057400" y="4114800"/>
            <a:chExt cx="457200" cy="914400"/>
          </a:xfrm>
        </p:grpSpPr>
        <p:sp>
          <p:nvSpPr>
            <p:cNvPr id="17" name="Isosceles Triangle 16"/>
            <p:cNvSpPr/>
            <p:nvPr/>
          </p:nvSpPr>
          <p:spPr>
            <a:xfrm>
              <a:off x="21336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sp>
          <p:nvSpPr>
            <p:cNvPr id="18" name="Isosceles Triangle 17"/>
            <p:cNvSpPr/>
            <p:nvPr/>
          </p:nvSpPr>
          <p:spPr>
            <a:xfrm flipV="1">
              <a:off x="22860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cxnSp>
          <p:nvCxnSpPr>
            <p:cNvPr id="19" name="Straight Connector 18"/>
            <p:cNvCxnSpPr>
              <a:stCxn id="17" idx="0"/>
            </p:cNvCxnSpPr>
            <p:nvPr/>
          </p:nvCxnSpPr>
          <p:spPr bwMode="auto">
            <a:xfrm flipV="1">
              <a:off x="22098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V="1">
              <a:off x="23622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2098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3622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Rectangle 22"/>
            <p:cNvSpPr/>
            <p:nvPr/>
          </p:nvSpPr>
          <p:spPr>
            <a:xfrm>
              <a:off x="2057400" y="4572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B</a:t>
              </a:r>
            </a:p>
          </p:txBody>
        </p:sp>
      </p:grpSp>
      <p:grpSp>
        <p:nvGrpSpPr>
          <p:cNvPr id="24" name="Group 23"/>
          <p:cNvGrpSpPr/>
          <p:nvPr/>
        </p:nvGrpSpPr>
        <p:grpSpPr>
          <a:xfrm>
            <a:off x="2590800" y="4648200"/>
            <a:ext cx="457200" cy="914400"/>
            <a:chOff x="2057400" y="4114800"/>
            <a:chExt cx="457200" cy="914400"/>
          </a:xfrm>
        </p:grpSpPr>
        <p:sp>
          <p:nvSpPr>
            <p:cNvPr id="25" name="Isosceles Triangle 24"/>
            <p:cNvSpPr/>
            <p:nvPr/>
          </p:nvSpPr>
          <p:spPr>
            <a:xfrm>
              <a:off x="21336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sp>
          <p:nvSpPr>
            <p:cNvPr id="26" name="Isosceles Triangle 25"/>
            <p:cNvSpPr/>
            <p:nvPr/>
          </p:nvSpPr>
          <p:spPr>
            <a:xfrm flipV="1">
              <a:off x="2286000" y="4267200"/>
              <a:ext cx="152400" cy="152400"/>
            </a:xfrm>
            <a:prstGeom prst="triangle">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cxnSp>
          <p:nvCxnSpPr>
            <p:cNvPr id="27" name="Straight Connector 26"/>
            <p:cNvCxnSpPr>
              <a:stCxn id="25" idx="0"/>
            </p:cNvCxnSpPr>
            <p:nvPr/>
          </p:nvCxnSpPr>
          <p:spPr bwMode="auto">
            <a:xfrm flipV="1">
              <a:off x="22098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V="1">
              <a:off x="2362200" y="41148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flipV="1">
              <a:off x="22098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flipV="1">
              <a:off x="2362200" y="4419600"/>
              <a:ext cx="0" cy="152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1" name="Rectangle 30"/>
            <p:cNvSpPr/>
            <p:nvPr/>
          </p:nvSpPr>
          <p:spPr>
            <a:xfrm>
              <a:off x="2057400" y="4572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C</a:t>
              </a:r>
            </a:p>
          </p:txBody>
        </p:sp>
      </p:grpSp>
      <p:sp>
        <p:nvSpPr>
          <p:cNvPr id="32" name="TextBox 31"/>
          <p:cNvSpPr txBox="1"/>
          <p:nvPr/>
        </p:nvSpPr>
        <p:spPr>
          <a:xfrm>
            <a:off x="1295400" y="4191000"/>
            <a:ext cx="1820480" cy="461665"/>
          </a:xfrm>
          <a:prstGeom prst="rect">
            <a:avLst/>
          </a:prstGeom>
          <a:noFill/>
        </p:spPr>
        <p:txBody>
          <a:bodyPr wrap="none" rtlCol="0">
            <a:spAutoFit/>
          </a:bodyPr>
          <a:lstStyle/>
          <a:p>
            <a:pPr eaLnBrk="1" hangingPunct="1">
              <a:spcBef>
                <a:spcPct val="0"/>
              </a:spcBef>
            </a:pPr>
            <a:r>
              <a:rPr lang="en-US" sz="2400" dirty="0" err="1" smtClean="0">
                <a:solidFill>
                  <a:prstClr val="black"/>
                </a:solidFill>
                <a:latin typeface="Calibri"/>
                <a:ea typeface="ＭＳ Ｐゴシック"/>
                <a:cs typeface="Calibri"/>
              </a:rPr>
              <a:t>Tristated</a:t>
            </a:r>
            <a:r>
              <a:rPr lang="en-US" sz="2400" dirty="0" smtClean="0">
                <a:solidFill>
                  <a:prstClr val="black"/>
                </a:solidFill>
                <a:latin typeface="Calibri"/>
                <a:ea typeface="ＭＳ Ｐゴシック"/>
                <a:cs typeface="Calibri"/>
              </a:rPr>
              <a:t> Bus</a:t>
            </a:r>
          </a:p>
        </p:txBody>
      </p:sp>
      <p:sp>
        <p:nvSpPr>
          <p:cNvPr id="33" name="Rectangle 32"/>
          <p:cNvSpPr/>
          <p:nvPr/>
        </p:nvSpPr>
        <p:spPr>
          <a:xfrm>
            <a:off x="6629400" y="4191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A</a:t>
            </a:r>
          </a:p>
        </p:txBody>
      </p:sp>
      <p:sp>
        <p:nvSpPr>
          <p:cNvPr id="36" name="Rectangle 35"/>
          <p:cNvSpPr/>
          <p:nvPr/>
        </p:nvSpPr>
        <p:spPr>
          <a:xfrm>
            <a:off x="4953000" y="4191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A</a:t>
            </a:r>
          </a:p>
        </p:txBody>
      </p:sp>
      <p:sp>
        <p:nvSpPr>
          <p:cNvPr id="39" name="Trapezoid 38"/>
          <p:cNvSpPr/>
          <p:nvPr/>
        </p:nvSpPr>
        <p:spPr>
          <a:xfrm rot="5400000">
            <a:off x="6172200" y="43434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cxnSp>
        <p:nvCxnSpPr>
          <p:cNvPr id="41" name="Straight Connector 40"/>
          <p:cNvCxnSpPr>
            <a:stCxn id="39" idx="0"/>
            <a:endCxn id="33" idx="1"/>
          </p:cNvCxnSpPr>
          <p:nvPr/>
        </p:nvCxnSpPr>
        <p:spPr bwMode="auto">
          <a:xfrm>
            <a:off x="6477000" y="441960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2" name="Trapezoid 41"/>
          <p:cNvSpPr/>
          <p:nvPr/>
        </p:nvSpPr>
        <p:spPr>
          <a:xfrm rot="16200000" flipH="1">
            <a:off x="5410200" y="43434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cxnSp>
        <p:nvCxnSpPr>
          <p:cNvPr id="43" name="Straight Connector 42"/>
          <p:cNvCxnSpPr/>
          <p:nvPr/>
        </p:nvCxnSpPr>
        <p:spPr bwMode="auto">
          <a:xfrm>
            <a:off x="5410200" y="441960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8" name="Rectangle 47"/>
          <p:cNvSpPr/>
          <p:nvPr/>
        </p:nvSpPr>
        <p:spPr>
          <a:xfrm>
            <a:off x="6629400" y="48768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B</a:t>
            </a:r>
          </a:p>
        </p:txBody>
      </p:sp>
      <p:sp>
        <p:nvSpPr>
          <p:cNvPr id="49" name="Rectangle 48"/>
          <p:cNvSpPr/>
          <p:nvPr/>
        </p:nvSpPr>
        <p:spPr>
          <a:xfrm>
            <a:off x="4953000" y="48768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B</a:t>
            </a:r>
          </a:p>
        </p:txBody>
      </p:sp>
      <p:sp>
        <p:nvSpPr>
          <p:cNvPr id="50" name="Trapezoid 49"/>
          <p:cNvSpPr/>
          <p:nvPr/>
        </p:nvSpPr>
        <p:spPr>
          <a:xfrm rot="5400000">
            <a:off x="6172200" y="50292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cxnSp>
        <p:nvCxnSpPr>
          <p:cNvPr id="51" name="Straight Connector 50"/>
          <p:cNvCxnSpPr>
            <a:stCxn id="50" idx="0"/>
            <a:endCxn id="48" idx="1"/>
          </p:cNvCxnSpPr>
          <p:nvPr/>
        </p:nvCxnSpPr>
        <p:spPr bwMode="auto">
          <a:xfrm>
            <a:off x="6477000" y="510540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2" name="Trapezoid 51"/>
          <p:cNvSpPr/>
          <p:nvPr/>
        </p:nvSpPr>
        <p:spPr>
          <a:xfrm rot="16200000" flipH="1">
            <a:off x="5410200" y="50292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cxnSp>
        <p:nvCxnSpPr>
          <p:cNvPr id="53" name="Straight Connector 52"/>
          <p:cNvCxnSpPr/>
          <p:nvPr/>
        </p:nvCxnSpPr>
        <p:spPr bwMode="auto">
          <a:xfrm>
            <a:off x="5410200" y="510540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4" name="Rectangle 53"/>
          <p:cNvSpPr/>
          <p:nvPr/>
        </p:nvSpPr>
        <p:spPr>
          <a:xfrm>
            <a:off x="6629400" y="55626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C</a:t>
            </a:r>
          </a:p>
        </p:txBody>
      </p:sp>
      <p:sp>
        <p:nvSpPr>
          <p:cNvPr id="55" name="Rectangle 54"/>
          <p:cNvSpPr/>
          <p:nvPr/>
        </p:nvSpPr>
        <p:spPr>
          <a:xfrm>
            <a:off x="4953000" y="55626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smtClean="0">
                <a:solidFill>
                  <a:prstClr val="black"/>
                </a:solidFill>
                <a:latin typeface="Calibri"/>
                <a:ea typeface="ＭＳ Ｐゴシック" pitchFamily="18" charset="-128"/>
                <a:cs typeface="Calibri"/>
              </a:rPr>
              <a:t>C</a:t>
            </a:r>
          </a:p>
        </p:txBody>
      </p:sp>
      <p:sp>
        <p:nvSpPr>
          <p:cNvPr id="56" name="Trapezoid 55"/>
          <p:cNvSpPr/>
          <p:nvPr/>
        </p:nvSpPr>
        <p:spPr>
          <a:xfrm rot="5400000">
            <a:off x="6172200" y="57150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cxnSp>
        <p:nvCxnSpPr>
          <p:cNvPr id="57" name="Straight Connector 56"/>
          <p:cNvCxnSpPr>
            <a:stCxn id="56" idx="0"/>
            <a:endCxn id="54" idx="1"/>
          </p:cNvCxnSpPr>
          <p:nvPr/>
        </p:nvCxnSpPr>
        <p:spPr bwMode="auto">
          <a:xfrm>
            <a:off x="6477000" y="579120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8" name="Trapezoid 57"/>
          <p:cNvSpPr/>
          <p:nvPr/>
        </p:nvSpPr>
        <p:spPr>
          <a:xfrm rot="16200000" flipH="1">
            <a:off x="5410200" y="5715000"/>
            <a:ext cx="457200" cy="152400"/>
          </a:xfrm>
          <a:prstGeom prst="trapezoid">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smtClean="0">
              <a:solidFill>
                <a:prstClr val="black"/>
              </a:solidFill>
              <a:latin typeface="Calibri"/>
              <a:ea typeface="ＭＳ Ｐゴシック" pitchFamily="18" charset="-128"/>
              <a:cs typeface="Calibri"/>
            </a:endParaRPr>
          </a:p>
        </p:txBody>
      </p:sp>
      <p:cxnSp>
        <p:nvCxnSpPr>
          <p:cNvPr id="59" name="Straight Connector 58"/>
          <p:cNvCxnSpPr/>
          <p:nvPr/>
        </p:nvCxnSpPr>
        <p:spPr bwMode="auto">
          <a:xfrm>
            <a:off x="5410200" y="579120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60" name="Freeform 59"/>
          <p:cNvSpPr/>
          <p:nvPr/>
        </p:nvSpPr>
        <p:spPr>
          <a:xfrm>
            <a:off x="5704114" y="4274457"/>
            <a:ext cx="616857" cy="703943"/>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61" name="Freeform 60"/>
          <p:cNvSpPr/>
          <p:nvPr/>
        </p:nvSpPr>
        <p:spPr>
          <a:xfrm>
            <a:off x="5715000" y="5257800"/>
            <a:ext cx="616857" cy="685800"/>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63" name="Freeform 62"/>
          <p:cNvSpPr/>
          <p:nvPr/>
        </p:nvSpPr>
        <p:spPr>
          <a:xfrm flipV="1">
            <a:off x="5715000" y="4267199"/>
            <a:ext cx="616857" cy="685799"/>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64" name="Freeform 63"/>
          <p:cNvSpPr/>
          <p:nvPr/>
        </p:nvSpPr>
        <p:spPr>
          <a:xfrm flipV="1">
            <a:off x="5715000" y="5257800"/>
            <a:ext cx="616857" cy="703943"/>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65" name="Freeform 64"/>
          <p:cNvSpPr/>
          <p:nvPr/>
        </p:nvSpPr>
        <p:spPr>
          <a:xfrm>
            <a:off x="5715000" y="4572000"/>
            <a:ext cx="616857" cy="1066800"/>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66" name="Freeform 65"/>
          <p:cNvSpPr/>
          <p:nvPr/>
        </p:nvSpPr>
        <p:spPr>
          <a:xfrm flipV="1">
            <a:off x="5715000" y="4572000"/>
            <a:ext cx="616857" cy="1066800"/>
          </a:xfrm>
          <a:custGeom>
            <a:avLst/>
            <a:gdLst>
              <a:gd name="connsiteX0" fmla="*/ 0 w 616857"/>
              <a:gd name="connsiteY0" fmla="*/ 0 h 703943"/>
              <a:gd name="connsiteX1" fmla="*/ 174172 w 616857"/>
              <a:gd name="connsiteY1" fmla="*/ 0 h 703943"/>
              <a:gd name="connsiteX2" fmla="*/ 428172 w 616857"/>
              <a:gd name="connsiteY2" fmla="*/ 703943 h 703943"/>
              <a:gd name="connsiteX3" fmla="*/ 616857 w 616857"/>
              <a:gd name="connsiteY3" fmla="*/ 696686 h 703943"/>
              <a:gd name="connsiteX4" fmla="*/ 616857 w 616857"/>
              <a:gd name="connsiteY4" fmla="*/ 696686 h 70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57" h="703943">
                <a:moveTo>
                  <a:pt x="0" y="0"/>
                </a:moveTo>
                <a:lnTo>
                  <a:pt x="174172" y="0"/>
                </a:lnTo>
                <a:lnTo>
                  <a:pt x="428172" y="703943"/>
                </a:lnTo>
                <a:lnTo>
                  <a:pt x="616857" y="696686"/>
                </a:lnTo>
                <a:lnTo>
                  <a:pt x="616857" y="696686"/>
                </a:lnTo>
              </a:path>
            </a:pathLst>
          </a:custGeom>
          <a:noFill/>
          <a:ln>
            <a:solidFill>
              <a:schemeClr val="tx1"/>
            </a:solidFill>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67" name="TextBox 66"/>
          <p:cNvSpPr txBox="1"/>
          <p:nvPr/>
        </p:nvSpPr>
        <p:spPr>
          <a:xfrm>
            <a:off x="5410200" y="6096000"/>
            <a:ext cx="1275560" cy="461665"/>
          </a:xfrm>
          <a:prstGeom prst="rect">
            <a:avLst/>
          </a:prstGeom>
          <a:noFill/>
        </p:spPr>
        <p:txBody>
          <a:bodyPr wrap="none" rtlCol="0">
            <a:spAutoFit/>
          </a:bodyPr>
          <a:lstStyle/>
          <a:p>
            <a:pPr eaLnBrk="1" hangingPunct="1">
              <a:spcBef>
                <a:spcPct val="0"/>
              </a:spcBef>
            </a:pPr>
            <a:r>
              <a:rPr lang="en-US" sz="2400" dirty="0" smtClean="0">
                <a:solidFill>
                  <a:prstClr val="black"/>
                </a:solidFill>
                <a:latin typeface="Calibri"/>
                <a:ea typeface="ＭＳ Ｐゴシック"/>
                <a:cs typeface="Calibri"/>
              </a:rPr>
              <a:t>Crossbar</a:t>
            </a:r>
          </a:p>
        </p:txBody>
      </p:sp>
      <p:sp>
        <p:nvSpPr>
          <p:cNvPr id="7" name="日期占位符 6"/>
          <p:cNvSpPr>
            <a:spLocks noGrp="1"/>
          </p:cNvSpPr>
          <p:nvPr>
            <p:ph type="dt" sz="half" idx="10"/>
          </p:nvPr>
        </p:nvSpPr>
        <p:spPr/>
        <p:txBody>
          <a:bodyPr/>
          <a:lstStyle/>
          <a:p>
            <a:pPr>
              <a:defRPr/>
            </a:pPr>
            <a:fld id="{E1AF85A5-2A14-48F7-88C3-789112E8BA68}" type="datetime1">
              <a:rPr lang="zh-CN" altLang="en-US" smtClean="0"/>
              <a:t>2021/10/31</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63</a:t>
            </a:fld>
            <a:endParaRPr lang="en-US" b="0" dirty="0">
              <a:solidFill>
                <a:srgbClr val="FBBA03"/>
              </a:solidFill>
            </a:endParaRPr>
          </a:p>
        </p:txBody>
      </p:sp>
      <p:sp>
        <p:nvSpPr>
          <p:cNvPr id="35" name="动作按钮: 后退或前一项 34">
            <a:hlinkClick r:id="rId2" action="ppaction://hlinksldjump" highlightClick="1"/>
          </p:cNvPr>
          <p:cNvSpPr/>
          <p:nvPr/>
        </p:nvSpPr>
        <p:spPr bwMode="auto">
          <a:xfrm>
            <a:off x="7949184" y="5877469"/>
            <a:ext cx="1042416" cy="540000"/>
          </a:xfrm>
          <a:prstGeom prst="actionButtonBackPrevious">
            <a:avLst/>
          </a:prstGeom>
          <a:solidFill>
            <a:schemeClr val="tx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50000"/>
              </a:spcBef>
              <a:spcAft>
                <a:spcPct val="0"/>
              </a:spcAft>
              <a:buClrTx/>
              <a:buSzTx/>
              <a:buFontTx/>
              <a:buChar char="•"/>
              <a:tabLst/>
            </a:pPr>
            <a:endParaRPr kumimoji="0" lang="zh-CN" altLang="en-US" sz="1600" b="1" i="0" u="none" strike="noStrike" cap="none" normalizeH="0" baseline="0" smtClean="0">
              <a:ln>
                <a:noFill/>
              </a:ln>
              <a:solidFill>
                <a:schemeClr val="tx2"/>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8111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 and Memory Mapping</a:t>
            </a:r>
            <a:endParaRPr lang="en-US" dirty="0"/>
          </a:p>
        </p:txBody>
      </p:sp>
      <p:sp>
        <p:nvSpPr>
          <p:cNvPr id="4" name="Content Placeholder 3"/>
          <p:cNvSpPr>
            <a:spLocks noGrp="1"/>
          </p:cNvSpPr>
          <p:nvPr>
            <p:ph idx="1"/>
          </p:nvPr>
        </p:nvSpPr>
        <p:spPr/>
        <p:txBody>
          <a:bodyPr/>
          <a:lstStyle/>
          <a:p>
            <a:r>
              <a:rPr lang="en-US" sz="2000" dirty="0" smtClean="0"/>
              <a:t>I/O busses can be coherent or not</a:t>
            </a:r>
          </a:p>
          <a:p>
            <a:pPr lvl="1"/>
            <a:r>
              <a:rPr lang="en-US" sz="1800" dirty="0" smtClean="0"/>
              <a:t>Non-coherent simpler, but might require flushing caches or only non-cacheable accesses (much slower on modern processors)</a:t>
            </a:r>
          </a:p>
          <a:p>
            <a:pPr lvl="1"/>
            <a:r>
              <a:rPr lang="en-US" sz="1800" dirty="0" smtClean="0"/>
              <a:t>Some I/O systems can cache coherently also (SGI Origin, </a:t>
            </a:r>
            <a:r>
              <a:rPr lang="en-US" sz="1800" dirty="0" err="1" smtClean="0"/>
              <a:t>TileLink</a:t>
            </a:r>
            <a:r>
              <a:rPr lang="en-US" sz="1800" dirty="0" smtClean="0"/>
              <a:t>)</a:t>
            </a:r>
          </a:p>
          <a:p>
            <a:r>
              <a:rPr lang="en-US" sz="2000" dirty="0" smtClean="0"/>
              <a:t>I/O can use virtual addresses and an IOMMU</a:t>
            </a:r>
          </a:p>
          <a:p>
            <a:pPr lvl="1"/>
            <a:r>
              <a:rPr lang="en-US" sz="1800" dirty="0" smtClean="0"/>
              <a:t>Simplifies DMA into user address space, otherwise contiguous user segment needs scatter/gather by DMA engine</a:t>
            </a:r>
          </a:p>
          <a:p>
            <a:pPr lvl="1"/>
            <a:r>
              <a:rPr lang="en-US" sz="1800" dirty="0" smtClean="0"/>
              <a:t>Provides protection from bad device drivers</a:t>
            </a:r>
          </a:p>
          <a:p>
            <a:pPr lvl="1"/>
            <a:r>
              <a:rPr lang="en-US" sz="1800" dirty="0" smtClean="0"/>
              <a:t>Adds complexity to I/O device</a:t>
            </a:r>
          </a:p>
          <a:p>
            <a:endParaRPr lang="en-US" sz="2000" dirty="0"/>
          </a:p>
        </p:txBody>
      </p:sp>
      <p:sp>
        <p:nvSpPr>
          <p:cNvPr id="5" name="日期占位符 4"/>
          <p:cNvSpPr>
            <a:spLocks noGrp="1"/>
          </p:cNvSpPr>
          <p:nvPr>
            <p:ph type="dt" sz="half" idx="10"/>
          </p:nvPr>
        </p:nvSpPr>
        <p:spPr/>
        <p:txBody>
          <a:bodyPr/>
          <a:lstStyle/>
          <a:p>
            <a:pPr>
              <a:defRPr/>
            </a:pPr>
            <a:fld id="{CC110073-DB3B-477F-823E-BBE19D9B0F5B}" type="datetime1">
              <a:rPr lang="zh-CN" altLang="en-US" smtClean="0"/>
              <a:t>2021/10/31</a:t>
            </a:fld>
            <a:endParaRPr lang="en-US" altLang="zh-CN" dirty="0"/>
          </a:p>
        </p:txBody>
      </p:sp>
      <p:sp>
        <p:nvSpPr>
          <p:cNvPr id="3" name="灯片编号占位符 2"/>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64</a:t>
            </a:fld>
            <a:endParaRPr lang="en-US" b="0" dirty="0">
              <a:solidFill>
                <a:srgbClr val="FBBA03"/>
              </a:solidFill>
            </a:endParaRPr>
          </a:p>
        </p:txBody>
      </p:sp>
    </p:spTree>
    <p:extLst>
      <p:ext uri="{BB962C8B-B14F-4D97-AF65-F5344CB8AC3E}">
        <p14:creationId xmlns:p14="http://schemas.microsoft.com/office/powerpoint/2010/main" val="1434709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85800" y="476250"/>
            <a:ext cx="7772400" cy="504825"/>
          </a:xfrm>
        </p:spPr>
        <p:txBody>
          <a:bodyPr/>
          <a:lstStyle/>
          <a:p>
            <a:pPr eaLnBrk="1" hangingPunct="1"/>
            <a:r>
              <a:rPr lang="en-US" altLang="zh-CN" smtClean="0">
                <a:latin typeface="楷体_GB2312" pitchFamily="49" charset="-122"/>
              </a:rPr>
              <a:t>4.2 </a:t>
            </a:r>
            <a:r>
              <a:rPr lang="zh-CN" altLang="en-US" smtClean="0">
                <a:latin typeface="楷体_GB2312" pitchFamily="49" charset="-122"/>
              </a:rPr>
              <a:t>中断系统</a:t>
            </a:r>
          </a:p>
        </p:txBody>
      </p:sp>
      <p:sp>
        <p:nvSpPr>
          <p:cNvPr id="73731" name="Rectangle 3"/>
          <p:cNvSpPr>
            <a:spLocks noGrp="1" noChangeArrowheads="1"/>
          </p:cNvSpPr>
          <p:nvPr>
            <p:ph type="body" idx="1"/>
          </p:nvPr>
        </p:nvSpPr>
        <p:spPr>
          <a:xfrm>
            <a:off x="1259631" y="1196975"/>
            <a:ext cx="7277943" cy="5029200"/>
          </a:xfrm>
        </p:spPr>
        <p:txBody>
          <a:bodyPr/>
          <a:lstStyle/>
          <a:p>
            <a:pPr eaLnBrk="1" hangingPunct="1">
              <a:lnSpc>
                <a:spcPct val="260000"/>
              </a:lnSpc>
              <a:spcBef>
                <a:spcPct val="10000"/>
              </a:spcBef>
              <a:buFontTx/>
              <a:buNone/>
            </a:pPr>
            <a:r>
              <a:rPr lang="en-US" altLang="zh-CN" dirty="0" smtClean="0">
                <a:solidFill>
                  <a:srgbClr val="FF00FF"/>
                </a:solidFill>
                <a:latin typeface="楷体_GB2312" pitchFamily="49" charset="-122"/>
              </a:rPr>
              <a:t>4.2.1 </a:t>
            </a:r>
            <a:r>
              <a:rPr lang="zh-CN" altLang="en-US" dirty="0" smtClean="0">
                <a:solidFill>
                  <a:srgbClr val="FF00FF"/>
                </a:solidFill>
                <a:latin typeface="楷体_GB2312" pitchFamily="49" charset="-122"/>
                <a:hlinkClick r:id="rId2" action="ppaction://hlinksldjump"/>
              </a:rPr>
              <a:t>中断源的组织</a:t>
            </a:r>
            <a:endParaRPr lang="zh-CN" altLang="en-US" dirty="0" smtClean="0">
              <a:solidFill>
                <a:srgbClr val="FF00FF"/>
              </a:solidFill>
              <a:latin typeface="楷体_GB2312" pitchFamily="49" charset="-122"/>
            </a:endParaRPr>
          </a:p>
          <a:p>
            <a:pPr eaLnBrk="1" hangingPunct="1">
              <a:lnSpc>
                <a:spcPct val="260000"/>
              </a:lnSpc>
              <a:spcBef>
                <a:spcPct val="10000"/>
              </a:spcBef>
              <a:buFontTx/>
              <a:buNone/>
            </a:pPr>
            <a:r>
              <a:rPr lang="en-US" altLang="zh-CN" dirty="0" smtClean="0">
                <a:solidFill>
                  <a:srgbClr val="FF00FF"/>
                </a:solidFill>
                <a:latin typeface="楷体_GB2312" pitchFamily="49" charset="-122"/>
              </a:rPr>
              <a:t>4.2.2 </a:t>
            </a:r>
            <a:r>
              <a:rPr lang="zh-CN" altLang="en-US" dirty="0" smtClean="0">
                <a:solidFill>
                  <a:srgbClr val="FF00FF"/>
                </a:solidFill>
                <a:latin typeface="楷体_GB2312" pitchFamily="49" charset="-122"/>
                <a:hlinkClick r:id="rId3" action="ppaction://hlinksldjump"/>
              </a:rPr>
              <a:t>中断系统的软硬件分配</a:t>
            </a:r>
            <a:endParaRPr lang="zh-CN" altLang="en-US" dirty="0" smtClean="0">
              <a:solidFill>
                <a:srgbClr val="FF00FF"/>
              </a:solidFill>
              <a:latin typeface="楷体_GB2312" pitchFamily="49" charset="-122"/>
            </a:endParaRPr>
          </a:p>
          <a:p>
            <a:pPr eaLnBrk="1" hangingPunct="1">
              <a:lnSpc>
                <a:spcPct val="260000"/>
              </a:lnSpc>
              <a:spcBef>
                <a:spcPct val="10000"/>
              </a:spcBef>
              <a:buFontTx/>
              <a:buNone/>
            </a:pPr>
            <a:r>
              <a:rPr lang="en-US" altLang="zh-CN" dirty="0" smtClean="0">
                <a:solidFill>
                  <a:srgbClr val="FF00FF"/>
                </a:solidFill>
                <a:latin typeface="楷体_GB2312" pitchFamily="49" charset="-122"/>
              </a:rPr>
              <a:t>4.2.3 </a:t>
            </a:r>
            <a:r>
              <a:rPr lang="zh-CN" altLang="en-US" dirty="0" smtClean="0">
                <a:solidFill>
                  <a:srgbClr val="FF00FF"/>
                </a:solidFill>
                <a:latin typeface="楷体_GB2312" pitchFamily="49" charset="-122"/>
                <a:hlinkClick r:id="rId4" action="ppaction://hlinksldjump"/>
              </a:rPr>
              <a:t>中断源的识别方法</a:t>
            </a:r>
            <a:endParaRPr lang="zh-CN" altLang="en-US" dirty="0" smtClean="0">
              <a:solidFill>
                <a:srgbClr val="FF00FF"/>
              </a:solidFill>
              <a:latin typeface="楷体_GB2312" pitchFamily="49" charset="-122"/>
            </a:endParaRPr>
          </a:p>
          <a:p>
            <a:pPr eaLnBrk="1" hangingPunct="1">
              <a:lnSpc>
                <a:spcPct val="260000"/>
              </a:lnSpc>
              <a:spcBef>
                <a:spcPct val="10000"/>
              </a:spcBef>
              <a:buFontTx/>
              <a:buNone/>
            </a:pPr>
            <a:r>
              <a:rPr lang="en-US" altLang="zh-CN" dirty="0" smtClean="0">
                <a:solidFill>
                  <a:srgbClr val="FF00FF"/>
                </a:solidFill>
                <a:latin typeface="楷体_GB2312" pitchFamily="49" charset="-122"/>
              </a:rPr>
              <a:t>4.2.4 </a:t>
            </a:r>
            <a:r>
              <a:rPr lang="zh-CN" altLang="en-US" dirty="0" smtClean="0">
                <a:solidFill>
                  <a:srgbClr val="FF00FF"/>
                </a:solidFill>
                <a:latin typeface="楷体_GB2312" pitchFamily="49" charset="-122"/>
                <a:hlinkClick r:id="rId5" action="ppaction://hlinksldjump"/>
              </a:rPr>
              <a:t>中断现场的保存和恢复</a:t>
            </a:r>
            <a:endParaRPr lang="zh-CN" altLang="en-US" dirty="0" smtClean="0">
              <a:solidFill>
                <a:srgbClr val="FF00FF"/>
              </a:solidFill>
              <a:latin typeface="楷体_GB2312" pitchFamily="49" charset="-122"/>
            </a:endParaRPr>
          </a:p>
          <a:p>
            <a:pPr eaLnBrk="1" hangingPunct="1">
              <a:lnSpc>
                <a:spcPct val="260000"/>
              </a:lnSpc>
              <a:spcBef>
                <a:spcPct val="10000"/>
              </a:spcBef>
              <a:buFontTx/>
              <a:buNone/>
            </a:pPr>
            <a:r>
              <a:rPr lang="en-US" altLang="zh-CN" dirty="0" smtClean="0">
                <a:solidFill>
                  <a:srgbClr val="FF00FF"/>
                </a:solidFill>
                <a:latin typeface="楷体_GB2312" pitchFamily="49" charset="-122"/>
              </a:rPr>
              <a:t>4.2.5 </a:t>
            </a:r>
            <a:r>
              <a:rPr lang="zh-CN" altLang="en-US" dirty="0" smtClean="0">
                <a:solidFill>
                  <a:srgbClr val="FF00FF"/>
                </a:solidFill>
                <a:latin typeface="楷体_GB2312" pitchFamily="49" charset="-122"/>
                <a:hlinkClick r:id="rId6" action="ppaction://hlinksldjump"/>
              </a:rPr>
              <a:t>中断屏蔽</a:t>
            </a:r>
            <a:endParaRPr lang="zh-CN" altLang="en-US" dirty="0" smtClean="0">
              <a:solidFill>
                <a:srgbClr val="FF00FF"/>
              </a:solidFill>
              <a:latin typeface="楷体_GB2312" pitchFamily="49" charset="-122"/>
            </a:endParaRPr>
          </a:p>
        </p:txBody>
      </p:sp>
      <p:sp>
        <p:nvSpPr>
          <p:cNvPr id="2" name="日期占位符 1"/>
          <p:cNvSpPr>
            <a:spLocks noGrp="1"/>
          </p:cNvSpPr>
          <p:nvPr>
            <p:ph type="dt" sz="half" idx="10"/>
          </p:nvPr>
        </p:nvSpPr>
        <p:spPr/>
        <p:txBody>
          <a:bodyPr/>
          <a:lstStyle/>
          <a:p>
            <a:pPr>
              <a:defRPr/>
            </a:pPr>
            <a:fld id="{3AA85632-2DAC-4304-9CDA-37782F8F6832}"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65</a:t>
            </a:fld>
            <a:endParaRPr lang="en-US" altLang="zh-CN"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42913" y="476250"/>
            <a:ext cx="8243887" cy="504825"/>
          </a:xfrm>
        </p:spPr>
        <p:txBody>
          <a:bodyPr/>
          <a:lstStyle/>
          <a:p>
            <a:pPr eaLnBrk="1" hangingPunct="1"/>
            <a:r>
              <a:rPr lang="zh-CN" altLang="en-US" sz="3200" smtClean="0">
                <a:latin typeface="楷体_GB2312" pitchFamily="49" charset="-122"/>
              </a:rPr>
              <a:t>中断源的组织</a:t>
            </a:r>
          </a:p>
        </p:txBody>
      </p:sp>
      <p:sp>
        <p:nvSpPr>
          <p:cNvPr id="671747" name="Rectangle 3"/>
          <p:cNvSpPr>
            <a:spLocks noGrp="1" noChangeArrowheads="1"/>
          </p:cNvSpPr>
          <p:nvPr>
            <p:ph type="body" idx="1"/>
          </p:nvPr>
        </p:nvSpPr>
        <p:spPr>
          <a:xfrm>
            <a:off x="381000" y="1143000"/>
            <a:ext cx="8382000" cy="5257800"/>
          </a:xfrm>
        </p:spPr>
        <p:txBody>
          <a:bodyPr/>
          <a:lstStyle/>
          <a:p>
            <a:pPr eaLnBrk="1" hangingPunct="1">
              <a:spcBef>
                <a:spcPct val="10000"/>
              </a:spcBef>
            </a:pPr>
            <a:r>
              <a:rPr lang="zh-CN" altLang="en-US" smtClean="0">
                <a:solidFill>
                  <a:schemeClr val="tx2"/>
                </a:solidFill>
              </a:rPr>
              <a:t>中断系统需要硬件和软件共同来实现。</a:t>
            </a:r>
          </a:p>
          <a:p>
            <a:pPr eaLnBrk="1" hangingPunct="1">
              <a:spcBef>
                <a:spcPct val="10000"/>
              </a:spcBef>
            </a:pPr>
            <a:endParaRPr lang="zh-CN" altLang="en-US" smtClean="0">
              <a:solidFill>
                <a:schemeClr val="tx2"/>
              </a:solidFill>
            </a:endParaRPr>
          </a:p>
          <a:p>
            <a:pPr eaLnBrk="1" hangingPunct="1">
              <a:spcBef>
                <a:spcPct val="10000"/>
              </a:spcBef>
            </a:pPr>
            <a:r>
              <a:rPr lang="zh-CN" altLang="en-US" smtClean="0">
                <a:solidFill>
                  <a:schemeClr val="tx2"/>
                </a:solidFill>
              </a:rPr>
              <a:t>引起中断的各种事件称为中断源。</a:t>
            </a:r>
          </a:p>
          <a:p>
            <a:pPr eaLnBrk="1" hangingPunct="1">
              <a:spcBef>
                <a:spcPct val="10000"/>
              </a:spcBef>
            </a:pPr>
            <a:endParaRPr lang="zh-CN" altLang="en-US" smtClean="0">
              <a:solidFill>
                <a:schemeClr val="tx2"/>
              </a:solidFill>
            </a:endParaRPr>
          </a:p>
          <a:p>
            <a:pPr eaLnBrk="1" hangingPunct="1">
              <a:spcBef>
                <a:spcPct val="10000"/>
              </a:spcBef>
            </a:pPr>
            <a:r>
              <a:rPr lang="zh-CN" altLang="en-US" smtClean="0">
                <a:solidFill>
                  <a:schemeClr val="tx2"/>
                </a:solidFill>
              </a:rPr>
              <a:t>中断系统的复杂性实际上主要是由中断源的多样性引起的。</a:t>
            </a:r>
          </a:p>
          <a:p>
            <a:pPr eaLnBrk="1" hangingPunct="1">
              <a:spcBef>
                <a:spcPct val="10000"/>
              </a:spcBef>
            </a:pPr>
            <a:endParaRPr lang="zh-CN" altLang="en-US" smtClean="0">
              <a:solidFill>
                <a:schemeClr val="tx2"/>
              </a:solidFill>
            </a:endParaRPr>
          </a:p>
          <a:p>
            <a:pPr eaLnBrk="1" hangingPunct="1">
              <a:spcBef>
                <a:spcPct val="10000"/>
              </a:spcBef>
            </a:pPr>
            <a:r>
              <a:rPr lang="zh-CN" altLang="en-US" smtClean="0">
                <a:solidFill>
                  <a:schemeClr val="tx2"/>
                </a:solidFill>
              </a:rPr>
              <a:t>中断源可以来自系统外部，也可以来自机器内部，甚至处理机本身。</a:t>
            </a:r>
          </a:p>
          <a:p>
            <a:pPr eaLnBrk="1" hangingPunct="1">
              <a:spcBef>
                <a:spcPct val="10000"/>
              </a:spcBef>
            </a:pPr>
            <a:endParaRPr lang="zh-CN" altLang="en-US" smtClean="0">
              <a:solidFill>
                <a:schemeClr val="tx2"/>
              </a:solidFill>
            </a:endParaRPr>
          </a:p>
          <a:p>
            <a:pPr eaLnBrk="1" hangingPunct="1">
              <a:spcBef>
                <a:spcPct val="10000"/>
              </a:spcBef>
            </a:pPr>
            <a:r>
              <a:rPr lang="zh-CN" altLang="en-US" smtClean="0">
                <a:solidFill>
                  <a:schemeClr val="tx2"/>
                </a:solidFill>
              </a:rPr>
              <a:t>中断可以是硬件引起的，也可以是软件引起的。</a:t>
            </a:r>
          </a:p>
          <a:p>
            <a:pPr eaLnBrk="1" hangingPunct="1">
              <a:spcBef>
                <a:spcPct val="10000"/>
              </a:spcBef>
            </a:pPr>
            <a:endParaRPr lang="zh-CN" altLang="en-US" smtClean="0">
              <a:solidFill>
                <a:schemeClr val="tx2"/>
              </a:solidFill>
            </a:endParaRPr>
          </a:p>
          <a:p>
            <a:pPr eaLnBrk="1" hangingPunct="1">
              <a:spcBef>
                <a:spcPct val="10000"/>
              </a:spcBef>
            </a:pPr>
            <a:r>
              <a:rPr lang="zh-CN" altLang="en-US" smtClean="0">
                <a:solidFill>
                  <a:schemeClr val="tx2"/>
                </a:solidFill>
              </a:rPr>
              <a:t>把各种各样的中断源分类、分级组织好，是中断系统的关键之一。</a:t>
            </a:r>
          </a:p>
        </p:txBody>
      </p:sp>
      <p:sp>
        <p:nvSpPr>
          <p:cNvPr id="2" name="日期占位符 1"/>
          <p:cNvSpPr>
            <a:spLocks noGrp="1"/>
          </p:cNvSpPr>
          <p:nvPr>
            <p:ph type="dt" sz="half" idx="10"/>
          </p:nvPr>
        </p:nvSpPr>
        <p:spPr/>
        <p:txBody>
          <a:bodyPr/>
          <a:lstStyle/>
          <a:p>
            <a:pPr>
              <a:defRPr/>
            </a:pPr>
            <a:fld id="{C9225925-220A-4971-92B9-4B56A366C545}"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66</a:t>
            </a:fld>
            <a:endParaRPr lang="en-US" altLang="zh-CN"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71747">
                                            <p:txEl>
                                              <p:pRg st="0" end="0"/>
                                            </p:txEl>
                                          </p:spTgt>
                                        </p:tgtEl>
                                        <p:attrNameLst>
                                          <p:attrName>style.visibility</p:attrName>
                                        </p:attrNameLst>
                                      </p:cBhvr>
                                      <p:to>
                                        <p:strVal val="visible"/>
                                      </p:to>
                                    </p:set>
                                    <p:animEffect transition="in" filter="plus(in)">
                                      <p:cBhvr>
                                        <p:cTn id="7" dur="500"/>
                                        <p:tgtEl>
                                          <p:spTgt spid="6717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671747">
                                            <p:txEl>
                                              <p:pRg st="2" end="2"/>
                                            </p:txEl>
                                          </p:spTgt>
                                        </p:tgtEl>
                                        <p:attrNameLst>
                                          <p:attrName>style.visibility</p:attrName>
                                        </p:attrNameLst>
                                      </p:cBhvr>
                                      <p:to>
                                        <p:strVal val="visible"/>
                                      </p:to>
                                    </p:set>
                                    <p:animEffect transition="in" filter="plus(in)">
                                      <p:cBhvr>
                                        <p:cTn id="12" dur="500"/>
                                        <p:tgtEl>
                                          <p:spTgt spid="6717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671747">
                                            <p:txEl>
                                              <p:pRg st="4" end="4"/>
                                            </p:txEl>
                                          </p:spTgt>
                                        </p:tgtEl>
                                        <p:attrNameLst>
                                          <p:attrName>style.visibility</p:attrName>
                                        </p:attrNameLst>
                                      </p:cBhvr>
                                      <p:to>
                                        <p:strVal val="visible"/>
                                      </p:to>
                                    </p:set>
                                    <p:animEffect transition="in" filter="plus(in)">
                                      <p:cBhvr>
                                        <p:cTn id="17" dur="500"/>
                                        <p:tgtEl>
                                          <p:spTgt spid="67174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3" presetClass="entr" presetSubtype="16" fill="hold" grpId="0" nodeType="clickEffect">
                                  <p:stCondLst>
                                    <p:cond delay="0"/>
                                  </p:stCondLst>
                                  <p:childTnLst>
                                    <p:set>
                                      <p:cBhvr>
                                        <p:cTn id="21" dur="1" fill="hold">
                                          <p:stCondLst>
                                            <p:cond delay="0"/>
                                          </p:stCondLst>
                                        </p:cTn>
                                        <p:tgtEl>
                                          <p:spTgt spid="671747">
                                            <p:txEl>
                                              <p:pRg st="6" end="6"/>
                                            </p:txEl>
                                          </p:spTgt>
                                        </p:tgtEl>
                                        <p:attrNameLst>
                                          <p:attrName>style.visibility</p:attrName>
                                        </p:attrNameLst>
                                      </p:cBhvr>
                                      <p:to>
                                        <p:strVal val="visible"/>
                                      </p:to>
                                    </p:set>
                                    <p:animEffect transition="in" filter="plus(in)">
                                      <p:cBhvr>
                                        <p:cTn id="22" dur="500"/>
                                        <p:tgtEl>
                                          <p:spTgt spid="671747">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3" presetClass="entr" presetSubtype="16" fill="hold" grpId="0" nodeType="clickEffect">
                                  <p:stCondLst>
                                    <p:cond delay="0"/>
                                  </p:stCondLst>
                                  <p:childTnLst>
                                    <p:set>
                                      <p:cBhvr>
                                        <p:cTn id="26" dur="1" fill="hold">
                                          <p:stCondLst>
                                            <p:cond delay="0"/>
                                          </p:stCondLst>
                                        </p:cTn>
                                        <p:tgtEl>
                                          <p:spTgt spid="671747">
                                            <p:txEl>
                                              <p:pRg st="8" end="8"/>
                                            </p:txEl>
                                          </p:spTgt>
                                        </p:tgtEl>
                                        <p:attrNameLst>
                                          <p:attrName>style.visibility</p:attrName>
                                        </p:attrNameLst>
                                      </p:cBhvr>
                                      <p:to>
                                        <p:strVal val="visible"/>
                                      </p:to>
                                    </p:set>
                                    <p:animEffect transition="in" filter="plus(in)">
                                      <p:cBhvr>
                                        <p:cTn id="27" dur="500"/>
                                        <p:tgtEl>
                                          <p:spTgt spid="671747">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3" presetClass="entr" presetSubtype="16" fill="hold" grpId="0" nodeType="clickEffect">
                                  <p:stCondLst>
                                    <p:cond delay="0"/>
                                  </p:stCondLst>
                                  <p:childTnLst>
                                    <p:set>
                                      <p:cBhvr>
                                        <p:cTn id="31" dur="1" fill="hold">
                                          <p:stCondLst>
                                            <p:cond delay="0"/>
                                          </p:stCondLst>
                                        </p:cTn>
                                        <p:tgtEl>
                                          <p:spTgt spid="671747">
                                            <p:txEl>
                                              <p:pRg st="10" end="10"/>
                                            </p:txEl>
                                          </p:spTgt>
                                        </p:tgtEl>
                                        <p:attrNameLst>
                                          <p:attrName>style.visibility</p:attrName>
                                        </p:attrNameLst>
                                      </p:cBhvr>
                                      <p:to>
                                        <p:strVal val="visible"/>
                                      </p:to>
                                    </p:set>
                                    <p:animEffect transition="in" filter="plus(in)">
                                      <p:cBhvr>
                                        <p:cTn id="32" dur="500"/>
                                        <p:tgtEl>
                                          <p:spTgt spid="6717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4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body" idx="1"/>
          </p:nvPr>
        </p:nvSpPr>
        <p:spPr>
          <a:xfrm>
            <a:off x="381000" y="1268413"/>
            <a:ext cx="8151813" cy="5056187"/>
          </a:xfrm>
        </p:spPr>
        <p:txBody>
          <a:bodyPr/>
          <a:lstStyle/>
          <a:p>
            <a:pPr marL="457200" indent="-457200" eaLnBrk="1" hangingPunct="1">
              <a:lnSpc>
                <a:spcPct val="150000"/>
              </a:lnSpc>
              <a:spcBef>
                <a:spcPct val="10000"/>
              </a:spcBef>
            </a:pPr>
            <a:r>
              <a:rPr lang="en-US" altLang="zh-CN" dirty="0" smtClean="0">
                <a:solidFill>
                  <a:srgbClr val="800000"/>
                </a:solidFill>
                <a:latin typeface="微软雅黑" panose="020B0503020204020204" pitchFamily="34" charset="-122"/>
                <a:ea typeface="微软雅黑" panose="020B0503020204020204" pitchFamily="34" charset="-122"/>
              </a:rPr>
              <a:t>1.</a:t>
            </a:r>
            <a:r>
              <a:rPr lang="zh-CN" altLang="en-US" dirty="0" smtClean="0">
                <a:solidFill>
                  <a:srgbClr val="800000"/>
                </a:solidFill>
                <a:latin typeface="微软雅黑" panose="020B0503020204020204" pitchFamily="34" charset="-122"/>
                <a:ea typeface="微软雅黑" panose="020B0503020204020204" pitchFamily="34" charset="-122"/>
              </a:rPr>
              <a:t>中断源的种类</a:t>
            </a:r>
          </a:p>
          <a:p>
            <a:pPr marL="838200" lvl="1" indent="-381000" eaLnBrk="1" hangingPunct="1">
              <a:lnSpc>
                <a:spcPct val="150000"/>
              </a:lnSpc>
              <a:spcBef>
                <a:spcPct val="10000"/>
              </a:spcBef>
              <a:buFontTx/>
              <a:buAutoNum type="circleNumDbPlain"/>
            </a:pPr>
            <a:r>
              <a:rPr lang="zh-CN" altLang="en-US" dirty="0" smtClean="0">
                <a:solidFill>
                  <a:srgbClr val="CC00FF"/>
                </a:solidFill>
                <a:latin typeface="微软雅黑" panose="020B0503020204020204" pitchFamily="34" charset="-122"/>
                <a:ea typeface="微软雅黑" panose="020B0503020204020204" pitchFamily="34" charset="-122"/>
              </a:rPr>
              <a:t>由外围设备引起的中断。</a:t>
            </a:r>
          </a:p>
          <a:p>
            <a:pPr marL="1257300" lvl="2" indent="-342900" eaLnBrk="1" hangingPunct="1">
              <a:lnSpc>
                <a:spcPct val="150000"/>
              </a:lnSpc>
              <a:spcBef>
                <a:spcPct val="10000"/>
              </a:spcBef>
            </a:pPr>
            <a:r>
              <a:rPr lang="zh-CN" altLang="en-US" dirty="0" smtClean="0">
                <a:latin typeface="微软雅黑" panose="020B0503020204020204" pitchFamily="34" charset="-122"/>
                <a:ea typeface="微软雅黑" panose="020B0503020204020204" pitchFamily="34" charset="-122"/>
              </a:rPr>
              <a:t>低速外围设备每传送一个字节申请一次中断；高速外围设备的前、后处理。</a:t>
            </a:r>
          </a:p>
          <a:p>
            <a:pPr marL="838200" lvl="1" indent="-381000" eaLnBrk="1" hangingPunct="1">
              <a:lnSpc>
                <a:spcPct val="150000"/>
              </a:lnSpc>
              <a:spcBef>
                <a:spcPct val="10000"/>
              </a:spcBef>
              <a:buFontTx/>
              <a:buAutoNum type="circleNumDbPlain"/>
            </a:pPr>
            <a:r>
              <a:rPr lang="zh-CN" altLang="en-US" dirty="0" smtClean="0">
                <a:solidFill>
                  <a:srgbClr val="CC00FF"/>
                </a:solidFill>
                <a:latin typeface="微软雅黑" panose="020B0503020204020204" pitchFamily="34" charset="-122"/>
                <a:ea typeface="微软雅黑" panose="020B0503020204020204" pitchFamily="34" charset="-122"/>
              </a:rPr>
              <a:t>由处理机本身产生的中断。</a:t>
            </a:r>
          </a:p>
          <a:p>
            <a:pPr marL="1257300" lvl="2" indent="-342900" eaLnBrk="1" hangingPunct="1">
              <a:lnSpc>
                <a:spcPct val="150000"/>
              </a:lnSpc>
              <a:spcBef>
                <a:spcPct val="10000"/>
              </a:spcBef>
            </a:pPr>
            <a:r>
              <a:rPr lang="zh-CN" altLang="en-US" dirty="0" smtClean="0">
                <a:latin typeface="微软雅黑" panose="020B0503020204020204" pitchFamily="34" charset="-122"/>
                <a:ea typeface="微软雅黑" panose="020B0503020204020204" pitchFamily="34" charset="-122"/>
              </a:rPr>
              <a:t>如算术溢出，除数为零，数据校验错等。</a:t>
            </a:r>
          </a:p>
          <a:p>
            <a:pPr marL="838200" lvl="1" indent="-381000" eaLnBrk="1" hangingPunct="1">
              <a:lnSpc>
                <a:spcPct val="150000"/>
              </a:lnSpc>
              <a:spcBef>
                <a:spcPct val="10000"/>
              </a:spcBef>
              <a:buFontTx/>
              <a:buAutoNum type="circleNumDbPlain"/>
            </a:pPr>
            <a:r>
              <a:rPr lang="zh-CN" altLang="en-US" dirty="0" smtClean="0">
                <a:solidFill>
                  <a:srgbClr val="CC00FF"/>
                </a:solidFill>
                <a:latin typeface="微软雅黑" panose="020B0503020204020204" pitchFamily="34" charset="-122"/>
                <a:ea typeface="微软雅黑" panose="020B0503020204020204" pitchFamily="34" charset="-122"/>
              </a:rPr>
              <a:t>由存储器产生的中断。</a:t>
            </a:r>
          </a:p>
          <a:p>
            <a:pPr marL="1257300" lvl="2" indent="-342900" eaLnBrk="1" hangingPunct="1">
              <a:lnSpc>
                <a:spcPct val="150000"/>
              </a:lnSpc>
              <a:spcBef>
                <a:spcPct val="10000"/>
              </a:spcBef>
            </a:pPr>
            <a:r>
              <a:rPr lang="zh-CN" altLang="en-US" dirty="0" smtClean="0">
                <a:latin typeface="微软雅黑" panose="020B0503020204020204" pitchFamily="34" charset="-122"/>
                <a:ea typeface="微软雅黑" panose="020B0503020204020204" pitchFamily="34" charset="-122"/>
              </a:rPr>
              <a:t>如地址越界、页面失效、访问存储器超时等。</a:t>
            </a:r>
          </a:p>
          <a:p>
            <a:pPr marL="838200" lvl="1" indent="-381000" eaLnBrk="1" hangingPunct="1">
              <a:lnSpc>
                <a:spcPct val="150000"/>
              </a:lnSpc>
              <a:spcBef>
                <a:spcPct val="10000"/>
              </a:spcBef>
              <a:buFontTx/>
              <a:buAutoNum type="circleNumDbPlain" startAt="4"/>
            </a:pPr>
            <a:r>
              <a:rPr lang="zh-CN" altLang="en-US" dirty="0" smtClean="0">
                <a:solidFill>
                  <a:srgbClr val="CC00FF"/>
                </a:solidFill>
                <a:latin typeface="微软雅黑" panose="020B0503020204020204" pitchFamily="34" charset="-122"/>
                <a:ea typeface="微软雅黑" panose="020B0503020204020204" pitchFamily="34" charset="-122"/>
              </a:rPr>
              <a:t>由控制器产生的中断。</a:t>
            </a:r>
          </a:p>
          <a:p>
            <a:pPr marL="1257300" lvl="2" indent="-342900" eaLnBrk="1" hangingPunct="1">
              <a:lnSpc>
                <a:spcPct val="150000"/>
              </a:lnSpc>
              <a:spcBef>
                <a:spcPct val="10000"/>
              </a:spcBef>
            </a:pPr>
            <a:r>
              <a:rPr lang="zh-CN" altLang="en-US" dirty="0" smtClean="0">
                <a:latin typeface="微软雅黑" panose="020B0503020204020204" pitchFamily="34" charset="-122"/>
                <a:ea typeface="微软雅黑" panose="020B0503020204020204" pitchFamily="34" charset="-122"/>
              </a:rPr>
              <a:t>如非法指令、堆栈溢出、时间片到、切换到特权态。</a:t>
            </a:r>
          </a:p>
        </p:txBody>
      </p:sp>
      <p:sp>
        <p:nvSpPr>
          <p:cNvPr id="75779" name="Rectangle 3"/>
          <p:cNvSpPr>
            <a:spLocks noGrp="1" noChangeArrowheads="1"/>
          </p:cNvSpPr>
          <p:nvPr>
            <p:ph type="title"/>
          </p:nvPr>
        </p:nvSpPr>
        <p:spPr>
          <a:xfrm>
            <a:off x="442913" y="476250"/>
            <a:ext cx="8243887" cy="504825"/>
          </a:xfrm>
          <a:noFill/>
        </p:spPr>
        <p:txBody>
          <a:bodyPr/>
          <a:lstStyle/>
          <a:p>
            <a:pPr eaLnBrk="1" hangingPunct="1"/>
            <a:r>
              <a:rPr lang="zh-CN" altLang="en-US" dirty="0" smtClean="0"/>
              <a:t>中断源的</a:t>
            </a:r>
            <a:r>
              <a:rPr lang="zh-CN" altLang="en-US" dirty="0" smtClean="0"/>
              <a:t>组织</a:t>
            </a:r>
            <a:endParaRPr lang="zh-CN" altLang="en-US" sz="1600" dirty="0" smtClean="0"/>
          </a:p>
        </p:txBody>
      </p:sp>
      <p:sp>
        <p:nvSpPr>
          <p:cNvPr id="2" name="日期占位符 1"/>
          <p:cNvSpPr>
            <a:spLocks noGrp="1"/>
          </p:cNvSpPr>
          <p:nvPr>
            <p:ph type="dt" sz="half" idx="10"/>
          </p:nvPr>
        </p:nvSpPr>
        <p:spPr/>
        <p:txBody>
          <a:bodyPr/>
          <a:lstStyle/>
          <a:p>
            <a:pPr>
              <a:defRPr/>
            </a:pPr>
            <a:fld id="{DEB3F62A-B0F2-4178-9A2E-D634C5F32157}"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67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778">
                                            <p:txEl>
                                              <p:pRg st="1" end="1"/>
                                            </p:txEl>
                                          </p:spTgt>
                                        </p:tgtEl>
                                        <p:attrNameLst>
                                          <p:attrName>style.visibility</p:attrName>
                                        </p:attrNameLst>
                                      </p:cBhvr>
                                      <p:to>
                                        <p:strVal val="visible"/>
                                      </p:to>
                                    </p:set>
                                    <p:anim calcmode="lin" valueType="num">
                                      <p:cBhvr additive="base">
                                        <p:cTn id="7" dur="500" fill="hold"/>
                                        <p:tgtEl>
                                          <p:spTgt spid="7577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77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5778">
                                            <p:txEl>
                                              <p:pRg st="2" end="2"/>
                                            </p:txEl>
                                          </p:spTgt>
                                        </p:tgtEl>
                                        <p:attrNameLst>
                                          <p:attrName>style.visibility</p:attrName>
                                        </p:attrNameLst>
                                      </p:cBhvr>
                                      <p:to>
                                        <p:strVal val="visible"/>
                                      </p:to>
                                    </p:set>
                                    <p:anim calcmode="lin" valueType="num">
                                      <p:cBhvr additive="base">
                                        <p:cTn id="11" dur="500" fill="hold"/>
                                        <p:tgtEl>
                                          <p:spTgt spid="7577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5778">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5778">
                                            <p:txEl>
                                              <p:pRg st="3" end="3"/>
                                            </p:txEl>
                                          </p:spTgt>
                                        </p:tgtEl>
                                        <p:attrNameLst>
                                          <p:attrName>style.visibility</p:attrName>
                                        </p:attrNameLst>
                                      </p:cBhvr>
                                      <p:to>
                                        <p:strVal val="visible"/>
                                      </p:to>
                                    </p:set>
                                    <p:anim calcmode="lin" valueType="num">
                                      <p:cBhvr additive="base">
                                        <p:cTn id="15" dur="500" fill="hold"/>
                                        <p:tgtEl>
                                          <p:spTgt spid="75778">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5778">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5778">
                                            <p:txEl>
                                              <p:pRg st="4" end="4"/>
                                            </p:txEl>
                                          </p:spTgt>
                                        </p:tgtEl>
                                        <p:attrNameLst>
                                          <p:attrName>style.visibility</p:attrName>
                                        </p:attrNameLst>
                                      </p:cBhvr>
                                      <p:to>
                                        <p:strVal val="visible"/>
                                      </p:to>
                                    </p:set>
                                    <p:anim calcmode="lin" valueType="num">
                                      <p:cBhvr additive="base">
                                        <p:cTn id="19" dur="500" fill="hold"/>
                                        <p:tgtEl>
                                          <p:spTgt spid="7577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78">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5778">
                                            <p:txEl>
                                              <p:pRg st="5" end="5"/>
                                            </p:txEl>
                                          </p:spTgt>
                                        </p:tgtEl>
                                        <p:attrNameLst>
                                          <p:attrName>style.visibility</p:attrName>
                                        </p:attrNameLst>
                                      </p:cBhvr>
                                      <p:to>
                                        <p:strVal val="visible"/>
                                      </p:to>
                                    </p:set>
                                    <p:anim calcmode="lin" valueType="num">
                                      <p:cBhvr additive="base">
                                        <p:cTn id="23" dur="500" fill="hold"/>
                                        <p:tgtEl>
                                          <p:spTgt spid="75778">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5778">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5778">
                                            <p:txEl>
                                              <p:pRg st="6" end="6"/>
                                            </p:txEl>
                                          </p:spTgt>
                                        </p:tgtEl>
                                        <p:attrNameLst>
                                          <p:attrName>style.visibility</p:attrName>
                                        </p:attrNameLst>
                                      </p:cBhvr>
                                      <p:to>
                                        <p:strVal val="visible"/>
                                      </p:to>
                                    </p:set>
                                    <p:anim calcmode="lin" valueType="num">
                                      <p:cBhvr additive="base">
                                        <p:cTn id="27" dur="500" fill="hold"/>
                                        <p:tgtEl>
                                          <p:spTgt spid="75778">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5778">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5778">
                                            <p:txEl>
                                              <p:pRg st="7" end="7"/>
                                            </p:txEl>
                                          </p:spTgt>
                                        </p:tgtEl>
                                        <p:attrNameLst>
                                          <p:attrName>style.visibility</p:attrName>
                                        </p:attrNameLst>
                                      </p:cBhvr>
                                      <p:to>
                                        <p:strVal val="visible"/>
                                      </p:to>
                                    </p:set>
                                    <p:anim calcmode="lin" valueType="num">
                                      <p:cBhvr additive="base">
                                        <p:cTn id="31" dur="500" fill="hold"/>
                                        <p:tgtEl>
                                          <p:spTgt spid="75778">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5778">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5778">
                                            <p:txEl>
                                              <p:pRg st="8" end="8"/>
                                            </p:txEl>
                                          </p:spTgt>
                                        </p:tgtEl>
                                        <p:attrNameLst>
                                          <p:attrName>style.visibility</p:attrName>
                                        </p:attrNameLst>
                                      </p:cBhvr>
                                      <p:to>
                                        <p:strVal val="visible"/>
                                      </p:to>
                                    </p:set>
                                    <p:anim calcmode="lin" valueType="num">
                                      <p:cBhvr additive="base">
                                        <p:cTn id="35" dur="500" fill="hold"/>
                                        <p:tgtEl>
                                          <p:spTgt spid="75778">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577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body" idx="1"/>
          </p:nvPr>
        </p:nvSpPr>
        <p:spPr>
          <a:xfrm>
            <a:off x="381000" y="1196975"/>
            <a:ext cx="8382000" cy="5127625"/>
          </a:xfrm>
        </p:spPr>
        <p:txBody>
          <a:bodyPr/>
          <a:lstStyle/>
          <a:p>
            <a:pPr marL="838200" lvl="1" indent="-381000" eaLnBrk="1" hangingPunct="1">
              <a:lnSpc>
                <a:spcPct val="200000"/>
              </a:lnSpc>
              <a:spcBef>
                <a:spcPct val="10000"/>
              </a:spcBef>
              <a:buFontTx/>
              <a:buAutoNum type="circleNumDbPlain" startAt="5"/>
            </a:pPr>
            <a:r>
              <a:rPr lang="zh-CN" altLang="en-US" dirty="0" smtClean="0">
                <a:solidFill>
                  <a:srgbClr val="CC00FF"/>
                </a:solidFill>
                <a:latin typeface="微软雅黑" panose="020B0503020204020204" pitchFamily="34" charset="-122"/>
                <a:ea typeface="微软雅黑" panose="020B0503020204020204" pitchFamily="34" charset="-122"/>
              </a:rPr>
              <a:t>由总线产生的中断。</a:t>
            </a:r>
          </a:p>
          <a:p>
            <a:pPr marL="1257300" lvl="2" indent="-342900" eaLnBrk="1" hangingPunct="1">
              <a:lnSpc>
                <a:spcPct val="200000"/>
              </a:lnSpc>
              <a:spcBef>
                <a:spcPct val="10000"/>
              </a:spcBef>
              <a:buFontTx/>
              <a:buNone/>
            </a:pPr>
            <a:r>
              <a:rPr lang="zh-CN" altLang="en-US" dirty="0" smtClean="0">
                <a:latin typeface="微软雅黑" panose="020B0503020204020204" pitchFamily="34" charset="-122"/>
                <a:ea typeface="微软雅黑" panose="020B0503020204020204" pitchFamily="34" charset="-122"/>
              </a:rPr>
              <a:t>输入输出总线出错</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存储总线出错等。</a:t>
            </a:r>
          </a:p>
          <a:p>
            <a:pPr marL="838200" lvl="1" indent="-381000" eaLnBrk="1" hangingPunct="1">
              <a:lnSpc>
                <a:spcPct val="200000"/>
              </a:lnSpc>
              <a:spcBef>
                <a:spcPct val="10000"/>
              </a:spcBef>
              <a:buFontTx/>
              <a:buAutoNum type="circleNumDbPlain" startAt="5"/>
            </a:pPr>
            <a:r>
              <a:rPr lang="zh-CN" altLang="en-US" dirty="0" smtClean="0">
                <a:solidFill>
                  <a:srgbClr val="CC00FF"/>
                </a:solidFill>
                <a:latin typeface="微软雅黑" panose="020B0503020204020204" pitchFamily="34" charset="-122"/>
                <a:ea typeface="微软雅黑" panose="020B0503020204020204" pitchFamily="34" charset="-122"/>
              </a:rPr>
              <a:t>实时过程控制产生的中断。</a:t>
            </a:r>
          </a:p>
          <a:p>
            <a:pPr marL="838200" lvl="1" indent="-381000" eaLnBrk="1" hangingPunct="1">
              <a:lnSpc>
                <a:spcPct val="200000"/>
              </a:lnSpc>
              <a:spcBef>
                <a:spcPct val="10000"/>
              </a:spcBef>
              <a:buFontTx/>
              <a:buAutoNum type="circleNumDbPlain" startAt="5"/>
            </a:pPr>
            <a:r>
              <a:rPr lang="zh-CN" altLang="en-US" dirty="0" smtClean="0">
                <a:solidFill>
                  <a:srgbClr val="CC00FF"/>
                </a:solidFill>
                <a:latin typeface="微软雅黑" panose="020B0503020204020204" pitchFamily="34" charset="-122"/>
                <a:ea typeface="微软雅黑" panose="020B0503020204020204" pitchFamily="34" charset="-122"/>
              </a:rPr>
              <a:t>实时钟的定时中断。</a:t>
            </a:r>
          </a:p>
          <a:p>
            <a:pPr marL="838200" lvl="1" indent="-381000" eaLnBrk="1" hangingPunct="1">
              <a:lnSpc>
                <a:spcPct val="200000"/>
              </a:lnSpc>
              <a:spcBef>
                <a:spcPct val="10000"/>
              </a:spcBef>
              <a:buFontTx/>
              <a:buAutoNum type="circleNumDbPlain" startAt="5"/>
            </a:pPr>
            <a:r>
              <a:rPr lang="zh-CN" altLang="en-US" dirty="0" smtClean="0">
                <a:solidFill>
                  <a:srgbClr val="CC00FF"/>
                </a:solidFill>
                <a:latin typeface="微软雅黑" panose="020B0503020204020204" pitchFamily="34" charset="-122"/>
                <a:ea typeface="微软雅黑" panose="020B0503020204020204" pitchFamily="34" charset="-122"/>
              </a:rPr>
              <a:t>多处理机系统中，从其它处理机发送来的中断。</a:t>
            </a:r>
          </a:p>
          <a:p>
            <a:pPr marL="838200" lvl="1" indent="-381000" eaLnBrk="1" hangingPunct="1">
              <a:lnSpc>
                <a:spcPct val="200000"/>
              </a:lnSpc>
              <a:spcBef>
                <a:spcPct val="10000"/>
              </a:spcBef>
              <a:buFontTx/>
              <a:buAutoNum type="circleNumDbPlain" startAt="5"/>
            </a:pPr>
            <a:r>
              <a:rPr lang="zh-CN" altLang="en-US" dirty="0" smtClean="0">
                <a:solidFill>
                  <a:srgbClr val="CC00FF"/>
                </a:solidFill>
                <a:latin typeface="微软雅黑" panose="020B0503020204020204" pitchFamily="34" charset="-122"/>
                <a:ea typeface="微软雅黑" panose="020B0503020204020204" pitchFamily="34" charset="-122"/>
              </a:rPr>
              <a:t>程序调试过程中，由断点产生的中断。</a:t>
            </a:r>
          </a:p>
          <a:p>
            <a:pPr marL="838200" lvl="1" indent="-381000" eaLnBrk="1" hangingPunct="1">
              <a:lnSpc>
                <a:spcPct val="200000"/>
              </a:lnSpc>
              <a:spcBef>
                <a:spcPct val="10000"/>
              </a:spcBef>
              <a:buFontTx/>
              <a:buAutoNum type="circleNumDbPlain" startAt="5"/>
            </a:pPr>
            <a:r>
              <a:rPr lang="zh-CN" altLang="en-US" dirty="0" smtClean="0">
                <a:solidFill>
                  <a:srgbClr val="CC00FF"/>
                </a:solidFill>
                <a:latin typeface="微软雅黑" panose="020B0503020204020204" pitchFamily="34" charset="-122"/>
                <a:ea typeface="微软雅黑" panose="020B0503020204020204" pitchFamily="34" charset="-122"/>
              </a:rPr>
              <a:t>硬件故障中断</a:t>
            </a:r>
          </a:p>
          <a:p>
            <a:pPr marL="838200" lvl="1" indent="-381000" eaLnBrk="1" hangingPunct="1">
              <a:lnSpc>
                <a:spcPct val="200000"/>
              </a:lnSpc>
              <a:spcBef>
                <a:spcPct val="10000"/>
              </a:spcBef>
              <a:buFontTx/>
              <a:buAutoNum type="circleNumDbPlain" startAt="5"/>
            </a:pPr>
            <a:r>
              <a:rPr lang="zh-CN" altLang="en-US" dirty="0" smtClean="0">
                <a:solidFill>
                  <a:srgbClr val="CC00FF"/>
                </a:solidFill>
                <a:latin typeface="微软雅黑" panose="020B0503020204020204" pitchFamily="34" charset="-122"/>
                <a:ea typeface="微软雅黑" panose="020B0503020204020204" pitchFamily="34" charset="-122"/>
              </a:rPr>
              <a:t>电源故障中断。</a:t>
            </a:r>
          </a:p>
        </p:txBody>
      </p:sp>
      <p:sp>
        <p:nvSpPr>
          <p:cNvPr id="76803"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中断源的组织</a:t>
            </a:r>
            <a:r>
              <a:rPr lang="zh-CN" altLang="en-US" sz="1600" smtClean="0"/>
              <a:t>（续）</a:t>
            </a:r>
          </a:p>
        </p:txBody>
      </p:sp>
      <p:sp>
        <p:nvSpPr>
          <p:cNvPr id="2" name="日期占位符 1"/>
          <p:cNvSpPr>
            <a:spLocks noGrp="1"/>
          </p:cNvSpPr>
          <p:nvPr>
            <p:ph type="dt" sz="half" idx="10"/>
          </p:nvPr>
        </p:nvSpPr>
        <p:spPr/>
        <p:txBody>
          <a:bodyPr/>
          <a:lstStyle/>
          <a:p>
            <a:pPr>
              <a:defRPr/>
            </a:pPr>
            <a:fld id="{B932DDCA-9D5F-4124-A733-5A86AC30FC4A}"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68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6802">
                                            <p:txEl>
                                              <p:pRg st="0" end="0"/>
                                            </p:txEl>
                                          </p:spTgt>
                                        </p:tgtEl>
                                        <p:attrNameLst>
                                          <p:attrName>style.visibility</p:attrName>
                                        </p:attrNameLst>
                                      </p:cBhvr>
                                      <p:to>
                                        <p:strVal val="visible"/>
                                      </p:to>
                                    </p:set>
                                    <p:anim calcmode="lin" valueType="num">
                                      <p:cBhvr additive="base">
                                        <p:cTn id="7" dur="500" fill="hold"/>
                                        <p:tgtEl>
                                          <p:spTgt spid="768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680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6802">
                                            <p:txEl>
                                              <p:pRg st="1" end="1"/>
                                            </p:txEl>
                                          </p:spTgt>
                                        </p:tgtEl>
                                        <p:attrNameLst>
                                          <p:attrName>style.visibility</p:attrName>
                                        </p:attrNameLst>
                                      </p:cBhvr>
                                      <p:to>
                                        <p:strVal val="visible"/>
                                      </p:to>
                                    </p:set>
                                    <p:anim calcmode="lin" valueType="num">
                                      <p:cBhvr additive="base">
                                        <p:cTn id="11" dur="500" fill="hold"/>
                                        <p:tgtEl>
                                          <p:spTgt spid="7680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680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6802">
                                            <p:txEl>
                                              <p:pRg st="2" end="2"/>
                                            </p:txEl>
                                          </p:spTgt>
                                        </p:tgtEl>
                                        <p:attrNameLst>
                                          <p:attrName>style.visibility</p:attrName>
                                        </p:attrNameLst>
                                      </p:cBhvr>
                                      <p:to>
                                        <p:strVal val="visible"/>
                                      </p:to>
                                    </p:set>
                                    <p:anim calcmode="lin" valueType="num">
                                      <p:cBhvr additive="base">
                                        <p:cTn id="15" dur="500" fill="hold"/>
                                        <p:tgtEl>
                                          <p:spTgt spid="7680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680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6802">
                                            <p:txEl>
                                              <p:pRg st="3" end="3"/>
                                            </p:txEl>
                                          </p:spTgt>
                                        </p:tgtEl>
                                        <p:attrNameLst>
                                          <p:attrName>style.visibility</p:attrName>
                                        </p:attrNameLst>
                                      </p:cBhvr>
                                      <p:to>
                                        <p:strVal val="visible"/>
                                      </p:to>
                                    </p:set>
                                    <p:anim calcmode="lin" valueType="num">
                                      <p:cBhvr additive="base">
                                        <p:cTn id="19" dur="500" fill="hold"/>
                                        <p:tgtEl>
                                          <p:spTgt spid="7680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80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6802">
                                            <p:txEl>
                                              <p:pRg st="4" end="4"/>
                                            </p:txEl>
                                          </p:spTgt>
                                        </p:tgtEl>
                                        <p:attrNameLst>
                                          <p:attrName>style.visibility</p:attrName>
                                        </p:attrNameLst>
                                      </p:cBhvr>
                                      <p:to>
                                        <p:strVal val="visible"/>
                                      </p:to>
                                    </p:set>
                                    <p:anim calcmode="lin" valueType="num">
                                      <p:cBhvr additive="base">
                                        <p:cTn id="23" dur="500" fill="hold"/>
                                        <p:tgtEl>
                                          <p:spTgt spid="7680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680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6802">
                                            <p:txEl>
                                              <p:pRg st="5" end="5"/>
                                            </p:txEl>
                                          </p:spTgt>
                                        </p:tgtEl>
                                        <p:attrNameLst>
                                          <p:attrName>style.visibility</p:attrName>
                                        </p:attrNameLst>
                                      </p:cBhvr>
                                      <p:to>
                                        <p:strVal val="visible"/>
                                      </p:to>
                                    </p:set>
                                    <p:anim calcmode="lin" valueType="num">
                                      <p:cBhvr additive="base">
                                        <p:cTn id="27" dur="500" fill="hold"/>
                                        <p:tgtEl>
                                          <p:spTgt spid="7680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6802">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6802">
                                            <p:txEl>
                                              <p:pRg st="6" end="6"/>
                                            </p:txEl>
                                          </p:spTgt>
                                        </p:tgtEl>
                                        <p:attrNameLst>
                                          <p:attrName>style.visibility</p:attrName>
                                        </p:attrNameLst>
                                      </p:cBhvr>
                                      <p:to>
                                        <p:strVal val="visible"/>
                                      </p:to>
                                    </p:set>
                                    <p:anim calcmode="lin" valueType="num">
                                      <p:cBhvr additive="base">
                                        <p:cTn id="31" dur="500" fill="hold"/>
                                        <p:tgtEl>
                                          <p:spTgt spid="7680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680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6802">
                                            <p:txEl>
                                              <p:pRg st="7" end="7"/>
                                            </p:txEl>
                                          </p:spTgt>
                                        </p:tgtEl>
                                        <p:attrNameLst>
                                          <p:attrName>style.visibility</p:attrName>
                                        </p:attrNameLst>
                                      </p:cBhvr>
                                      <p:to>
                                        <p:strVal val="visible"/>
                                      </p:to>
                                    </p:set>
                                    <p:anim calcmode="lin" valueType="num">
                                      <p:cBhvr additive="base">
                                        <p:cTn id="35" dur="500" fill="hold"/>
                                        <p:tgtEl>
                                          <p:spTgt spid="7680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680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1"/>
          </p:nvPr>
        </p:nvSpPr>
        <p:spPr>
          <a:xfrm>
            <a:off x="381000" y="1196975"/>
            <a:ext cx="8367713" cy="5203825"/>
          </a:xfrm>
        </p:spPr>
        <p:txBody>
          <a:bodyPr/>
          <a:lstStyle/>
          <a:p>
            <a:pPr eaLnBrk="1" hangingPunct="1">
              <a:lnSpc>
                <a:spcPct val="160000"/>
              </a:lnSpc>
              <a:spcBef>
                <a:spcPct val="5000"/>
              </a:spcBef>
            </a:pPr>
            <a:r>
              <a:rPr lang="en-US" altLang="zh-CN" dirty="0" smtClean="0">
                <a:solidFill>
                  <a:srgbClr val="800000"/>
                </a:solidFill>
                <a:latin typeface="微软雅黑" panose="020B0503020204020204" pitchFamily="34" charset="-122"/>
                <a:ea typeface="微软雅黑" panose="020B0503020204020204" pitchFamily="34" charset="-122"/>
              </a:rPr>
              <a:t>2.</a:t>
            </a:r>
            <a:r>
              <a:rPr lang="zh-CN" altLang="en-US" dirty="0" smtClean="0">
                <a:solidFill>
                  <a:srgbClr val="800000"/>
                </a:solidFill>
                <a:latin typeface="微软雅黑" panose="020B0503020204020204" pitchFamily="34" charset="-122"/>
                <a:ea typeface="微软雅黑" panose="020B0503020204020204" pitchFamily="34" charset="-122"/>
              </a:rPr>
              <a:t>中断源的分类组织</a:t>
            </a:r>
          </a:p>
          <a:p>
            <a:pPr lvl="1" eaLnBrk="1" hangingPunct="1">
              <a:lnSpc>
                <a:spcPct val="160000"/>
              </a:lnSpc>
              <a:spcBef>
                <a:spcPct val="5000"/>
              </a:spcBef>
            </a:pPr>
            <a:r>
              <a:rPr lang="zh-CN" altLang="en-US" dirty="0" smtClean="0">
                <a:latin typeface="微软雅黑" panose="020B0503020204020204" pitchFamily="34" charset="-122"/>
                <a:ea typeface="微软雅黑" panose="020B0503020204020204" pitchFamily="34" charset="-122"/>
              </a:rPr>
              <a:t>中断源分类组织的目的：</a:t>
            </a:r>
            <a:r>
              <a:rPr lang="zh-CN" altLang="en-US" dirty="0" smtClean="0">
                <a:solidFill>
                  <a:srgbClr val="FF0000"/>
                </a:solidFill>
                <a:latin typeface="微软雅黑" panose="020B0503020204020204" pitchFamily="34" charset="-122"/>
                <a:ea typeface="微软雅黑" panose="020B0503020204020204" pitchFamily="34" charset="-122"/>
              </a:rPr>
              <a:t>在响应中断后能尽快找到中断入口</a:t>
            </a:r>
            <a:r>
              <a:rPr lang="zh-CN" altLang="en-US" dirty="0" smtClean="0">
                <a:latin typeface="微软雅黑" panose="020B0503020204020204" pitchFamily="34" charset="-122"/>
                <a:ea typeface="微软雅黑" panose="020B0503020204020204" pitchFamily="34" charset="-122"/>
              </a:rPr>
              <a:t>。</a:t>
            </a:r>
          </a:p>
          <a:p>
            <a:pPr lvl="1" eaLnBrk="1" hangingPunct="1">
              <a:lnSpc>
                <a:spcPct val="160000"/>
              </a:lnSpc>
              <a:spcBef>
                <a:spcPct val="5000"/>
              </a:spcBef>
            </a:pPr>
            <a:endParaRPr lang="zh-CN" altLang="en-US" dirty="0" smtClean="0">
              <a:latin typeface="微软雅黑" panose="020B0503020204020204" pitchFamily="34" charset="-122"/>
              <a:ea typeface="微软雅黑" panose="020B0503020204020204" pitchFamily="34" charset="-122"/>
            </a:endParaRPr>
          </a:p>
          <a:p>
            <a:pPr lvl="1" eaLnBrk="1" hangingPunct="1">
              <a:lnSpc>
                <a:spcPct val="160000"/>
              </a:lnSpc>
              <a:spcBef>
                <a:spcPct val="5000"/>
              </a:spcBef>
            </a:pPr>
            <a:r>
              <a:rPr lang="zh-CN" altLang="en-US" dirty="0" smtClean="0">
                <a:latin typeface="微软雅黑" panose="020B0503020204020204" pitchFamily="34" charset="-122"/>
                <a:ea typeface="微软雅黑" panose="020B0503020204020204" pitchFamily="34" charset="-122"/>
              </a:rPr>
              <a:t>根据中断事件的紧迫程度，中断源工作速度、性质等进行分类</a:t>
            </a:r>
          </a:p>
          <a:p>
            <a:pPr lvl="1" eaLnBrk="1" hangingPunct="1">
              <a:lnSpc>
                <a:spcPct val="160000"/>
              </a:lnSpc>
              <a:spcBef>
                <a:spcPct val="5000"/>
              </a:spcBef>
            </a:pPr>
            <a:endParaRPr lang="zh-CN" altLang="en-US" dirty="0" smtClean="0">
              <a:latin typeface="微软雅黑" panose="020B0503020204020204" pitchFamily="34" charset="-122"/>
              <a:ea typeface="微软雅黑" panose="020B0503020204020204" pitchFamily="34" charset="-122"/>
            </a:endParaRPr>
          </a:p>
          <a:p>
            <a:pPr lvl="1" eaLnBrk="1" hangingPunct="1">
              <a:lnSpc>
                <a:spcPct val="160000"/>
              </a:lnSpc>
              <a:spcBef>
                <a:spcPct val="5000"/>
              </a:spcBef>
            </a:pPr>
            <a:r>
              <a:rPr lang="zh-CN" altLang="en-US" dirty="0" smtClean="0">
                <a:solidFill>
                  <a:srgbClr val="FF0000"/>
                </a:solidFill>
                <a:latin typeface="微软雅黑" panose="020B0503020204020204" pitchFamily="34" charset="-122"/>
                <a:ea typeface="微软雅黑" panose="020B0503020204020204" pitchFamily="34" charset="-122"/>
              </a:rPr>
              <a:t>为每一类中断源分配一个硬件的中断入口</a:t>
            </a:r>
            <a:r>
              <a:rPr lang="zh-CN" altLang="en-US" dirty="0" smtClean="0">
                <a:latin typeface="微软雅黑" panose="020B0503020204020204" pitchFamily="34" charset="-122"/>
                <a:ea typeface="微软雅黑" panose="020B0503020204020204" pitchFamily="34" charset="-122"/>
              </a:rPr>
              <a:t>，在进入这个入口之后，再通过软件找到具体的中断源。</a:t>
            </a:r>
          </a:p>
          <a:p>
            <a:pPr lvl="1" eaLnBrk="1" hangingPunct="1">
              <a:lnSpc>
                <a:spcPct val="160000"/>
              </a:lnSpc>
              <a:spcBef>
                <a:spcPct val="5000"/>
              </a:spcBef>
            </a:pPr>
            <a:endParaRPr lang="zh-CN" altLang="en-US" dirty="0" smtClean="0">
              <a:latin typeface="微软雅黑" panose="020B0503020204020204" pitchFamily="34" charset="-122"/>
              <a:ea typeface="微软雅黑" panose="020B0503020204020204" pitchFamily="34" charset="-122"/>
            </a:endParaRPr>
          </a:p>
          <a:p>
            <a:pPr lvl="1" eaLnBrk="1" hangingPunct="1">
              <a:lnSpc>
                <a:spcPct val="160000"/>
              </a:lnSpc>
              <a:spcBef>
                <a:spcPct val="5000"/>
              </a:spcBef>
            </a:pPr>
            <a:r>
              <a:rPr lang="zh-CN" altLang="en-US" dirty="0" smtClean="0">
                <a:latin typeface="微软雅黑" panose="020B0503020204020204" pitchFamily="34" charset="-122"/>
                <a:ea typeface="微软雅黑" panose="020B0503020204020204" pitchFamily="34" charset="-122"/>
              </a:rPr>
              <a:t>可屏蔽中断与不可屏蔽中断，或称一般中断和异常中断。</a:t>
            </a:r>
          </a:p>
        </p:txBody>
      </p:sp>
      <p:sp>
        <p:nvSpPr>
          <p:cNvPr id="77827"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中断源的组织</a:t>
            </a:r>
            <a:r>
              <a:rPr lang="zh-CN" altLang="en-US" sz="1600" smtClean="0"/>
              <a:t>（续）</a:t>
            </a:r>
          </a:p>
        </p:txBody>
      </p:sp>
      <p:sp>
        <p:nvSpPr>
          <p:cNvPr id="2" name="日期占位符 1"/>
          <p:cNvSpPr>
            <a:spLocks noGrp="1"/>
          </p:cNvSpPr>
          <p:nvPr>
            <p:ph type="dt" sz="half" idx="10"/>
          </p:nvPr>
        </p:nvSpPr>
        <p:spPr/>
        <p:txBody>
          <a:bodyPr/>
          <a:lstStyle/>
          <a:p>
            <a:pPr>
              <a:defRPr/>
            </a:pPr>
            <a:fld id="{E9CF0C1F-63CD-4F9A-B593-03B9243153B3}"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69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7826">
                                            <p:txEl>
                                              <p:pRg st="1" end="1"/>
                                            </p:txEl>
                                          </p:spTgt>
                                        </p:tgtEl>
                                        <p:attrNameLst>
                                          <p:attrName>style.visibility</p:attrName>
                                        </p:attrNameLst>
                                      </p:cBhvr>
                                      <p:to>
                                        <p:strVal val="visible"/>
                                      </p:to>
                                    </p:set>
                                    <p:anim calcmode="lin" valueType="num">
                                      <p:cBhvr additive="base">
                                        <p:cTn id="7" dur="500" fill="hold"/>
                                        <p:tgtEl>
                                          <p:spTgt spid="7782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2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7826">
                                            <p:txEl>
                                              <p:pRg st="3" end="3"/>
                                            </p:txEl>
                                          </p:spTgt>
                                        </p:tgtEl>
                                        <p:attrNameLst>
                                          <p:attrName>style.visibility</p:attrName>
                                        </p:attrNameLst>
                                      </p:cBhvr>
                                      <p:to>
                                        <p:strVal val="visible"/>
                                      </p:to>
                                    </p:set>
                                    <p:anim calcmode="lin" valueType="num">
                                      <p:cBhvr additive="base">
                                        <p:cTn id="11" dur="500" fill="hold"/>
                                        <p:tgtEl>
                                          <p:spTgt spid="7782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7826">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7826">
                                            <p:txEl>
                                              <p:pRg st="5" end="5"/>
                                            </p:txEl>
                                          </p:spTgt>
                                        </p:tgtEl>
                                        <p:attrNameLst>
                                          <p:attrName>style.visibility</p:attrName>
                                        </p:attrNameLst>
                                      </p:cBhvr>
                                      <p:to>
                                        <p:strVal val="visible"/>
                                      </p:to>
                                    </p:set>
                                    <p:anim calcmode="lin" valueType="num">
                                      <p:cBhvr additive="base">
                                        <p:cTn id="15" dur="500" fill="hold"/>
                                        <p:tgtEl>
                                          <p:spTgt spid="77826">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7826">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7826">
                                            <p:txEl>
                                              <p:pRg st="7" end="7"/>
                                            </p:txEl>
                                          </p:spTgt>
                                        </p:tgtEl>
                                        <p:attrNameLst>
                                          <p:attrName>style.visibility</p:attrName>
                                        </p:attrNameLst>
                                      </p:cBhvr>
                                      <p:to>
                                        <p:strVal val="visible"/>
                                      </p:to>
                                    </p:set>
                                    <p:anim calcmode="lin" valueType="num">
                                      <p:cBhvr additive="base">
                                        <p:cTn id="19" dur="500" fill="hold"/>
                                        <p:tgtEl>
                                          <p:spTgt spid="77826">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782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标题 1"/>
          <p:cNvSpPr>
            <a:spLocks noGrp="1"/>
          </p:cNvSpPr>
          <p:nvPr>
            <p:ph type="title"/>
          </p:nvPr>
        </p:nvSpPr>
        <p:spPr>
          <a:xfrm>
            <a:off x="606426" y="95250"/>
            <a:ext cx="8147050" cy="685800"/>
          </a:xfrm>
        </p:spPr>
        <p:txBody>
          <a:bodyPr>
            <a:prstTxWarp prst="textNoShape">
              <a:avLst/>
            </a:prstTxWarp>
          </a:bodyPr>
          <a:lstStyle/>
          <a:p>
            <a:pPr>
              <a:defRPr/>
            </a:pPr>
            <a:r>
              <a:rPr lang="zh-CN" altLang="en-US" dirty="0" smtClean="0">
                <a:solidFill>
                  <a:schemeClr val="tx2"/>
                </a:solidFill>
                <a:latin typeface="黑体" panose="02010609060101010101" pitchFamily="49" charset="-122"/>
              </a:rPr>
              <a:t> </a:t>
            </a:r>
            <a:r>
              <a:rPr lang="zh-CN" altLang="en-US" dirty="0" smtClean="0">
                <a:solidFill>
                  <a:srgbClr val="FF0000"/>
                </a:solidFill>
                <a:latin typeface="黑体" panose="02010609060101010101" pitchFamily="49" charset="-122"/>
              </a:rPr>
              <a:t>硬盘诞生</a:t>
            </a:r>
            <a:r>
              <a:rPr lang="en-US" altLang="zh-CN" dirty="0" smtClean="0">
                <a:solidFill>
                  <a:srgbClr val="FF0000"/>
                </a:solidFill>
                <a:latin typeface="黑体" panose="02010609060101010101" pitchFamily="49" charset="-122"/>
              </a:rPr>
              <a:t>60</a:t>
            </a:r>
            <a:r>
              <a:rPr lang="zh-CN" altLang="en-US" dirty="0" smtClean="0">
                <a:solidFill>
                  <a:srgbClr val="FF0000"/>
                </a:solidFill>
                <a:latin typeface="黑体" panose="02010609060101010101" pitchFamily="49" charset="-122"/>
              </a:rPr>
              <a:t>年 惊人的成就</a:t>
            </a:r>
          </a:p>
        </p:txBody>
      </p:sp>
      <p:sp>
        <p:nvSpPr>
          <p:cNvPr id="21507" name="内容占位符 2" descr="Rectangle: Click to edit Master text styles&#10;Second level&#10;Third level&#10;Fourth level&#10;Fifth level"/>
          <p:cNvSpPr>
            <a:spLocks noGrp="1"/>
          </p:cNvSpPr>
          <p:nvPr>
            <p:ph idx="1"/>
          </p:nvPr>
        </p:nvSpPr>
        <p:spPr>
          <a:xfrm>
            <a:off x="2854325" y="1771650"/>
            <a:ext cx="6038850" cy="2520950"/>
          </a:xfrm>
        </p:spPr>
        <p:txBody>
          <a:bodyPr/>
          <a:lstStyle/>
          <a:p>
            <a:pPr>
              <a:buClr>
                <a:schemeClr val="tx1"/>
              </a:buClr>
              <a:buFont typeface="Wingdings" panose="05000000000000000000" pitchFamily="2" charset="2"/>
              <a:buChar char="ü"/>
            </a:pPr>
            <a:r>
              <a:rPr lang="zh-CN" altLang="en-US" sz="1800" smtClean="0">
                <a:solidFill>
                  <a:srgbClr val="202346"/>
                </a:solidFill>
                <a:latin typeface="楷体" panose="02010609060101010101" pitchFamily="49" charset="-122"/>
                <a:ea typeface="楷体" panose="02010609060101010101" pitchFamily="49" charset="-122"/>
              </a:rPr>
              <a:t>硬盘从</a:t>
            </a:r>
            <a:r>
              <a:rPr lang="en-US" altLang="zh-CN" sz="1800" smtClean="0">
                <a:solidFill>
                  <a:srgbClr val="202346"/>
                </a:solidFill>
                <a:latin typeface="楷体" panose="02010609060101010101" pitchFamily="49" charset="-122"/>
                <a:ea typeface="楷体" panose="02010609060101010101" pitchFamily="49" charset="-122"/>
              </a:rPr>
              <a:t>1956</a:t>
            </a:r>
            <a:r>
              <a:rPr lang="zh-CN" altLang="en-US" sz="1800" smtClean="0">
                <a:solidFill>
                  <a:srgbClr val="202346"/>
                </a:solidFill>
                <a:latin typeface="楷体" panose="02010609060101010101" pitchFamily="49" charset="-122"/>
                <a:ea typeface="楷体" panose="02010609060101010101" pitchFamily="49" charset="-122"/>
              </a:rPr>
              <a:t>年的</a:t>
            </a:r>
            <a:r>
              <a:rPr lang="en-US" altLang="zh-CN" sz="1800" b="1" smtClean="0">
                <a:solidFill>
                  <a:srgbClr val="202346"/>
                </a:solidFill>
                <a:latin typeface="楷体" panose="02010609060101010101" pitchFamily="49" charset="-122"/>
                <a:ea typeface="楷体" panose="02010609060101010101" pitchFamily="49" charset="-122"/>
              </a:rPr>
              <a:t>2000bit/in</a:t>
            </a:r>
            <a:r>
              <a:rPr lang="en-US" altLang="zh-CN" sz="1800" b="1" baseline="30000" smtClean="0">
                <a:solidFill>
                  <a:srgbClr val="202346"/>
                </a:solidFill>
                <a:latin typeface="楷体" panose="02010609060101010101" pitchFamily="49" charset="-122"/>
                <a:ea typeface="楷体" panose="02010609060101010101" pitchFamily="49" charset="-122"/>
              </a:rPr>
              <a:t>2</a:t>
            </a:r>
            <a:r>
              <a:rPr lang="zh-CN" altLang="en-US" sz="1800" smtClean="0">
                <a:solidFill>
                  <a:srgbClr val="202346"/>
                </a:solidFill>
                <a:latin typeface="楷体" panose="02010609060101010101" pitchFamily="49" charset="-122"/>
                <a:ea typeface="楷体" panose="02010609060101010101" pitchFamily="49" charset="-122"/>
              </a:rPr>
              <a:t>到</a:t>
            </a:r>
            <a:r>
              <a:rPr lang="en-US" altLang="zh-CN" sz="1800" smtClean="0">
                <a:solidFill>
                  <a:srgbClr val="202346"/>
                </a:solidFill>
                <a:latin typeface="楷体" panose="02010609060101010101" pitchFamily="49" charset="-122"/>
                <a:ea typeface="楷体" panose="02010609060101010101" pitchFamily="49" charset="-122"/>
              </a:rPr>
              <a:t>2016</a:t>
            </a:r>
            <a:r>
              <a:rPr lang="zh-CN" altLang="en-US" sz="1800" smtClean="0">
                <a:solidFill>
                  <a:srgbClr val="202346"/>
                </a:solidFill>
                <a:latin typeface="楷体" panose="02010609060101010101" pitchFamily="49" charset="-122"/>
                <a:ea typeface="楷体" panose="02010609060101010101" pitchFamily="49" charset="-122"/>
              </a:rPr>
              <a:t>年的</a:t>
            </a:r>
            <a:r>
              <a:rPr lang="en-US" altLang="zh-CN" sz="1800" b="1" smtClean="0">
                <a:solidFill>
                  <a:srgbClr val="202346"/>
                </a:solidFill>
                <a:latin typeface="楷体" panose="02010609060101010101" pitchFamily="49" charset="-122"/>
                <a:ea typeface="楷体" panose="02010609060101010101" pitchFamily="49" charset="-122"/>
              </a:rPr>
              <a:t>1Tb/in</a:t>
            </a:r>
            <a:r>
              <a:rPr lang="en-US" altLang="zh-CN" sz="1800" b="1" baseline="30000" smtClean="0">
                <a:solidFill>
                  <a:srgbClr val="202346"/>
                </a:solidFill>
                <a:latin typeface="楷体" panose="02010609060101010101" pitchFamily="49" charset="-122"/>
                <a:ea typeface="楷体" panose="02010609060101010101" pitchFamily="49" charset="-122"/>
              </a:rPr>
              <a:t>2</a:t>
            </a:r>
            <a:r>
              <a:rPr lang="en-US" altLang="zh-CN" sz="1800" b="1" smtClean="0">
                <a:solidFill>
                  <a:srgbClr val="202346"/>
                </a:solidFill>
                <a:latin typeface="楷体" panose="02010609060101010101" pitchFamily="49" charset="-122"/>
                <a:ea typeface="楷体" panose="02010609060101010101" pitchFamily="49" charset="-122"/>
              </a:rPr>
              <a:t>,</a:t>
            </a:r>
            <a:r>
              <a:rPr lang="zh-CN" altLang="en-US" sz="1800" smtClean="0">
                <a:solidFill>
                  <a:srgbClr val="202346"/>
                </a:solidFill>
                <a:latin typeface="楷体" panose="02010609060101010101" pitchFamily="49" charset="-122"/>
                <a:ea typeface="楷体" panose="02010609060101010101" pitchFamily="49" charset="-122"/>
              </a:rPr>
              <a:t>面记录密度提高</a:t>
            </a:r>
            <a:r>
              <a:rPr lang="en-US" altLang="zh-CN" sz="1800" smtClean="0">
                <a:solidFill>
                  <a:srgbClr val="202346"/>
                </a:solidFill>
                <a:latin typeface="楷体" panose="02010609060101010101" pitchFamily="49" charset="-122"/>
                <a:ea typeface="楷体" panose="02010609060101010101" pitchFamily="49" charset="-122"/>
              </a:rPr>
              <a:t>5</a:t>
            </a:r>
            <a:r>
              <a:rPr lang="zh-CN" altLang="en-US" sz="1800" smtClean="0">
                <a:solidFill>
                  <a:srgbClr val="202346"/>
                </a:solidFill>
                <a:latin typeface="楷体" panose="02010609060101010101" pitchFamily="49" charset="-122"/>
                <a:ea typeface="楷体" panose="02010609060101010101" pitchFamily="49" charset="-122"/>
              </a:rPr>
              <a:t>亿倍</a:t>
            </a:r>
            <a:r>
              <a:rPr lang="en-US" altLang="zh-CN" sz="1800" smtClean="0">
                <a:solidFill>
                  <a:srgbClr val="202346"/>
                </a:solidFill>
                <a:latin typeface="楷体" panose="02010609060101010101" pitchFamily="49" charset="-122"/>
                <a:ea typeface="楷体" panose="02010609060101010101" pitchFamily="49" charset="-122"/>
              </a:rPr>
              <a:t>!</a:t>
            </a:r>
            <a:r>
              <a:rPr lang="zh-CN" altLang="en-US" sz="1800" smtClean="0">
                <a:solidFill>
                  <a:srgbClr val="202346"/>
                </a:solidFill>
                <a:latin typeface="楷体" panose="02010609060101010101" pitchFamily="49" charset="-122"/>
                <a:ea typeface="楷体" panose="02010609060101010101" pitchFamily="49" charset="-122"/>
              </a:rPr>
              <a:t> 远超摩尔定律，这是人类取得的巨大成就。</a:t>
            </a:r>
            <a:endParaRPr lang="en-US" altLang="zh-CN" sz="1800" smtClean="0">
              <a:solidFill>
                <a:srgbClr val="202346"/>
              </a:solidFill>
              <a:latin typeface="楷体" panose="02010609060101010101" pitchFamily="49" charset="-122"/>
              <a:ea typeface="楷体" panose="02010609060101010101" pitchFamily="49" charset="-122"/>
            </a:endParaRPr>
          </a:p>
          <a:p>
            <a:pPr>
              <a:buClr>
                <a:schemeClr val="tx1"/>
              </a:buClr>
              <a:buFont typeface="Wingdings" panose="05000000000000000000" pitchFamily="2" charset="2"/>
              <a:buChar char="ü"/>
            </a:pPr>
            <a:r>
              <a:rPr lang="zh-CN" altLang="en-US" sz="1800" smtClean="0">
                <a:solidFill>
                  <a:srgbClr val="202346"/>
                </a:solidFill>
                <a:latin typeface="楷体" panose="02010609060101010101" pitchFamily="49" charset="-122"/>
                <a:ea typeface="楷体" panose="02010609060101010101" pitchFamily="49" charset="-122"/>
              </a:rPr>
              <a:t>目前世界数字信息的</a:t>
            </a:r>
            <a:r>
              <a:rPr lang="en-US" altLang="zh-CN" sz="1800" smtClean="0">
                <a:solidFill>
                  <a:srgbClr val="202346"/>
                </a:solidFill>
                <a:latin typeface="楷体" panose="02010609060101010101" pitchFamily="49" charset="-122"/>
                <a:ea typeface="楷体" panose="02010609060101010101" pitchFamily="49" charset="-122"/>
              </a:rPr>
              <a:t>80%</a:t>
            </a:r>
            <a:r>
              <a:rPr lang="zh-CN" altLang="en-US" sz="1800" smtClean="0">
                <a:solidFill>
                  <a:srgbClr val="202346"/>
                </a:solidFill>
                <a:latin typeface="楷体" panose="02010609060101010101" pitchFamily="49" charset="-122"/>
                <a:ea typeface="楷体" panose="02010609060101010101" pitchFamily="49" charset="-122"/>
              </a:rPr>
              <a:t>都保存在硬盘之中，硬盘仍是当前大数据时代的主力。</a:t>
            </a:r>
            <a:endParaRPr lang="en-US" altLang="zh-CN" sz="1800" smtClean="0">
              <a:solidFill>
                <a:srgbClr val="202346"/>
              </a:solidFill>
              <a:latin typeface="楷体" panose="02010609060101010101" pitchFamily="49" charset="-122"/>
              <a:ea typeface="楷体" panose="02010609060101010101" pitchFamily="49" charset="-122"/>
            </a:endParaRPr>
          </a:p>
          <a:p>
            <a:pPr>
              <a:buClr>
                <a:schemeClr val="tx1"/>
              </a:buClr>
              <a:buFont typeface="Wingdings" panose="05000000000000000000" pitchFamily="2" charset="2"/>
              <a:buChar char="ü"/>
            </a:pPr>
            <a:r>
              <a:rPr lang="zh-CN" altLang="en-US" sz="1800" smtClean="0">
                <a:solidFill>
                  <a:srgbClr val="202346"/>
                </a:solidFill>
                <a:latin typeface="楷体" panose="02010609060101010101" pitchFamily="49" charset="-122"/>
                <a:ea typeface="楷体" panose="02010609060101010101" pitchFamily="49" charset="-122"/>
              </a:rPr>
              <a:t>一系列重大原理和技术突破成就了硬盘。</a:t>
            </a:r>
            <a:endParaRPr lang="en-US" altLang="zh-CN" sz="1800" smtClean="0">
              <a:solidFill>
                <a:srgbClr val="202346"/>
              </a:solidFill>
              <a:latin typeface="楷体" panose="02010609060101010101" pitchFamily="49" charset="-122"/>
              <a:ea typeface="楷体" panose="02010609060101010101" pitchFamily="49" charset="-122"/>
            </a:endParaRPr>
          </a:p>
          <a:p>
            <a:pPr>
              <a:buClr>
                <a:schemeClr val="tx1"/>
              </a:buClr>
              <a:buFont typeface="Wingdings" panose="05000000000000000000" pitchFamily="2" charset="2"/>
              <a:buChar char="ü"/>
            </a:pPr>
            <a:r>
              <a:rPr lang="en-US" altLang="zh-CN" sz="1800" smtClean="0">
                <a:solidFill>
                  <a:srgbClr val="202346"/>
                </a:solidFill>
                <a:latin typeface="楷体" panose="02010609060101010101" pitchFamily="49" charset="-122"/>
                <a:ea typeface="楷体" panose="02010609060101010101" pitchFamily="49" charset="-122"/>
              </a:rPr>
              <a:t>2007</a:t>
            </a:r>
            <a:r>
              <a:rPr lang="zh-CN" altLang="en-US" sz="1800" smtClean="0">
                <a:solidFill>
                  <a:srgbClr val="202346"/>
                </a:solidFill>
                <a:latin typeface="楷体" panose="02010609060101010101" pitchFamily="49" charset="-122"/>
                <a:ea typeface="楷体" panose="02010609060101010101" pitchFamily="49" charset="-122"/>
              </a:rPr>
              <a:t>年诺贝尔物理学奖就是因为巨磁阻效应在硬盘中得到应用。</a:t>
            </a:r>
            <a:endParaRPr lang="en-US" altLang="zh-CN" sz="1800" smtClean="0">
              <a:latin typeface="楷体" panose="02010609060101010101" pitchFamily="49" charset="-122"/>
              <a:ea typeface="楷体" panose="02010609060101010101" pitchFamily="49" charset="-122"/>
            </a:endParaRPr>
          </a:p>
          <a:p>
            <a:r>
              <a:rPr lang="zh-CN" altLang="en-US" sz="1800" b="1" smtClean="0">
                <a:solidFill>
                  <a:srgbClr val="C00000"/>
                </a:solidFill>
                <a:latin typeface="华文楷体" panose="02010600040101010101" pitchFamily="2" charset="-122"/>
                <a:ea typeface="华文楷体" panose="02010600040101010101" pitchFamily="2" charset="-122"/>
              </a:rPr>
              <a:t>磁记录已接近物理极限，步履开始艰难</a:t>
            </a:r>
            <a:endParaRPr lang="en-US" altLang="zh-CN" sz="1800" b="1" smtClean="0">
              <a:solidFill>
                <a:srgbClr val="C00000"/>
              </a:solidFill>
              <a:latin typeface="华文楷体" panose="02010600040101010101" pitchFamily="2" charset="-122"/>
              <a:ea typeface="华文楷体" panose="02010600040101010101" pitchFamily="2" charset="-122"/>
            </a:endParaRPr>
          </a:p>
        </p:txBody>
      </p:sp>
      <p:pic>
        <p:nvPicPr>
          <p:cNvPr id="2150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625" y="1682750"/>
            <a:ext cx="1944688"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340225"/>
            <a:ext cx="2736850"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4652963"/>
            <a:ext cx="26416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0975" y="4670425"/>
            <a:ext cx="2160588"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975" y="5949950"/>
            <a:ext cx="10477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TextBox 8"/>
          <p:cNvSpPr txBox="1">
            <a:spLocks noChangeArrowheads="1"/>
          </p:cNvSpPr>
          <p:nvPr/>
        </p:nvSpPr>
        <p:spPr bwMode="auto">
          <a:xfrm>
            <a:off x="146050" y="6200775"/>
            <a:ext cx="2141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solidFill>
                  <a:srgbClr val="FF0000"/>
                </a:solidFill>
                <a:latin typeface="Tahoma" panose="020B0604030504040204" pitchFamily="34" charset="0"/>
              </a:rPr>
              <a:t>5MB       10TB</a:t>
            </a:r>
            <a:endParaRPr lang="zh-CN" altLang="en-US" sz="2400">
              <a:solidFill>
                <a:srgbClr val="FF0000"/>
              </a:solidFill>
              <a:latin typeface="Tahoma" panose="020B0604030504040204" pitchFamily="34" charset="0"/>
            </a:endParaRPr>
          </a:p>
        </p:txBody>
      </p:sp>
      <p:sp>
        <p:nvSpPr>
          <p:cNvPr id="8202" name="右箭头 9"/>
          <p:cNvSpPr>
            <a:spLocks noChangeArrowheads="1"/>
          </p:cNvSpPr>
          <p:nvPr/>
        </p:nvSpPr>
        <p:spPr bwMode="auto">
          <a:xfrm>
            <a:off x="900113" y="6308725"/>
            <a:ext cx="503237" cy="288925"/>
          </a:xfrm>
          <a:prstGeom prst="rightArrow">
            <a:avLst>
              <a:gd name="adj1" fmla="val 50000"/>
              <a:gd name="adj2" fmla="val 49761"/>
            </a:avLst>
          </a:prstGeom>
          <a:gradFill rotWithShape="1">
            <a:gsLst>
              <a:gs pos="0">
                <a:srgbClr val="F6F49A"/>
              </a:gs>
              <a:gs pos="100000">
                <a:srgbClr val="D3A115"/>
              </a:gs>
            </a:gsLst>
            <a:path path="rect">
              <a:fillToRect l="50000" t="50000" r="50000" b="50000"/>
            </a:path>
          </a:gradFill>
          <a:ln>
            <a:noFill/>
          </a:ln>
          <a:effectLst>
            <a:outerShdw blurRad="63500" dist="38099" dir="2700000" algn="ctr" rotWithShape="0">
              <a:srgbClr val="988524">
                <a:alpha val="74998"/>
              </a:srgbClr>
            </a:outerShdw>
          </a:effectLst>
          <a:extLst>
            <a:ext uri="{91240B29-F687-4F45-9708-019B960494DF}">
              <a14:hiddenLine xmlns:a14="http://schemas.microsoft.com/office/drawing/2010/main" w="44450">
                <a:solidFill>
                  <a:schemeClr val="bg2"/>
                </a:solidFill>
                <a:miter lim="800000"/>
                <a:headEnd type="none" w="sm" len="sm"/>
                <a:tailEnd type="none" w="lg" len="lg"/>
              </a14:hiddenLine>
            </a:ext>
          </a:extLst>
        </p:spPr>
        <p:txBody>
          <a:bodyPr wrap="none" anchor="ctr"/>
          <a:lstStyle>
            <a:lvl1pPr>
              <a:defRPr kumimoji="1" sz="2400">
                <a:solidFill>
                  <a:schemeClr val="tx1"/>
                </a:solidFill>
                <a:latin typeface="Tahoma" charset="0"/>
                <a:ea typeface="黑体" charset="0"/>
              </a:defRPr>
            </a:lvl1pPr>
            <a:lvl2pPr marL="742950" indent="-285750">
              <a:defRPr kumimoji="1" sz="2400">
                <a:solidFill>
                  <a:schemeClr val="tx1"/>
                </a:solidFill>
                <a:latin typeface="Tahoma" charset="0"/>
                <a:ea typeface="黑体" charset="0"/>
              </a:defRPr>
            </a:lvl2pPr>
            <a:lvl3pPr marL="1143000" indent="-228600">
              <a:defRPr kumimoji="1" sz="2400">
                <a:solidFill>
                  <a:schemeClr val="tx1"/>
                </a:solidFill>
                <a:latin typeface="Tahoma" charset="0"/>
                <a:ea typeface="黑体" charset="0"/>
              </a:defRPr>
            </a:lvl3pPr>
            <a:lvl4pPr marL="1600200" indent="-228600">
              <a:defRPr kumimoji="1" sz="2400">
                <a:solidFill>
                  <a:schemeClr val="tx1"/>
                </a:solidFill>
                <a:latin typeface="Tahoma" charset="0"/>
                <a:ea typeface="黑体" charset="0"/>
              </a:defRPr>
            </a:lvl4pPr>
            <a:lvl5pPr marL="2057400" indent="-228600">
              <a:defRPr kumimoji="1" sz="2400">
                <a:solidFill>
                  <a:schemeClr val="tx1"/>
                </a:solidFill>
                <a:latin typeface="Tahoma" charset="0"/>
                <a:ea typeface="黑体" charset="0"/>
              </a:defRPr>
            </a:lvl5pPr>
            <a:lvl6pPr marL="2514600" indent="-228600" eaLnBrk="0" fontAlgn="base" hangingPunct="0">
              <a:spcBef>
                <a:spcPct val="0"/>
              </a:spcBef>
              <a:spcAft>
                <a:spcPct val="0"/>
              </a:spcAft>
              <a:defRPr kumimoji="1" sz="2400">
                <a:solidFill>
                  <a:schemeClr val="tx1"/>
                </a:solidFill>
                <a:latin typeface="Tahoma" charset="0"/>
                <a:ea typeface="黑体" charset="0"/>
              </a:defRPr>
            </a:lvl6pPr>
            <a:lvl7pPr marL="2971800" indent="-228600" eaLnBrk="0" fontAlgn="base" hangingPunct="0">
              <a:spcBef>
                <a:spcPct val="0"/>
              </a:spcBef>
              <a:spcAft>
                <a:spcPct val="0"/>
              </a:spcAft>
              <a:defRPr kumimoji="1" sz="2400">
                <a:solidFill>
                  <a:schemeClr val="tx1"/>
                </a:solidFill>
                <a:latin typeface="Tahoma" charset="0"/>
                <a:ea typeface="黑体" charset="0"/>
              </a:defRPr>
            </a:lvl7pPr>
            <a:lvl8pPr marL="3429000" indent="-228600" eaLnBrk="0" fontAlgn="base" hangingPunct="0">
              <a:spcBef>
                <a:spcPct val="0"/>
              </a:spcBef>
              <a:spcAft>
                <a:spcPct val="0"/>
              </a:spcAft>
              <a:defRPr kumimoji="1" sz="2400">
                <a:solidFill>
                  <a:schemeClr val="tx1"/>
                </a:solidFill>
                <a:latin typeface="Tahoma" charset="0"/>
                <a:ea typeface="黑体" charset="0"/>
              </a:defRPr>
            </a:lvl8pPr>
            <a:lvl9pPr marL="3886200" indent="-228600" eaLnBrk="0" fontAlgn="base" hangingPunct="0">
              <a:spcBef>
                <a:spcPct val="0"/>
              </a:spcBef>
              <a:spcAft>
                <a:spcPct val="0"/>
              </a:spcAft>
              <a:defRPr kumimoji="1" sz="2400">
                <a:solidFill>
                  <a:schemeClr val="tx1"/>
                </a:solidFill>
                <a:latin typeface="Tahoma" charset="0"/>
                <a:ea typeface="黑体" charset="0"/>
              </a:defRPr>
            </a:lvl9pPr>
          </a:lstStyle>
          <a:p>
            <a:pPr algn="ctr">
              <a:defRPr/>
            </a:pPr>
            <a:endParaRPr lang="zh-CN" altLang="en-US" smtClean="0">
              <a:solidFill>
                <a:srgbClr val="00B050"/>
              </a:solidFill>
            </a:endParaRPr>
          </a:p>
        </p:txBody>
      </p:sp>
      <p:sp>
        <p:nvSpPr>
          <p:cNvPr id="2" name="日期占位符 1"/>
          <p:cNvSpPr>
            <a:spLocks noGrp="1"/>
          </p:cNvSpPr>
          <p:nvPr>
            <p:ph type="dt" sz="half" idx="10"/>
          </p:nvPr>
        </p:nvSpPr>
        <p:spPr/>
        <p:txBody>
          <a:bodyPr/>
          <a:lstStyle/>
          <a:p>
            <a:pPr>
              <a:defRPr/>
            </a:pPr>
            <a:fld id="{E0D043A4-92B3-461D-8248-D74BADAAE55F}"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7</a:t>
            </a:fld>
            <a:endParaRPr lang="en-US" altLang="zh-CN" dirty="0"/>
          </a:p>
        </p:txBody>
      </p:sp>
    </p:spTree>
    <p:extLst>
      <p:ext uri="{BB962C8B-B14F-4D97-AF65-F5344CB8AC3E}">
        <p14:creationId xmlns:p14="http://schemas.microsoft.com/office/powerpoint/2010/main" val="649068128"/>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body" idx="1"/>
          </p:nvPr>
        </p:nvSpPr>
        <p:spPr>
          <a:xfrm>
            <a:off x="381000" y="1196975"/>
            <a:ext cx="8534400" cy="5127625"/>
          </a:xfrm>
        </p:spPr>
        <p:txBody>
          <a:bodyPr/>
          <a:lstStyle/>
          <a:p>
            <a:pPr marL="457200" indent="-457200" eaLnBrk="1" hangingPunct="1">
              <a:lnSpc>
                <a:spcPct val="130000"/>
              </a:lnSpc>
              <a:spcBef>
                <a:spcPct val="0"/>
              </a:spcBef>
            </a:pPr>
            <a:r>
              <a:rPr lang="en-US" altLang="zh-CN" dirty="0" smtClean="0">
                <a:solidFill>
                  <a:srgbClr val="00B050"/>
                </a:solidFill>
                <a:latin typeface="楷体_GB2312" pitchFamily="49" charset="-122"/>
              </a:rPr>
              <a:t>IBM</a:t>
            </a:r>
            <a:r>
              <a:rPr lang="zh-CN" altLang="en-US" dirty="0" smtClean="0">
                <a:solidFill>
                  <a:srgbClr val="00B050"/>
                </a:solidFill>
                <a:latin typeface="楷体_GB2312" pitchFamily="49" charset="-122"/>
              </a:rPr>
              <a:t>公司的机器，把中断源分为</a:t>
            </a:r>
            <a:r>
              <a:rPr lang="en-US" altLang="zh-CN" dirty="0" smtClean="0">
                <a:solidFill>
                  <a:srgbClr val="FF00FF"/>
                </a:solidFill>
                <a:latin typeface="楷体_GB2312" pitchFamily="49" charset="-122"/>
              </a:rPr>
              <a:t>6</a:t>
            </a:r>
            <a:r>
              <a:rPr lang="zh-CN" altLang="en-US" dirty="0" smtClean="0">
                <a:solidFill>
                  <a:srgbClr val="FF00FF"/>
                </a:solidFill>
                <a:latin typeface="楷体_GB2312" pitchFamily="49" charset="-122"/>
              </a:rPr>
              <a:t>类</a:t>
            </a:r>
            <a:r>
              <a:rPr lang="zh-CN" altLang="en-US" dirty="0" smtClean="0">
                <a:latin typeface="楷体_GB2312" pitchFamily="49" charset="-122"/>
              </a:rPr>
              <a:t>：</a:t>
            </a:r>
          </a:p>
          <a:p>
            <a:pPr marL="838200" lvl="1" indent="-381000" eaLnBrk="1" hangingPunct="1">
              <a:lnSpc>
                <a:spcPct val="130000"/>
              </a:lnSpc>
              <a:spcBef>
                <a:spcPct val="0"/>
              </a:spcBef>
              <a:buFontTx/>
              <a:buAutoNum type="circleNumDbPlain"/>
            </a:pPr>
            <a:r>
              <a:rPr lang="zh-CN" altLang="en-US" dirty="0" smtClean="0">
                <a:latin typeface="楷体_GB2312" pitchFamily="49" charset="-122"/>
              </a:rPr>
              <a:t>机器检验出错中断。由硬件或软件故障时产生。</a:t>
            </a:r>
          </a:p>
          <a:p>
            <a:pPr marL="838200" lvl="1" indent="-381000" eaLnBrk="1" hangingPunct="1">
              <a:lnSpc>
                <a:spcPct val="130000"/>
              </a:lnSpc>
              <a:spcBef>
                <a:spcPct val="0"/>
              </a:spcBef>
              <a:buFontTx/>
              <a:buAutoNum type="circleNumDbPlain"/>
            </a:pPr>
            <a:endParaRPr lang="zh-CN" altLang="en-US" dirty="0" smtClean="0">
              <a:latin typeface="楷体_GB2312" pitchFamily="49" charset="-122"/>
            </a:endParaRPr>
          </a:p>
          <a:p>
            <a:pPr marL="838200" lvl="1" indent="-381000" eaLnBrk="1" hangingPunct="1">
              <a:lnSpc>
                <a:spcPct val="130000"/>
              </a:lnSpc>
              <a:spcBef>
                <a:spcPct val="0"/>
              </a:spcBef>
              <a:buFontTx/>
              <a:buAutoNum type="circleNumDbPlain"/>
            </a:pPr>
            <a:r>
              <a:rPr lang="zh-CN" altLang="en-US" dirty="0" smtClean="0">
                <a:latin typeface="楷体_GB2312" pitchFamily="49" charset="-122"/>
              </a:rPr>
              <a:t>程序性错误引起的中断。</a:t>
            </a:r>
          </a:p>
          <a:p>
            <a:pPr marL="838200" lvl="1" indent="-381000" eaLnBrk="1" hangingPunct="1">
              <a:lnSpc>
                <a:spcPct val="130000"/>
              </a:lnSpc>
              <a:spcBef>
                <a:spcPct val="0"/>
              </a:spcBef>
              <a:buFontTx/>
              <a:buAutoNum type="circleNumDbPlain"/>
            </a:pPr>
            <a:endParaRPr lang="zh-CN" altLang="en-US" dirty="0" smtClean="0">
              <a:latin typeface="楷体_GB2312" pitchFamily="49" charset="-122"/>
            </a:endParaRPr>
          </a:p>
          <a:p>
            <a:pPr marL="838200" lvl="1" indent="-381000" eaLnBrk="1" hangingPunct="1">
              <a:lnSpc>
                <a:spcPct val="130000"/>
              </a:lnSpc>
              <a:spcBef>
                <a:spcPct val="0"/>
              </a:spcBef>
              <a:buFontTx/>
              <a:buAutoNum type="circleNumDbPlain"/>
            </a:pPr>
            <a:r>
              <a:rPr lang="zh-CN" altLang="en-US" dirty="0" smtClean="0">
                <a:latin typeface="楷体_GB2312" pitchFamily="49" charset="-122"/>
              </a:rPr>
              <a:t>访问管理程序中断。当用户程序执行访管指令引起的中断。</a:t>
            </a:r>
          </a:p>
          <a:p>
            <a:pPr marL="838200" lvl="1" indent="-381000" eaLnBrk="1" hangingPunct="1">
              <a:lnSpc>
                <a:spcPct val="130000"/>
              </a:lnSpc>
              <a:spcBef>
                <a:spcPct val="0"/>
              </a:spcBef>
              <a:buFontTx/>
              <a:buAutoNum type="circleNumDbPlain"/>
            </a:pPr>
            <a:endParaRPr lang="zh-CN" altLang="en-US" dirty="0" smtClean="0">
              <a:latin typeface="楷体_GB2312" pitchFamily="49" charset="-122"/>
            </a:endParaRPr>
          </a:p>
          <a:p>
            <a:pPr marL="838200" lvl="1" indent="-381000" eaLnBrk="1" hangingPunct="1">
              <a:lnSpc>
                <a:spcPct val="130000"/>
              </a:lnSpc>
              <a:spcBef>
                <a:spcPct val="0"/>
              </a:spcBef>
              <a:buFontTx/>
              <a:buAutoNum type="circleNumDbPlain"/>
            </a:pPr>
            <a:r>
              <a:rPr lang="zh-CN" altLang="en-US" dirty="0" smtClean="0">
                <a:latin typeface="楷体_GB2312" pitchFamily="49" charset="-122"/>
              </a:rPr>
              <a:t>外部事件中断。</a:t>
            </a:r>
          </a:p>
          <a:p>
            <a:pPr marL="838200" lvl="1" indent="-381000" eaLnBrk="1" hangingPunct="1">
              <a:lnSpc>
                <a:spcPct val="130000"/>
              </a:lnSpc>
              <a:spcBef>
                <a:spcPct val="0"/>
              </a:spcBef>
              <a:buFontTx/>
              <a:buAutoNum type="circleNumDbPlain"/>
            </a:pPr>
            <a:endParaRPr lang="zh-CN" altLang="en-US" dirty="0" smtClean="0">
              <a:latin typeface="楷体_GB2312" pitchFamily="49" charset="-122"/>
            </a:endParaRPr>
          </a:p>
          <a:p>
            <a:pPr marL="838200" lvl="1" indent="-381000" eaLnBrk="1" hangingPunct="1">
              <a:lnSpc>
                <a:spcPct val="130000"/>
              </a:lnSpc>
              <a:spcBef>
                <a:spcPct val="0"/>
              </a:spcBef>
              <a:buFontTx/>
              <a:buAutoNum type="circleNumDbPlain"/>
            </a:pPr>
            <a:r>
              <a:rPr lang="zh-CN" altLang="en-US" dirty="0" smtClean="0">
                <a:latin typeface="楷体_GB2312" pitchFamily="49" charset="-122"/>
              </a:rPr>
              <a:t>输入输出中断。</a:t>
            </a:r>
          </a:p>
          <a:p>
            <a:pPr marL="838200" lvl="1" indent="-381000" eaLnBrk="1" hangingPunct="1">
              <a:lnSpc>
                <a:spcPct val="130000"/>
              </a:lnSpc>
              <a:spcBef>
                <a:spcPct val="0"/>
              </a:spcBef>
              <a:buFontTx/>
              <a:buAutoNum type="circleNumDbPlain"/>
            </a:pPr>
            <a:endParaRPr lang="zh-CN" altLang="en-US" dirty="0" smtClean="0">
              <a:latin typeface="楷体_GB2312" pitchFamily="49" charset="-122"/>
            </a:endParaRPr>
          </a:p>
          <a:p>
            <a:pPr marL="838200" lvl="1" indent="-381000" eaLnBrk="1" hangingPunct="1">
              <a:lnSpc>
                <a:spcPct val="130000"/>
              </a:lnSpc>
              <a:spcBef>
                <a:spcPct val="0"/>
              </a:spcBef>
              <a:buFontTx/>
              <a:buAutoNum type="circleNumDbPlain"/>
            </a:pPr>
            <a:r>
              <a:rPr lang="zh-CN" altLang="en-US" dirty="0" smtClean="0">
                <a:latin typeface="楷体_GB2312" pitchFamily="49" charset="-122"/>
              </a:rPr>
              <a:t>重新启动中断。处理机不能禁止这类中断</a:t>
            </a:r>
          </a:p>
        </p:txBody>
      </p:sp>
      <p:sp>
        <p:nvSpPr>
          <p:cNvPr id="78851"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中断源的组织</a:t>
            </a:r>
            <a:r>
              <a:rPr lang="zh-CN" altLang="en-US" sz="1600" smtClean="0"/>
              <a:t>（续）</a:t>
            </a:r>
          </a:p>
        </p:txBody>
      </p:sp>
      <p:sp>
        <p:nvSpPr>
          <p:cNvPr id="2" name="日期占位符 1"/>
          <p:cNvSpPr>
            <a:spLocks noGrp="1"/>
          </p:cNvSpPr>
          <p:nvPr>
            <p:ph type="dt" sz="half" idx="10"/>
          </p:nvPr>
        </p:nvSpPr>
        <p:spPr/>
        <p:txBody>
          <a:bodyPr/>
          <a:lstStyle/>
          <a:p>
            <a:pPr>
              <a:defRPr/>
            </a:pPr>
            <a:fld id="{EF53C311-AD42-4E50-B48B-6A825FB113E7}"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70</a:t>
            </a:fld>
            <a:endParaRPr lang="en-US" altLang="zh-CN" dirty="0"/>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a:xfrm>
            <a:off x="468313" y="1196975"/>
            <a:ext cx="8382000" cy="5127625"/>
          </a:xfrm>
        </p:spPr>
        <p:txBody>
          <a:bodyPr/>
          <a:lstStyle/>
          <a:p>
            <a:pPr eaLnBrk="1" hangingPunct="1">
              <a:lnSpc>
                <a:spcPct val="160000"/>
              </a:lnSpc>
              <a:spcBef>
                <a:spcPct val="0"/>
              </a:spcBef>
            </a:pPr>
            <a:r>
              <a:rPr lang="en-US" altLang="zh-CN" dirty="0" smtClean="0">
                <a:solidFill>
                  <a:srgbClr val="800000"/>
                </a:solidFill>
                <a:latin typeface="微软雅黑" panose="020B0503020204020204" pitchFamily="34" charset="-122"/>
                <a:ea typeface="微软雅黑" panose="020B0503020204020204" pitchFamily="34" charset="-122"/>
              </a:rPr>
              <a:t>3.</a:t>
            </a:r>
            <a:r>
              <a:rPr lang="zh-CN" altLang="en-US" dirty="0" smtClean="0">
                <a:solidFill>
                  <a:srgbClr val="800000"/>
                </a:solidFill>
                <a:latin typeface="微软雅黑" panose="020B0503020204020204" pitchFamily="34" charset="-122"/>
                <a:ea typeface="微软雅黑" panose="020B0503020204020204" pitchFamily="34" charset="-122"/>
              </a:rPr>
              <a:t>中断优先级</a:t>
            </a:r>
          </a:p>
          <a:p>
            <a:pPr lvl="1" eaLnBrk="1" hangingPunct="1">
              <a:lnSpc>
                <a:spcPct val="160000"/>
              </a:lnSpc>
              <a:spcBef>
                <a:spcPct val="0"/>
              </a:spcBef>
            </a:pPr>
            <a:r>
              <a:rPr lang="zh-CN" altLang="en-US" dirty="0" smtClean="0">
                <a:latin typeface="微软雅黑" panose="020B0503020204020204" pitchFamily="34" charset="-122"/>
                <a:ea typeface="微软雅黑" panose="020B0503020204020204" pitchFamily="34" charset="-122"/>
              </a:rPr>
              <a:t>安排中断优先顺序主要由下列因素来决定：</a:t>
            </a:r>
          </a:p>
          <a:p>
            <a:pPr lvl="2" eaLnBrk="1" hangingPunct="1">
              <a:lnSpc>
                <a:spcPct val="160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中断源的急迫性。</a:t>
            </a:r>
          </a:p>
          <a:p>
            <a:pPr lvl="2" eaLnBrk="1" hangingPunct="1">
              <a:lnSpc>
                <a:spcPct val="160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设备的工作速度。</a:t>
            </a:r>
          </a:p>
          <a:p>
            <a:pPr lvl="2" eaLnBrk="1" hangingPunct="1">
              <a:lnSpc>
                <a:spcPct val="160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数据恢复的难易程度。</a:t>
            </a:r>
          </a:p>
          <a:p>
            <a:pPr lvl="2" eaLnBrk="1" hangingPunct="1">
              <a:lnSpc>
                <a:spcPct val="160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要求处理机提供的服务量。</a:t>
            </a:r>
          </a:p>
          <a:p>
            <a:pPr lvl="1" eaLnBrk="1" hangingPunct="1">
              <a:lnSpc>
                <a:spcPct val="160000"/>
              </a:lnSpc>
              <a:spcBef>
                <a:spcPct val="0"/>
              </a:spcBef>
            </a:pPr>
            <a:r>
              <a:rPr lang="zh-CN" altLang="en-US" dirty="0" smtClean="0">
                <a:latin typeface="微软雅黑" panose="020B0503020204020204" pitchFamily="34" charset="-122"/>
                <a:ea typeface="微软雅黑" panose="020B0503020204020204" pitchFamily="34" charset="-122"/>
              </a:rPr>
              <a:t>中断优先级与中断服务顺序</a:t>
            </a:r>
          </a:p>
          <a:p>
            <a:pPr lvl="2" eaLnBrk="1" hangingPunct="1">
              <a:lnSpc>
                <a:spcPct val="160000"/>
              </a:lnSpc>
              <a:spcBef>
                <a:spcPct val="0"/>
              </a:spcBef>
            </a:pPr>
            <a:r>
              <a:rPr lang="zh-CN" altLang="en-US" dirty="0" smtClean="0">
                <a:latin typeface="微软雅黑" panose="020B0503020204020204" pitchFamily="34" charset="-122"/>
                <a:ea typeface="微软雅黑" panose="020B0503020204020204" pitchFamily="34" charset="-122"/>
              </a:rPr>
              <a:t>要求：</a:t>
            </a:r>
            <a:r>
              <a:rPr lang="zh-CN" altLang="en-US" dirty="0" smtClean="0">
                <a:solidFill>
                  <a:srgbClr val="FF0000"/>
                </a:solidFill>
                <a:latin typeface="微软雅黑" panose="020B0503020204020204" pitchFamily="34" charset="-122"/>
                <a:ea typeface="微软雅黑" panose="020B0503020204020204" pitchFamily="34" charset="-122"/>
              </a:rPr>
              <a:t>响应速度快，灵活性好。</a:t>
            </a:r>
          </a:p>
          <a:p>
            <a:pPr lvl="2" eaLnBrk="1" hangingPunct="1">
              <a:lnSpc>
                <a:spcPct val="160000"/>
              </a:lnSpc>
              <a:spcBef>
                <a:spcPct val="0"/>
              </a:spcBef>
            </a:pPr>
            <a:r>
              <a:rPr lang="zh-CN" altLang="en-US" dirty="0" smtClean="0">
                <a:latin typeface="微软雅黑" panose="020B0503020204020204" pitchFamily="34" charset="-122"/>
                <a:ea typeface="微软雅黑" panose="020B0503020204020204" pitchFamily="34" charset="-122"/>
              </a:rPr>
              <a:t>做法：由硬件排队器决定中断优先级，</a:t>
            </a:r>
          </a:p>
          <a:p>
            <a:pPr lvl="1" eaLnBrk="1" hangingPunct="1">
              <a:lnSpc>
                <a:spcPct val="160000"/>
              </a:lnSpc>
              <a:spcBef>
                <a:spcPct val="0"/>
              </a:spcBef>
            </a:pPr>
            <a:r>
              <a:rPr lang="zh-CN" altLang="en-US" dirty="0" smtClean="0">
                <a:solidFill>
                  <a:srgbClr val="FF0000"/>
                </a:solidFill>
                <a:latin typeface="微软雅黑" panose="020B0503020204020204" pitchFamily="34" charset="-122"/>
                <a:ea typeface="微软雅黑" panose="020B0503020204020204" pitchFamily="34" charset="-122"/>
              </a:rPr>
              <a:t>通过软件设置中断屏蔽码改变中断服务顺序。</a:t>
            </a:r>
          </a:p>
        </p:txBody>
      </p:sp>
      <p:sp>
        <p:nvSpPr>
          <p:cNvPr id="79875"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中断源的组织</a:t>
            </a:r>
            <a:r>
              <a:rPr lang="zh-CN" altLang="en-US" sz="1600" smtClean="0"/>
              <a:t>（续）</a:t>
            </a:r>
          </a:p>
        </p:txBody>
      </p:sp>
      <p:sp>
        <p:nvSpPr>
          <p:cNvPr id="2" name="日期占位符 1"/>
          <p:cNvSpPr>
            <a:spLocks noGrp="1"/>
          </p:cNvSpPr>
          <p:nvPr>
            <p:ph type="dt" sz="half" idx="10"/>
          </p:nvPr>
        </p:nvSpPr>
        <p:spPr/>
        <p:txBody>
          <a:bodyPr/>
          <a:lstStyle/>
          <a:p>
            <a:pPr>
              <a:defRPr/>
            </a:pPr>
            <a:fld id="{EB792930-9FFB-48F1-B4AE-F9714F48502D}"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71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874">
                                            <p:txEl>
                                              <p:pRg st="2" end="2"/>
                                            </p:txEl>
                                          </p:spTgt>
                                        </p:tgtEl>
                                        <p:attrNameLst>
                                          <p:attrName>style.visibility</p:attrName>
                                        </p:attrNameLst>
                                      </p:cBhvr>
                                      <p:to>
                                        <p:strVal val="visible"/>
                                      </p:to>
                                    </p:set>
                                    <p:anim calcmode="lin" valueType="num">
                                      <p:cBhvr additive="base">
                                        <p:cTn id="7" dur="500" fill="hold"/>
                                        <p:tgtEl>
                                          <p:spTgt spid="7987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987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9874">
                                            <p:txEl>
                                              <p:pRg st="3" end="3"/>
                                            </p:txEl>
                                          </p:spTgt>
                                        </p:tgtEl>
                                        <p:attrNameLst>
                                          <p:attrName>style.visibility</p:attrName>
                                        </p:attrNameLst>
                                      </p:cBhvr>
                                      <p:to>
                                        <p:strVal val="visible"/>
                                      </p:to>
                                    </p:set>
                                    <p:anim calcmode="lin" valueType="num">
                                      <p:cBhvr additive="base">
                                        <p:cTn id="11" dur="500" fill="hold"/>
                                        <p:tgtEl>
                                          <p:spTgt spid="7987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987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9874">
                                            <p:txEl>
                                              <p:pRg st="4" end="4"/>
                                            </p:txEl>
                                          </p:spTgt>
                                        </p:tgtEl>
                                        <p:attrNameLst>
                                          <p:attrName>style.visibility</p:attrName>
                                        </p:attrNameLst>
                                      </p:cBhvr>
                                      <p:to>
                                        <p:strVal val="visible"/>
                                      </p:to>
                                    </p:set>
                                    <p:anim calcmode="lin" valueType="num">
                                      <p:cBhvr additive="base">
                                        <p:cTn id="15" dur="500" fill="hold"/>
                                        <p:tgtEl>
                                          <p:spTgt spid="7987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987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9874">
                                            <p:txEl>
                                              <p:pRg st="5" end="5"/>
                                            </p:txEl>
                                          </p:spTgt>
                                        </p:tgtEl>
                                        <p:attrNameLst>
                                          <p:attrName>style.visibility</p:attrName>
                                        </p:attrNameLst>
                                      </p:cBhvr>
                                      <p:to>
                                        <p:strVal val="visible"/>
                                      </p:to>
                                    </p:set>
                                    <p:anim calcmode="lin" valueType="num">
                                      <p:cBhvr additive="base">
                                        <p:cTn id="19" dur="500" fill="hold"/>
                                        <p:tgtEl>
                                          <p:spTgt spid="7987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987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9874">
                                            <p:txEl>
                                              <p:pRg st="6" end="6"/>
                                            </p:txEl>
                                          </p:spTgt>
                                        </p:tgtEl>
                                        <p:attrNameLst>
                                          <p:attrName>style.visibility</p:attrName>
                                        </p:attrNameLst>
                                      </p:cBhvr>
                                      <p:to>
                                        <p:strVal val="visible"/>
                                      </p:to>
                                    </p:set>
                                    <p:anim calcmode="lin" valueType="num">
                                      <p:cBhvr additive="base">
                                        <p:cTn id="25" dur="500" fill="hold"/>
                                        <p:tgtEl>
                                          <p:spTgt spid="7987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9874">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9874">
                                            <p:txEl>
                                              <p:pRg st="7" end="7"/>
                                            </p:txEl>
                                          </p:spTgt>
                                        </p:tgtEl>
                                        <p:attrNameLst>
                                          <p:attrName>style.visibility</p:attrName>
                                        </p:attrNameLst>
                                      </p:cBhvr>
                                      <p:to>
                                        <p:strVal val="visible"/>
                                      </p:to>
                                    </p:set>
                                    <p:anim calcmode="lin" valueType="num">
                                      <p:cBhvr additive="base">
                                        <p:cTn id="29" dur="500" fill="hold"/>
                                        <p:tgtEl>
                                          <p:spTgt spid="79874">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9874">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9874">
                                            <p:txEl>
                                              <p:pRg st="8" end="8"/>
                                            </p:txEl>
                                          </p:spTgt>
                                        </p:tgtEl>
                                        <p:attrNameLst>
                                          <p:attrName>style.visibility</p:attrName>
                                        </p:attrNameLst>
                                      </p:cBhvr>
                                      <p:to>
                                        <p:strVal val="visible"/>
                                      </p:to>
                                    </p:set>
                                    <p:anim calcmode="lin" valueType="num">
                                      <p:cBhvr additive="base">
                                        <p:cTn id="33" dur="500" fill="hold"/>
                                        <p:tgtEl>
                                          <p:spTgt spid="79874">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9874">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9874">
                                            <p:txEl>
                                              <p:pRg st="9" end="9"/>
                                            </p:txEl>
                                          </p:spTgt>
                                        </p:tgtEl>
                                        <p:attrNameLst>
                                          <p:attrName>style.visibility</p:attrName>
                                        </p:attrNameLst>
                                      </p:cBhvr>
                                      <p:to>
                                        <p:strVal val="visible"/>
                                      </p:to>
                                    </p:set>
                                    <p:anim calcmode="lin" valueType="num">
                                      <p:cBhvr additive="base">
                                        <p:cTn id="37" dur="500" fill="hold"/>
                                        <p:tgtEl>
                                          <p:spTgt spid="79874">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987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250825" y="1266825"/>
            <a:ext cx="8569325" cy="4899025"/>
          </a:xfrm>
        </p:spPr>
        <p:txBody>
          <a:bodyPr/>
          <a:lstStyle/>
          <a:p>
            <a:pPr marL="457200" indent="-457200" eaLnBrk="1" hangingPunct="1">
              <a:lnSpc>
                <a:spcPct val="180000"/>
              </a:lnSpc>
              <a:spcBef>
                <a:spcPct val="10000"/>
              </a:spcBef>
            </a:pPr>
            <a:r>
              <a:rPr lang="zh-CN" altLang="en-US" smtClean="0">
                <a:solidFill>
                  <a:srgbClr val="FF00FF"/>
                </a:solidFill>
                <a:latin typeface="楷体_GB2312" pitchFamily="49" charset="-122"/>
              </a:rPr>
              <a:t>例：</a:t>
            </a:r>
            <a:r>
              <a:rPr lang="zh-CN" altLang="en-US" smtClean="0">
                <a:latin typeface="楷体_GB2312" pitchFamily="49" charset="-122"/>
              </a:rPr>
              <a:t>在</a:t>
            </a:r>
            <a:r>
              <a:rPr lang="en-US" altLang="zh-CN" smtClean="0">
                <a:latin typeface="楷体_GB2312" pitchFamily="49" charset="-122"/>
              </a:rPr>
              <a:t>IBM 370</a:t>
            </a:r>
            <a:r>
              <a:rPr lang="zh-CN" altLang="en-US" smtClean="0">
                <a:latin typeface="楷体_GB2312" pitchFamily="49" charset="-122"/>
              </a:rPr>
              <a:t>系列机中，把</a:t>
            </a:r>
            <a:r>
              <a:rPr lang="en-US" altLang="zh-CN" smtClean="0">
                <a:latin typeface="楷体_GB2312" pitchFamily="49" charset="-122"/>
              </a:rPr>
              <a:t>7</a:t>
            </a:r>
            <a:r>
              <a:rPr lang="zh-CN" altLang="en-US" smtClean="0">
                <a:latin typeface="楷体_GB2312" pitchFamily="49" charset="-122"/>
              </a:rPr>
              <a:t>类中断分为</a:t>
            </a:r>
            <a:r>
              <a:rPr lang="en-US" altLang="zh-CN" smtClean="0">
                <a:latin typeface="楷体_GB2312" pitchFamily="49" charset="-122"/>
              </a:rPr>
              <a:t>5</a:t>
            </a:r>
            <a:r>
              <a:rPr lang="zh-CN" altLang="en-US" smtClean="0">
                <a:latin typeface="楷体_GB2312" pitchFamily="49" charset="-122"/>
              </a:rPr>
              <a:t>个中断优先级，从高到低分别是：</a:t>
            </a:r>
          </a:p>
          <a:p>
            <a:pPr marL="838200" lvl="1" indent="-381000" eaLnBrk="1" hangingPunct="1">
              <a:lnSpc>
                <a:spcPct val="180000"/>
              </a:lnSpc>
              <a:spcBef>
                <a:spcPct val="10000"/>
              </a:spcBef>
              <a:buFontTx/>
              <a:buAutoNum type="circleNumDbPlain"/>
            </a:pPr>
            <a:r>
              <a:rPr lang="zh-CN" altLang="en-US" smtClean="0">
                <a:latin typeface="楷体_GB2312" pitchFamily="49" charset="-122"/>
              </a:rPr>
              <a:t>紧急的机器检验错误引起的中断。</a:t>
            </a:r>
          </a:p>
          <a:p>
            <a:pPr marL="838200" lvl="1" indent="-381000" eaLnBrk="1" hangingPunct="1">
              <a:lnSpc>
                <a:spcPct val="180000"/>
              </a:lnSpc>
              <a:spcBef>
                <a:spcPct val="10000"/>
              </a:spcBef>
              <a:buFontTx/>
              <a:buAutoNum type="circleNumDbPlain"/>
            </a:pPr>
            <a:r>
              <a:rPr lang="zh-CN" altLang="en-US" smtClean="0">
                <a:latin typeface="楷体_GB2312" pitchFamily="49" charset="-122"/>
              </a:rPr>
              <a:t>调用管理程序，程序性错误，可以抑制的机器检验错误引起的中断。</a:t>
            </a:r>
          </a:p>
          <a:p>
            <a:pPr marL="838200" lvl="1" indent="-381000" eaLnBrk="1" hangingPunct="1">
              <a:lnSpc>
                <a:spcPct val="180000"/>
              </a:lnSpc>
              <a:spcBef>
                <a:spcPct val="10000"/>
              </a:spcBef>
              <a:buFontTx/>
              <a:buAutoNum type="circleNumDbPlain"/>
            </a:pPr>
            <a:r>
              <a:rPr lang="zh-CN" altLang="en-US" smtClean="0">
                <a:latin typeface="楷体_GB2312" pitchFamily="49" charset="-122"/>
              </a:rPr>
              <a:t>外部事件引起的中断。</a:t>
            </a:r>
          </a:p>
          <a:p>
            <a:pPr marL="838200" lvl="1" indent="-381000" eaLnBrk="1" hangingPunct="1">
              <a:lnSpc>
                <a:spcPct val="180000"/>
              </a:lnSpc>
              <a:spcBef>
                <a:spcPct val="10000"/>
              </a:spcBef>
              <a:buFontTx/>
              <a:buAutoNum type="circleNumDbPlain"/>
            </a:pPr>
            <a:r>
              <a:rPr lang="zh-CN" altLang="en-US" smtClean="0">
                <a:latin typeface="楷体_GB2312" pitchFamily="49" charset="-122"/>
              </a:rPr>
              <a:t>外围设备的中断。</a:t>
            </a:r>
          </a:p>
          <a:p>
            <a:pPr marL="838200" lvl="1" indent="-381000" eaLnBrk="1" hangingPunct="1">
              <a:lnSpc>
                <a:spcPct val="180000"/>
              </a:lnSpc>
              <a:spcBef>
                <a:spcPct val="10000"/>
              </a:spcBef>
              <a:buFontTx/>
              <a:buAutoNum type="circleNumDbPlain"/>
            </a:pPr>
            <a:r>
              <a:rPr lang="zh-CN" altLang="en-US" smtClean="0">
                <a:latin typeface="楷体_GB2312" pitchFamily="49" charset="-122"/>
              </a:rPr>
              <a:t>重新启动引起的中断。</a:t>
            </a:r>
          </a:p>
        </p:txBody>
      </p:sp>
      <p:sp>
        <p:nvSpPr>
          <p:cNvPr id="80899"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中断源的组织</a:t>
            </a:r>
            <a:r>
              <a:rPr lang="zh-CN" altLang="en-US" sz="1600" smtClean="0"/>
              <a:t>（续）</a:t>
            </a:r>
          </a:p>
        </p:txBody>
      </p:sp>
      <p:sp>
        <p:nvSpPr>
          <p:cNvPr id="2" name="日期占位符 1"/>
          <p:cNvSpPr>
            <a:spLocks noGrp="1"/>
          </p:cNvSpPr>
          <p:nvPr>
            <p:ph type="dt" sz="half" idx="10"/>
          </p:nvPr>
        </p:nvSpPr>
        <p:spPr/>
        <p:txBody>
          <a:bodyPr/>
          <a:lstStyle/>
          <a:p>
            <a:pPr>
              <a:defRPr/>
            </a:pPr>
            <a:fld id="{560F126D-5A2D-4F3C-9A10-52D64DD3366B}"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72</a:t>
            </a:fld>
            <a:endParaRPr lang="en-US" altLang="zh-CN" dirty="0"/>
          </a:p>
        </p:txBody>
      </p: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xfrm>
            <a:off x="457200" y="1341438"/>
            <a:ext cx="8382000" cy="5059362"/>
          </a:xfrm>
        </p:spPr>
        <p:txBody>
          <a:bodyPr/>
          <a:lstStyle/>
          <a:p>
            <a:pPr marL="457200" indent="-457200" eaLnBrk="1" hangingPunct="1">
              <a:lnSpc>
                <a:spcPct val="140000"/>
              </a:lnSpc>
              <a:spcBef>
                <a:spcPct val="10000"/>
              </a:spcBef>
            </a:pPr>
            <a:r>
              <a:rPr lang="zh-CN" altLang="en-US" smtClean="0">
                <a:solidFill>
                  <a:srgbClr val="FF00FF"/>
                </a:solidFill>
                <a:latin typeface="楷体_GB2312" pitchFamily="49" charset="-122"/>
              </a:rPr>
              <a:t>例：</a:t>
            </a:r>
            <a:r>
              <a:rPr lang="en-US" altLang="zh-CN" smtClean="0">
                <a:latin typeface="楷体_GB2312" pitchFamily="49" charset="-122"/>
              </a:rPr>
              <a:t>DEC</a:t>
            </a:r>
            <a:r>
              <a:rPr lang="zh-CN" altLang="en-US" smtClean="0">
                <a:latin typeface="楷体_GB2312" pitchFamily="49" charset="-122"/>
              </a:rPr>
              <a:t>公司的机器，其优先级从高到低分别是：</a:t>
            </a:r>
          </a:p>
          <a:p>
            <a:pPr marL="838200" lvl="1" indent="-381000" eaLnBrk="1" hangingPunct="1">
              <a:lnSpc>
                <a:spcPct val="140000"/>
              </a:lnSpc>
              <a:spcBef>
                <a:spcPct val="10000"/>
              </a:spcBef>
              <a:buFontTx/>
              <a:buAutoNum type="circleNumDbPlain"/>
            </a:pPr>
            <a:r>
              <a:rPr lang="zh-CN" altLang="en-US" smtClean="0">
                <a:latin typeface="楷体_GB2312" pitchFamily="49" charset="-122"/>
              </a:rPr>
              <a:t>总线错误引起的中断</a:t>
            </a:r>
          </a:p>
          <a:p>
            <a:pPr marL="838200" lvl="1" indent="-381000" eaLnBrk="1" hangingPunct="1">
              <a:lnSpc>
                <a:spcPct val="140000"/>
              </a:lnSpc>
              <a:spcBef>
                <a:spcPct val="10000"/>
              </a:spcBef>
              <a:buFontTx/>
              <a:buAutoNum type="circleNumDbPlain"/>
            </a:pPr>
            <a:r>
              <a:rPr lang="zh-CN" altLang="en-US" smtClean="0">
                <a:latin typeface="楷体_GB2312" pitchFamily="49" charset="-122"/>
              </a:rPr>
              <a:t>主存刷新中断</a:t>
            </a:r>
          </a:p>
          <a:p>
            <a:pPr marL="838200" lvl="1" indent="-381000" eaLnBrk="1" hangingPunct="1">
              <a:lnSpc>
                <a:spcPct val="140000"/>
              </a:lnSpc>
              <a:spcBef>
                <a:spcPct val="10000"/>
              </a:spcBef>
              <a:buFontTx/>
              <a:buAutoNum type="circleNumDbPlain"/>
            </a:pPr>
            <a:r>
              <a:rPr lang="zh-CN" altLang="en-US" smtClean="0">
                <a:latin typeface="楷体_GB2312" pitchFamily="49" charset="-122"/>
              </a:rPr>
              <a:t>指令错误引起的中断</a:t>
            </a:r>
          </a:p>
          <a:p>
            <a:pPr marL="838200" lvl="1" indent="-381000" eaLnBrk="1" hangingPunct="1">
              <a:lnSpc>
                <a:spcPct val="140000"/>
              </a:lnSpc>
              <a:spcBef>
                <a:spcPct val="10000"/>
              </a:spcBef>
              <a:buFontTx/>
              <a:buAutoNum type="circleNumDbPlain"/>
            </a:pPr>
            <a:r>
              <a:rPr lang="zh-CN" altLang="en-US" smtClean="0">
                <a:latin typeface="楷体_GB2312" pitchFamily="49" charset="-122"/>
              </a:rPr>
              <a:t>程序跟踪中断</a:t>
            </a:r>
          </a:p>
          <a:p>
            <a:pPr marL="838200" lvl="1" indent="-381000" eaLnBrk="1" hangingPunct="1">
              <a:lnSpc>
                <a:spcPct val="140000"/>
              </a:lnSpc>
              <a:spcBef>
                <a:spcPct val="10000"/>
              </a:spcBef>
              <a:buFontTx/>
              <a:buAutoNum type="circleNumDbPlain"/>
            </a:pPr>
            <a:r>
              <a:rPr lang="zh-CN" altLang="en-US" smtClean="0">
                <a:latin typeface="楷体_GB2312" pitchFamily="49" charset="-122"/>
              </a:rPr>
              <a:t>电源掉电中断</a:t>
            </a:r>
          </a:p>
          <a:p>
            <a:pPr marL="838200" lvl="1" indent="-381000" eaLnBrk="1" hangingPunct="1">
              <a:lnSpc>
                <a:spcPct val="140000"/>
              </a:lnSpc>
              <a:spcBef>
                <a:spcPct val="10000"/>
              </a:spcBef>
              <a:buFontTx/>
              <a:buAutoNum type="circleNumDbPlain"/>
            </a:pPr>
            <a:r>
              <a:rPr lang="zh-CN" altLang="en-US" smtClean="0">
                <a:latin typeface="楷体_GB2312" pitchFamily="49" charset="-122"/>
              </a:rPr>
              <a:t>在线停机中断</a:t>
            </a:r>
          </a:p>
          <a:p>
            <a:pPr marL="838200" lvl="1" indent="-381000" eaLnBrk="1" hangingPunct="1">
              <a:lnSpc>
                <a:spcPct val="140000"/>
              </a:lnSpc>
              <a:spcBef>
                <a:spcPct val="10000"/>
              </a:spcBef>
              <a:buFontTx/>
              <a:buAutoNum type="circleNumDbPlain"/>
            </a:pPr>
            <a:r>
              <a:rPr lang="zh-CN" altLang="en-US" smtClean="0">
                <a:latin typeface="楷体_GB2312" pitchFamily="49" charset="-122"/>
              </a:rPr>
              <a:t>在线事件中断</a:t>
            </a:r>
            <a:r>
              <a:rPr lang="en-US" altLang="zh-CN" smtClean="0">
                <a:latin typeface="楷体_GB2312" pitchFamily="49" charset="-122"/>
              </a:rPr>
              <a:t>(</a:t>
            </a:r>
            <a:r>
              <a:rPr lang="zh-CN" altLang="en-US" smtClean="0">
                <a:latin typeface="楷体_GB2312" pitchFamily="49" charset="-122"/>
              </a:rPr>
              <a:t>如实时钟等</a:t>
            </a:r>
            <a:r>
              <a:rPr lang="en-US" altLang="zh-CN" smtClean="0">
                <a:latin typeface="楷体_GB2312" pitchFamily="49" charset="-122"/>
              </a:rPr>
              <a:t>)</a:t>
            </a:r>
          </a:p>
          <a:p>
            <a:pPr marL="838200" lvl="1" indent="-381000" eaLnBrk="1" hangingPunct="1">
              <a:lnSpc>
                <a:spcPct val="140000"/>
              </a:lnSpc>
              <a:spcBef>
                <a:spcPct val="10000"/>
              </a:spcBef>
              <a:buFontTx/>
              <a:buAutoNum type="circleNumDbPlain"/>
            </a:pPr>
            <a:r>
              <a:rPr lang="zh-CN" altLang="en-US" smtClean="0">
                <a:latin typeface="楷体_GB2312" pitchFamily="49" charset="-122"/>
              </a:rPr>
              <a:t>外围设备中断</a:t>
            </a:r>
          </a:p>
          <a:p>
            <a:pPr marL="838200" lvl="1" indent="-381000" eaLnBrk="1" hangingPunct="1">
              <a:lnSpc>
                <a:spcPct val="140000"/>
              </a:lnSpc>
              <a:spcBef>
                <a:spcPct val="10000"/>
              </a:spcBef>
              <a:buFontTx/>
              <a:buAutoNum type="circleNumDbPlain"/>
            </a:pPr>
            <a:r>
              <a:rPr lang="zh-CN" altLang="en-US" smtClean="0">
                <a:latin typeface="楷体_GB2312" pitchFamily="49" charset="-122"/>
              </a:rPr>
              <a:t>用户程序中断</a:t>
            </a:r>
          </a:p>
        </p:txBody>
      </p:sp>
      <p:sp>
        <p:nvSpPr>
          <p:cNvPr id="81923"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中断源的组织</a:t>
            </a:r>
            <a:r>
              <a:rPr lang="zh-CN" altLang="en-US" sz="1600" smtClean="0"/>
              <a:t>（续）</a:t>
            </a:r>
          </a:p>
        </p:txBody>
      </p:sp>
      <p:sp>
        <p:nvSpPr>
          <p:cNvPr id="2" name="日期占位符 1"/>
          <p:cNvSpPr>
            <a:spLocks noGrp="1"/>
          </p:cNvSpPr>
          <p:nvPr>
            <p:ph type="dt" sz="half" idx="10"/>
          </p:nvPr>
        </p:nvSpPr>
        <p:spPr/>
        <p:txBody>
          <a:bodyPr/>
          <a:lstStyle/>
          <a:p>
            <a:pPr>
              <a:defRPr/>
            </a:pPr>
            <a:fld id="{5F2212E6-B60E-4AA5-9059-5B72B3545C74}"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73</a:t>
            </a:fld>
            <a:endParaRPr lang="en-US" altLang="zh-CN" dirty="0"/>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body" idx="1"/>
          </p:nvPr>
        </p:nvSpPr>
        <p:spPr>
          <a:xfrm>
            <a:off x="259556" y="965200"/>
            <a:ext cx="8610600" cy="5127625"/>
          </a:xfrm>
        </p:spPr>
        <p:txBody>
          <a:bodyPr/>
          <a:lstStyle/>
          <a:p>
            <a:pPr eaLnBrk="1" hangingPunct="1">
              <a:lnSpc>
                <a:spcPct val="150000"/>
              </a:lnSpc>
              <a:spcBef>
                <a:spcPct val="10000"/>
              </a:spcBef>
            </a:pPr>
            <a:r>
              <a:rPr lang="zh-CN" altLang="en-US" sz="2000" dirty="0" smtClean="0">
                <a:latin typeface="微软雅黑" panose="020B0503020204020204" pitchFamily="34" charset="-122"/>
                <a:ea typeface="微软雅黑" panose="020B0503020204020204" pitchFamily="34" charset="-122"/>
              </a:rPr>
              <a:t>例：</a:t>
            </a:r>
            <a:r>
              <a:rPr lang="zh-CN" altLang="en-US" sz="1800" dirty="0" smtClean="0">
                <a:latin typeface="微软雅黑" panose="020B0503020204020204" pitchFamily="34" charset="-122"/>
                <a:ea typeface="微软雅黑" panose="020B0503020204020204" pitchFamily="34" charset="-122"/>
              </a:rPr>
              <a:t>某处理机共有</a:t>
            </a:r>
            <a:r>
              <a:rPr lang="en-US" altLang="zh-CN" sz="1800" dirty="0" smtClean="0">
                <a:latin typeface="微软雅黑" panose="020B0503020204020204" pitchFamily="34" charset="-122"/>
                <a:ea typeface="微软雅黑" panose="020B0503020204020204" pitchFamily="34" charset="-122"/>
              </a:rPr>
              <a:t>4</a:t>
            </a:r>
            <a:r>
              <a:rPr lang="zh-CN" altLang="en-US" sz="1800" dirty="0" smtClean="0">
                <a:latin typeface="微软雅黑" panose="020B0503020204020204" pitchFamily="34" charset="-122"/>
                <a:ea typeface="微软雅黑" panose="020B0503020204020204" pitchFamily="34" charset="-122"/>
              </a:rPr>
              <a:t>个中断源，中断优先级从高到低分别是：</a:t>
            </a:r>
            <a:r>
              <a:rPr lang="en-US" altLang="zh-CN" sz="1800" dirty="0" smtClean="0">
                <a:latin typeface="微软雅黑" panose="020B0503020204020204" pitchFamily="34" charset="-122"/>
                <a:ea typeface="微软雅黑" panose="020B0503020204020204" pitchFamily="34" charset="-122"/>
              </a:rPr>
              <a:t>1</a:t>
            </a:r>
            <a:r>
              <a:rPr lang="zh-CN" altLang="en-US" sz="1800" dirty="0" smtClean="0">
                <a:latin typeface="微软雅黑" panose="020B0503020204020204" pitchFamily="34" charset="-122"/>
                <a:ea typeface="微软雅黑" panose="020B0503020204020204" pitchFamily="34" charset="-122"/>
              </a:rPr>
              <a:t>级、</a:t>
            </a:r>
            <a:r>
              <a:rPr lang="en-US" altLang="zh-CN" sz="1800" dirty="0" smtClean="0">
                <a:latin typeface="微软雅黑" panose="020B0503020204020204" pitchFamily="34" charset="-122"/>
                <a:ea typeface="微软雅黑" panose="020B0503020204020204" pitchFamily="34" charset="-122"/>
              </a:rPr>
              <a:t>2</a:t>
            </a:r>
            <a:r>
              <a:rPr lang="zh-CN" altLang="en-US" sz="1800" dirty="0" smtClean="0">
                <a:latin typeface="微软雅黑" panose="020B0503020204020204" pitchFamily="34" charset="-122"/>
                <a:ea typeface="微软雅黑" panose="020B0503020204020204" pitchFamily="34" charset="-122"/>
              </a:rPr>
              <a:t>级、</a:t>
            </a:r>
            <a:r>
              <a:rPr lang="en-US" altLang="zh-CN" sz="1800" dirty="0" smtClean="0">
                <a:latin typeface="微软雅黑" panose="020B0503020204020204" pitchFamily="34" charset="-122"/>
                <a:ea typeface="微软雅黑" panose="020B0503020204020204" pitchFamily="34" charset="-122"/>
              </a:rPr>
              <a:t>3</a:t>
            </a:r>
            <a:r>
              <a:rPr lang="zh-CN" altLang="en-US" sz="1800" dirty="0" smtClean="0">
                <a:latin typeface="微软雅黑" panose="020B0503020204020204" pitchFamily="34" charset="-122"/>
                <a:ea typeface="微软雅黑" panose="020B0503020204020204" pitchFamily="34" charset="-122"/>
              </a:rPr>
              <a:t>级和</a:t>
            </a:r>
            <a:r>
              <a:rPr lang="en-US" altLang="zh-CN" sz="1800" dirty="0" smtClean="0">
                <a:latin typeface="微软雅黑" panose="020B0503020204020204" pitchFamily="34" charset="-122"/>
                <a:ea typeface="微软雅黑" panose="020B0503020204020204" pitchFamily="34" charset="-122"/>
              </a:rPr>
              <a:t>4</a:t>
            </a:r>
            <a:r>
              <a:rPr lang="zh-CN" altLang="en-US" sz="1800" dirty="0" smtClean="0">
                <a:latin typeface="微软雅黑" panose="020B0503020204020204" pitchFamily="34" charset="-122"/>
                <a:ea typeface="微软雅黑" panose="020B0503020204020204" pitchFamily="34" charset="-122"/>
              </a:rPr>
              <a:t>级。当处理机在执行主程序时，同时有</a:t>
            </a:r>
            <a:r>
              <a:rPr lang="en-US" altLang="zh-CN" sz="1800" dirty="0" smtClean="0">
                <a:solidFill>
                  <a:srgbClr val="FF0000"/>
                </a:solidFill>
                <a:latin typeface="微软雅黑" panose="020B0503020204020204" pitchFamily="34" charset="-122"/>
                <a:ea typeface="微软雅黑" panose="020B0503020204020204" pitchFamily="34" charset="-122"/>
              </a:rPr>
              <a:t>3</a:t>
            </a:r>
            <a:r>
              <a:rPr lang="zh-CN" altLang="en-US" sz="1800" dirty="0" smtClean="0">
                <a:latin typeface="微软雅黑" panose="020B0503020204020204" pitchFamily="34" charset="-122"/>
                <a:ea typeface="微软雅黑" panose="020B0503020204020204" pitchFamily="34" charset="-122"/>
              </a:rPr>
              <a:t>级和</a:t>
            </a:r>
            <a:r>
              <a:rPr lang="en-US" altLang="zh-CN" sz="1800" dirty="0" smtClean="0">
                <a:solidFill>
                  <a:srgbClr val="FF0000"/>
                </a:solidFill>
                <a:latin typeface="微软雅黑" panose="020B0503020204020204" pitchFamily="34" charset="-122"/>
                <a:ea typeface="微软雅黑" panose="020B0503020204020204" pitchFamily="34" charset="-122"/>
              </a:rPr>
              <a:t>2</a:t>
            </a:r>
            <a:r>
              <a:rPr lang="zh-CN" altLang="en-US" sz="1800" dirty="0" smtClean="0">
                <a:latin typeface="微软雅黑" panose="020B0503020204020204" pitchFamily="34" charset="-122"/>
                <a:ea typeface="微软雅黑" panose="020B0503020204020204" pitchFamily="34" charset="-122"/>
              </a:rPr>
              <a:t>级两个中断源向处理机发出中断服务请求。当处理机为</a:t>
            </a:r>
            <a:r>
              <a:rPr lang="en-US" altLang="zh-CN" sz="1800" dirty="0" smtClean="0">
                <a:solidFill>
                  <a:srgbClr val="FF0000"/>
                </a:solidFill>
                <a:latin typeface="微软雅黑" panose="020B0503020204020204" pitchFamily="34" charset="-122"/>
                <a:ea typeface="微软雅黑" panose="020B0503020204020204" pitchFamily="34" charset="-122"/>
              </a:rPr>
              <a:t>2</a:t>
            </a:r>
            <a:r>
              <a:rPr lang="zh-CN" altLang="en-US" sz="1800" dirty="0" smtClean="0">
                <a:latin typeface="微软雅黑" panose="020B0503020204020204" pitchFamily="34" charset="-122"/>
                <a:ea typeface="微软雅黑" panose="020B0503020204020204" pitchFamily="34" charset="-122"/>
              </a:rPr>
              <a:t>级中断源服务时又有</a:t>
            </a:r>
            <a:r>
              <a:rPr lang="en-US" altLang="zh-CN" sz="1800" dirty="0" smtClean="0">
                <a:solidFill>
                  <a:srgbClr val="FF0000"/>
                </a:solidFill>
                <a:latin typeface="微软雅黑" panose="020B0503020204020204" pitchFamily="34" charset="-122"/>
                <a:ea typeface="微软雅黑" panose="020B0503020204020204" pitchFamily="34" charset="-122"/>
              </a:rPr>
              <a:t>4</a:t>
            </a:r>
            <a:r>
              <a:rPr lang="zh-CN" altLang="en-US" sz="1800" dirty="0" smtClean="0">
                <a:latin typeface="微软雅黑" panose="020B0503020204020204" pitchFamily="34" charset="-122"/>
                <a:ea typeface="微软雅黑" panose="020B0503020204020204" pitchFamily="34" charset="-122"/>
              </a:rPr>
              <a:t>级中断源发出中断服务请求。当处理机为</a:t>
            </a:r>
            <a:r>
              <a:rPr lang="zh-CN" altLang="en-US" sz="1800" dirty="0" smtClean="0">
                <a:solidFill>
                  <a:srgbClr val="FF0000"/>
                </a:solidFill>
                <a:latin typeface="微软雅黑" panose="020B0503020204020204" pitchFamily="34" charset="-122"/>
                <a:ea typeface="微软雅黑" panose="020B0503020204020204" pitchFamily="34" charset="-122"/>
              </a:rPr>
              <a:t>４</a:t>
            </a:r>
            <a:r>
              <a:rPr lang="zh-CN" altLang="en-US" sz="1800" dirty="0" smtClean="0">
                <a:latin typeface="微软雅黑" panose="020B0503020204020204" pitchFamily="34" charset="-122"/>
                <a:ea typeface="微软雅黑" panose="020B0503020204020204" pitchFamily="34" charset="-122"/>
              </a:rPr>
              <a:t>级中断源服务时又有</a:t>
            </a:r>
            <a:r>
              <a:rPr lang="zh-CN" altLang="en-US" sz="1800" dirty="0" smtClean="0">
                <a:solidFill>
                  <a:srgbClr val="FF0000"/>
                </a:solidFill>
                <a:latin typeface="微软雅黑" panose="020B0503020204020204" pitchFamily="34" charset="-122"/>
                <a:ea typeface="微软雅黑" panose="020B0503020204020204" pitchFamily="34" charset="-122"/>
              </a:rPr>
              <a:t>１</a:t>
            </a:r>
            <a:r>
              <a:rPr lang="zh-CN" altLang="en-US" sz="1800" dirty="0" smtClean="0">
                <a:latin typeface="微软雅黑" panose="020B0503020204020204" pitchFamily="34" charset="-122"/>
                <a:ea typeface="微软雅黑" panose="020B0503020204020204" pitchFamily="34" charset="-122"/>
              </a:rPr>
              <a:t>级中断源发出中断服务请求。</a:t>
            </a:r>
          </a:p>
          <a:p>
            <a:pPr lvl="1" eaLnBrk="1" hangingPunct="1">
              <a:lnSpc>
                <a:spcPct val="150000"/>
              </a:lnSpc>
              <a:spcBef>
                <a:spcPct val="10000"/>
              </a:spcBef>
              <a:buFontTx/>
              <a:buNone/>
            </a:pPr>
            <a:endParaRPr lang="en-US" altLang="zh-CN" sz="1800" dirty="0" smtClean="0">
              <a:latin typeface="微软雅黑" panose="020B0503020204020204" pitchFamily="34" charset="-122"/>
              <a:ea typeface="微软雅黑" panose="020B0503020204020204" pitchFamily="34" charset="-122"/>
            </a:endParaRPr>
          </a:p>
        </p:txBody>
      </p:sp>
      <p:sp>
        <p:nvSpPr>
          <p:cNvPr id="82947"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中断源的组织</a:t>
            </a:r>
            <a:r>
              <a:rPr lang="zh-CN" altLang="en-US" sz="1600" smtClean="0"/>
              <a:t>（续）</a:t>
            </a:r>
          </a:p>
        </p:txBody>
      </p:sp>
      <p:sp>
        <p:nvSpPr>
          <p:cNvPr id="2" name="日期占位符 1"/>
          <p:cNvSpPr>
            <a:spLocks noGrp="1"/>
          </p:cNvSpPr>
          <p:nvPr>
            <p:ph type="dt" sz="half" idx="10"/>
          </p:nvPr>
        </p:nvSpPr>
        <p:spPr/>
        <p:txBody>
          <a:bodyPr/>
          <a:lstStyle/>
          <a:p>
            <a:pPr>
              <a:defRPr/>
            </a:pPr>
            <a:fld id="{B752969B-BCDE-4BE3-A2C3-4B1115018DAD}"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74</a:t>
            </a:fld>
            <a:endParaRPr lang="en-US" altLang="zh-CN" dirty="0"/>
          </a:p>
        </p:txBody>
      </p:sp>
      <p:graphicFrame>
        <p:nvGraphicFramePr>
          <p:cNvPr id="7" name="Object 2"/>
          <p:cNvGraphicFramePr>
            <a:graphicFrameLocks noChangeAspect="1"/>
          </p:cNvGraphicFramePr>
          <p:nvPr>
            <p:extLst>
              <p:ext uri="{D42A27DB-BD31-4B8C-83A1-F6EECF244321}">
                <p14:modId xmlns:p14="http://schemas.microsoft.com/office/powerpoint/2010/main" val="3483868696"/>
              </p:ext>
            </p:extLst>
          </p:nvPr>
        </p:nvGraphicFramePr>
        <p:xfrm>
          <a:off x="1625963" y="3266908"/>
          <a:ext cx="5517960" cy="4089953"/>
        </p:xfrm>
        <a:graphic>
          <a:graphicData uri="http://schemas.openxmlformats.org/presentationml/2006/ole">
            <mc:AlternateContent xmlns:mc="http://schemas.openxmlformats.org/markup-compatibility/2006">
              <mc:Choice xmlns:v="urn:schemas-microsoft-com:vml" Requires="v">
                <p:oleObj spid="_x0000_s147460" name="图片" r:id="rId3" imgW="3305175" imgH="2819400" progId="Word.Picture.8">
                  <p:embed/>
                </p:oleObj>
              </mc:Choice>
              <mc:Fallback>
                <p:oleObj name="图片" r:id="rId3" imgW="3305175" imgH="28194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963" y="3266908"/>
                        <a:ext cx="5517960" cy="4089953"/>
                      </a:xfrm>
                      <a:prstGeom prst="rect">
                        <a:avLst/>
                      </a:prstGeom>
                      <a:noFill/>
                      <a:ln>
                        <a:noFill/>
                      </a:ln>
                      <a:effectLst/>
                      <a:extLst/>
                    </p:spPr>
                  </p:pic>
                </p:oleObj>
              </mc:Fallback>
            </mc:AlternateContent>
          </a:graphicData>
        </a:graphic>
      </p:graphicFrame>
      <p:sp>
        <p:nvSpPr>
          <p:cNvPr id="8" name="Text Box 4"/>
          <p:cNvSpPr txBox="1">
            <a:spLocks noChangeArrowheads="1"/>
          </p:cNvSpPr>
          <p:nvPr/>
        </p:nvSpPr>
        <p:spPr bwMode="auto">
          <a:xfrm>
            <a:off x="-26978" y="2866798"/>
            <a:ext cx="842486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SzPct val="90000"/>
              <a:buBlip>
                <a:blip r:embed="rId5"/>
              </a:buBlip>
              <a:defRPr sz="2400" b="1">
                <a:solidFill>
                  <a:schemeClr val="tx1"/>
                </a:solidFill>
                <a:latin typeface="Verdana" panose="020B0604030504040204" pitchFamily="34" charset="0"/>
                <a:ea typeface="楷体_GB2312" pitchFamily="49" charset="-122"/>
              </a:defRPr>
            </a:lvl1pPr>
            <a:lvl2pPr>
              <a:spcBef>
                <a:spcPct val="20000"/>
              </a:spcBef>
              <a:buBlip>
                <a:blip r:embed="rId6"/>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7"/>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lvl="1" eaLnBrk="1" hangingPunct="1">
              <a:spcBef>
                <a:spcPct val="10000"/>
              </a:spcBef>
              <a:buFontTx/>
              <a:buNone/>
            </a:pPr>
            <a:r>
              <a:rPr lang="zh-CN" altLang="en-US" dirty="0">
                <a:solidFill>
                  <a:srgbClr val="00B050"/>
                </a:solidFill>
                <a:latin typeface="楷体_GB2312" pitchFamily="49" charset="-122"/>
              </a:rPr>
              <a:t>解</a:t>
            </a:r>
            <a:r>
              <a:rPr lang="zh-CN" altLang="en-US" dirty="0" smtClean="0">
                <a:solidFill>
                  <a:srgbClr val="00B050"/>
                </a:solidFill>
                <a:latin typeface="楷体_GB2312" pitchFamily="49" charset="-122"/>
              </a:rPr>
              <a:t>：处理机</a:t>
            </a:r>
            <a:r>
              <a:rPr lang="zh-CN" altLang="en-US" dirty="0">
                <a:solidFill>
                  <a:srgbClr val="00B050"/>
                </a:solidFill>
                <a:latin typeface="楷体_GB2312" pitchFamily="49" charset="-122"/>
              </a:rPr>
              <a:t>响应各中断源的中断请求和执行中断服务程序的过程如下：</a:t>
            </a:r>
          </a:p>
        </p:txBody>
      </p:sp>
      <p:sp>
        <p:nvSpPr>
          <p:cNvPr id="5" name="动作按钮: 后退或前一项 4">
            <a:hlinkClick r:id="rId8" action="ppaction://hlinksldjump" highlightClick="1"/>
          </p:cNvPr>
          <p:cNvSpPr/>
          <p:nvPr/>
        </p:nvSpPr>
        <p:spPr bwMode="auto">
          <a:xfrm>
            <a:off x="7884955" y="5848723"/>
            <a:ext cx="1042416" cy="504000"/>
          </a:xfrm>
          <a:prstGeom prst="actionButtonBackPrevious">
            <a:avLst/>
          </a:prstGeom>
          <a:solidFill>
            <a:srgbClr val="92D050"/>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50000"/>
              </a:spcBef>
              <a:spcAft>
                <a:spcPct val="0"/>
              </a:spcAft>
              <a:buClrTx/>
              <a:buSzTx/>
              <a:buFontTx/>
              <a:buChar char="•"/>
              <a:tabLst/>
            </a:pPr>
            <a:endParaRPr kumimoji="0" lang="zh-CN" altLang="en-US" sz="1600" b="1" i="0" u="none" strike="noStrike" cap="none" normalizeH="0" baseline="0" smtClean="0">
              <a:ln>
                <a:noFill/>
              </a:ln>
              <a:solidFill>
                <a:schemeClr val="tx2"/>
              </a:solidFill>
              <a:effectLst/>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04800" y="476250"/>
            <a:ext cx="8458200" cy="504825"/>
          </a:xfrm>
        </p:spPr>
        <p:txBody>
          <a:bodyPr/>
          <a:lstStyle/>
          <a:p>
            <a:pPr eaLnBrk="1" hangingPunct="1"/>
            <a:r>
              <a:rPr lang="zh-CN" altLang="en-US" sz="3200" smtClean="0">
                <a:latin typeface="楷体_GB2312" pitchFamily="49" charset="-122"/>
              </a:rPr>
              <a:t>中断系统的软硬件分配</a:t>
            </a:r>
          </a:p>
        </p:txBody>
      </p:sp>
      <p:sp>
        <p:nvSpPr>
          <p:cNvPr id="84995" name="Rectangle 3"/>
          <p:cNvSpPr>
            <a:spLocks noGrp="1" noChangeArrowheads="1"/>
          </p:cNvSpPr>
          <p:nvPr>
            <p:ph type="body" idx="1"/>
          </p:nvPr>
        </p:nvSpPr>
        <p:spPr>
          <a:xfrm>
            <a:off x="381000" y="1219200"/>
            <a:ext cx="8382000" cy="5181600"/>
          </a:xfrm>
        </p:spPr>
        <p:txBody>
          <a:bodyPr/>
          <a:lstStyle/>
          <a:p>
            <a:pPr eaLnBrk="1" hangingPunct="1">
              <a:lnSpc>
                <a:spcPct val="160000"/>
              </a:lnSpc>
              <a:spcBef>
                <a:spcPct val="10000"/>
              </a:spcBef>
            </a:pPr>
            <a:r>
              <a:rPr lang="zh-CN" altLang="en-US" dirty="0" smtClean="0">
                <a:latin typeface="微软雅黑" panose="020B0503020204020204" pitchFamily="34" charset="-122"/>
                <a:ea typeface="微软雅黑" panose="020B0503020204020204" pitchFamily="34" charset="-122"/>
              </a:rPr>
              <a:t>有些功能必须用硬件实现，有的功能必须用软件实现，而大部分功能既可以用硬件实现，也可以用软件实现。</a:t>
            </a:r>
          </a:p>
          <a:p>
            <a:pPr eaLnBrk="1" hangingPunct="1">
              <a:lnSpc>
                <a:spcPct val="160000"/>
              </a:lnSpc>
              <a:spcBef>
                <a:spcPct val="10000"/>
              </a:spcBef>
            </a:pPr>
            <a:r>
              <a:rPr lang="zh-CN" altLang="en-US" dirty="0" smtClean="0">
                <a:solidFill>
                  <a:srgbClr val="FF0000"/>
                </a:solidFill>
                <a:latin typeface="微软雅黑" panose="020B0503020204020204" pitchFamily="34" charset="-122"/>
                <a:ea typeface="微软雅黑" panose="020B0503020204020204" pitchFamily="34" charset="-122"/>
              </a:rPr>
              <a:t>恰当分配中断系统的软硬件功能，是中断系统最关键问题</a:t>
            </a:r>
            <a:r>
              <a:rPr lang="zh-CN" altLang="en-US" dirty="0" smtClean="0">
                <a:solidFill>
                  <a:srgbClr val="800000"/>
                </a:solidFill>
                <a:latin typeface="微软雅黑" panose="020B0503020204020204" pitchFamily="34" charset="-122"/>
                <a:ea typeface="微软雅黑" panose="020B0503020204020204" pitchFamily="34" charset="-122"/>
              </a:rPr>
              <a:t>。</a:t>
            </a:r>
          </a:p>
          <a:p>
            <a:pPr eaLnBrk="1" hangingPunct="1">
              <a:lnSpc>
                <a:spcPct val="160000"/>
              </a:lnSpc>
              <a:spcBef>
                <a:spcPct val="10000"/>
              </a:spcBef>
            </a:pPr>
            <a:endParaRPr lang="zh-CN" altLang="en-US" dirty="0" smtClean="0">
              <a:solidFill>
                <a:srgbClr val="800000"/>
              </a:solidFill>
              <a:latin typeface="微软雅黑" panose="020B0503020204020204" pitchFamily="34" charset="-122"/>
              <a:ea typeface="微软雅黑" panose="020B0503020204020204" pitchFamily="34" charset="-122"/>
            </a:endParaRPr>
          </a:p>
          <a:p>
            <a:pPr eaLnBrk="1" hangingPunct="1">
              <a:lnSpc>
                <a:spcPct val="160000"/>
              </a:lnSpc>
              <a:spcBef>
                <a:spcPct val="10000"/>
              </a:spcBef>
            </a:pPr>
            <a:r>
              <a:rPr lang="zh-CN" altLang="en-US" dirty="0" smtClean="0">
                <a:solidFill>
                  <a:srgbClr val="800000"/>
                </a:solidFill>
                <a:latin typeface="微软雅黑" panose="020B0503020204020204" pitchFamily="34" charset="-122"/>
                <a:ea typeface="微软雅黑" panose="020B0503020204020204" pitchFamily="34" charset="-122"/>
              </a:rPr>
              <a:t>主要</a:t>
            </a:r>
            <a:r>
              <a:rPr lang="zh-CN" altLang="en-US" dirty="0" smtClean="0">
                <a:solidFill>
                  <a:srgbClr val="800000"/>
                </a:solidFill>
                <a:latin typeface="微软雅黑" panose="020B0503020204020204" pitchFamily="34" charset="-122"/>
                <a:ea typeface="微软雅黑" panose="020B0503020204020204" pitchFamily="34" charset="-122"/>
              </a:rPr>
              <a:t>考虑的两个因素：</a:t>
            </a:r>
          </a:p>
          <a:p>
            <a:pPr lvl="1" eaLnBrk="1" hangingPunct="1">
              <a:lnSpc>
                <a:spcPct val="160000"/>
              </a:lnSpc>
              <a:spcBef>
                <a:spcPct val="10000"/>
              </a:spcBef>
            </a:pPr>
            <a:r>
              <a:rPr lang="zh-CN" altLang="en-US" dirty="0" smtClean="0">
                <a:solidFill>
                  <a:srgbClr val="FF0000"/>
                </a:solidFill>
                <a:latin typeface="微软雅黑" panose="020B0503020204020204" pitchFamily="34" charset="-122"/>
                <a:ea typeface="微软雅黑" panose="020B0503020204020204" pitchFamily="34" charset="-122"/>
              </a:rPr>
              <a:t>中断响应时间：</a:t>
            </a:r>
            <a:r>
              <a:rPr lang="zh-CN" altLang="en-US" dirty="0" smtClean="0">
                <a:latin typeface="微软雅黑" panose="020B0503020204020204" pitchFamily="34" charset="-122"/>
                <a:ea typeface="微软雅黑" panose="020B0503020204020204" pitchFamily="34" charset="-122"/>
              </a:rPr>
              <a:t>中断响应时间是一个非常重要的指标。</a:t>
            </a:r>
          </a:p>
          <a:p>
            <a:pPr lvl="1" eaLnBrk="1" hangingPunct="1">
              <a:lnSpc>
                <a:spcPct val="160000"/>
              </a:lnSpc>
              <a:spcBef>
                <a:spcPct val="10000"/>
              </a:spcBef>
            </a:pPr>
            <a:r>
              <a:rPr lang="zh-CN" altLang="en-US" dirty="0" smtClean="0">
                <a:solidFill>
                  <a:srgbClr val="FF0000"/>
                </a:solidFill>
                <a:latin typeface="微软雅黑" panose="020B0503020204020204" pitchFamily="34" charset="-122"/>
                <a:ea typeface="微软雅黑" panose="020B0503020204020204" pitchFamily="34" charset="-122"/>
              </a:rPr>
              <a:t>灵活性：</a:t>
            </a:r>
            <a:r>
              <a:rPr lang="zh-CN" altLang="en-US" dirty="0" smtClean="0">
                <a:latin typeface="微软雅黑" panose="020B0503020204020204" pitchFamily="34" charset="-122"/>
                <a:ea typeface="微软雅黑" panose="020B0503020204020204" pitchFamily="34" charset="-122"/>
              </a:rPr>
              <a:t>硬件实现速度快，灵活性差；软件实现正好相反。</a:t>
            </a:r>
          </a:p>
        </p:txBody>
      </p:sp>
      <p:sp>
        <p:nvSpPr>
          <p:cNvPr id="2" name="日期占位符 1"/>
          <p:cNvSpPr>
            <a:spLocks noGrp="1"/>
          </p:cNvSpPr>
          <p:nvPr>
            <p:ph type="dt" sz="half" idx="10"/>
          </p:nvPr>
        </p:nvSpPr>
        <p:spPr/>
        <p:txBody>
          <a:bodyPr/>
          <a:lstStyle/>
          <a:p>
            <a:pPr>
              <a:defRPr/>
            </a:pPr>
            <a:fld id="{F09ED950-11BD-4DC8-B642-3B5ACA271A16}"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75</a:t>
            </a:fld>
            <a:endParaRPr lang="en-US" altLang="zh-CN"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4995">
                                            <p:txEl>
                                              <p:pRg st="1" end="1"/>
                                            </p:txEl>
                                          </p:spTgt>
                                        </p:tgtEl>
                                        <p:attrNameLst>
                                          <p:attrName>style.visibility</p:attrName>
                                        </p:attrNameLst>
                                      </p:cBhvr>
                                      <p:to>
                                        <p:strVal val="visible"/>
                                      </p:to>
                                    </p:set>
                                    <p:anim calcmode="lin" valueType="num">
                                      <p:cBhvr additive="base">
                                        <p:cTn id="7" dur="500" fill="hold"/>
                                        <p:tgtEl>
                                          <p:spTgt spid="849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9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4995">
                                            <p:txEl>
                                              <p:pRg st="3" end="3"/>
                                            </p:txEl>
                                          </p:spTgt>
                                        </p:tgtEl>
                                        <p:attrNameLst>
                                          <p:attrName>style.visibility</p:attrName>
                                        </p:attrNameLst>
                                      </p:cBhvr>
                                      <p:to>
                                        <p:strVal val="visible"/>
                                      </p:to>
                                    </p:set>
                                    <p:anim calcmode="lin" valueType="num">
                                      <p:cBhvr additive="base">
                                        <p:cTn id="13" dur="500" fill="hold"/>
                                        <p:tgtEl>
                                          <p:spTgt spid="8499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4995">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4995">
                                            <p:txEl>
                                              <p:pRg st="4" end="4"/>
                                            </p:txEl>
                                          </p:spTgt>
                                        </p:tgtEl>
                                        <p:attrNameLst>
                                          <p:attrName>style.visibility</p:attrName>
                                        </p:attrNameLst>
                                      </p:cBhvr>
                                      <p:to>
                                        <p:strVal val="visible"/>
                                      </p:to>
                                    </p:set>
                                    <p:anim calcmode="lin" valueType="num">
                                      <p:cBhvr additive="base">
                                        <p:cTn id="17" dur="500" fill="hold"/>
                                        <p:tgtEl>
                                          <p:spTgt spid="84995">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4995">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4995">
                                            <p:txEl>
                                              <p:pRg st="5" end="5"/>
                                            </p:txEl>
                                          </p:spTgt>
                                        </p:tgtEl>
                                        <p:attrNameLst>
                                          <p:attrName>style.visibility</p:attrName>
                                        </p:attrNameLst>
                                      </p:cBhvr>
                                      <p:to>
                                        <p:strVal val="visible"/>
                                      </p:to>
                                    </p:set>
                                    <p:anim calcmode="lin" valueType="num">
                                      <p:cBhvr additive="base">
                                        <p:cTn id="21" dur="500" fill="hold"/>
                                        <p:tgtEl>
                                          <p:spTgt spid="84995">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49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body" idx="1"/>
          </p:nvPr>
        </p:nvSpPr>
        <p:spPr>
          <a:xfrm>
            <a:off x="533400" y="1196975"/>
            <a:ext cx="8142288" cy="5127625"/>
          </a:xfrm>
        </p:spPr>
        <p:txBody>
          <a:bodyPr/>
          <a:lstStyle/>
          <a:p>
            <a:pPr algn="just" eaLnBrk="1" hangingPunct="1">
              <a:lnSpc>
                <a:spcPct val="170000"/>
              </a:lnSpc>
              <a:spcBef>
                <a:spcPct val="0"/>
              </a:spcBef>
            </a:pPr>
            <a:r>
              <a:rPr lang="en-US" altLang="zh-CN" smtClean="0">
                <a:solidFill>
                  <a:srgbClr val="800000"/>
                </a:solidFill>
                <a:latin typeface="楷体_GB2312" pitchFamily="49" charset="-122"/>
              </a:rPr>
              <a:t>2.</a:t>
            </a:r>
            <a:r>
              <a:rPr lang="zh-CN" altLang="en-US" smtClean="0">
                <a:solidFill>
                  <a:srgbClr val="800000"/>
                </a:solidFill>
                <a:latin typeface="楷体_GB2312" pitchFamily="49" charset="-122"/>
              </a:rPr>
              <a:t>中断处理过程</a:t>
            </a:r>
          </a:p>
          <a:p>
            <a:pPr lvl="1" algn="just" eaLnBrk="1" hangingPunct="1">
              <a:lnSpc>
                <a:spcPct val="170000"/>
              </a:lnSpc>
              <a:spcBef>
                <a:spcPct val="0"/>
              </a:spcBef>
            </a:pPr>
            <a:r>
              <a:rPr lang="zh-CN" altLang="en-US" smtClean="0">
                <a:solidFill>
                  <a:schemeClr val="tx2"/>
                </a:solidFill>
                <a:latin typeface="楷体_GB2312" pitchFamily="49" charset="-122"/>
              </a:rPr>
              <a:t>现行指令结束，且没有更紧急的服务请求。</a:t>
            </a:r>
          </a:p>
          <a:p>
            <a:pPr lvl="1" algn="just" eaLnBrk="1" hangingPunct="1">
              <a:lnSpc>
                <a:spcPct val="170000"/>
              </a:lnSpc>
              <a:spcBef>
                <a:spcPct val="0"/>
              </a:spcBef>
            </a:pPr>
            <a:r>
              <a:rPr lang="zh-CN" altLang="en-US" smtClean="0">
                <a:solidFill>
                  <a:schemeClr val="tx2"/>
                </a:solidFill>
                <a:latin typeface="楷体_GB2312" pitchFamily="49" charset="-122"/>
              </a:rPr>
              <a:t>关</a:t>
            </a:r>
            <a:r>
              <a:rPr lang="en-US" altLang="zh-CN" smtClean="0">
                <a:solidFill>
                  <a:schemeClr val="tx2"/>
                </a:solidFill>
                <a:latin typeface="楷体_GB2312" pitchFamily="49" charset="-122"/>
              </a:rPr>
              <a:t>CPU</a:t>
            </a:r>
            <a:r>
              <a:rPr lang="zh-CN" altLang="en-US" smtClean="0">
                <a:solidFill>
                  <a:schemeClr val="tx2"/>
                </a:solidFill>
                <a:latin typeface="楷体_GB2312" pitchFamily="49" charset="-122"/>
              </a:rPr>
              <a:t>中断。</a:t>
            </a:r>
          </a:p>
          <a:p>
            <a:pPr lvl="1" algn="just" eaLnBrk="1" hangingPunct="1">
              <a:lnSpc>
                <a:spcPct val="170000"/>
              </a:lnSpc>
              <a:spcBef>
                <a:spcPct val="0"/>
              </a:spcBef>
            </a:pPr>
            <a:r>
              <a:rPr lang="zh-CN" altLang="en-US" smtClean="0">
                <a:solidFill>
                  <a:schemeClr val="tx2"/>
                </a:solidFill>
                <a:latin typeface="楷体_GB2312" pitchFamily="49" charset="-122"/>
              </a:rPr>
              <a:t>保存断点，主要保存</a:t>
            </a:r>
            <a:r>
              <a:rPr lang="en-US" altLang="zh-CN" smtClean="0">
                <a:solidFill>
                  <a:schemeClr val="tx2"/>
                </a:solidFill>
                <a:latin typeface="楷体_GB2312" pitchFamily="49" charset="-122"/>
              </a:rPr>
              <a:t>PC</a:t>
            </a:r>
            <a:r>
              <a:rPr lang="zh-CN" altLang="en-US" smtClean="0">
                <a:solidFill>
                  <a:schemeClr val="tx2"/>
                </a:solidFill>
                <a:latin typeface="楷体_GB2312" pitchFamily="49" charset="-122"/>
              </a:rPr>
              <a:t>中的内容。</a:t>
            </a:r>
          </a:p>
          <a:p>
            <a:pPr lvl="1" algn="just" eaLnBrk="1" hangingPunct="1">
              <a:lnSpc>
                <a:spcPct val="170000"/>
              </a:lnSpc>
              <a:spcBef>
                <a:spcPct val="0"/>
              </a:spcBef>
            </a:pPr>
            <a:r>
              <a:rPr lang="zh-CN" altLang="en-US" smtClean="0">
                <a:solidFill>
                  <a:schemeClr val="tx2"/>
                </a:solidFill>
                <a:latin typeface="楷体_GB2312" pitchFamily="49" charset="-122"/>
              </a:rPr>
              <a:t>撤消中断源的中断请求。</a:t>
            </a:r>
          </a:p>
          <a:p>
            <a:pPr lvl="1" algn="just" eaLnBrk="1" hangingPunct="1">
              <a:lnSpc>
                <a:spcPct val="170000"/>
              </a:lnSpc>
              <a:spcBef>
                <a:spcPct val="0"/>
              </a:spcBef>
            </a:pPr>
            <a:r>
              <a:rPr lang="zh-CN" altLang="en-US" smtClean="0">
                <a:solidFill>
                  <a:schemeClr val="tx2"/>
                </a:solidFill>
                <a:latin typeface="楷体_GB2312" pitchFamily="49" charset="-122"/>
              </a:rPr>
              <a:t>保存硬件现场，主要是</a:t>
            </a:r>
            <a:r>
              <a:rPr lang="en-US" altLang="zh-CN" smtClean="0">
                <a:solidFill>
                  <a:schemeClr val="tx2"/>
                </a:solidFill>
                <a:latin typeface="楷体_GB2312" pitchFamily="49" charset="-122"/>
              </a:rPr>
              <a:t>PSW</a:t>
            </a:r>
            <a:r>
              <a:rPr lang="zh-CN" altLang="en-US" smtClean="0">
                <a:solidFill>
                  <a:schemeClr val="tx2"/>
                </a:solidFill>
                <a:latin typeface="楷体_GB2312" pitchFamily="49" charset="-122"/>
              </a:rPr>
              <a:t>及</a:t>
            </a:r>
            <a:r>
              <a:rPr lang="en-US" altLang="zh-CN" smtClean="0">
                <a:solidFill>
                  <a:schemeClr val="tx2"/>
                </a:solidFill>
                <a:latin typeface="楷体_GB2312" pitchFamily="49" charset="-122"/>
              </a:rPr>
              <a:t>SP</a:t>
            </a:r>
            <a:r>
              <a:rPr lang="zh-CN" altLang="en-US" smtClean="0">
                <a:solidFill>
                  <a:schemeClr val="tx2"/>
                </a:solidFill>
                <a:latin typeface="楷体_GB2312" pitchFamily="49" charset="-122"/>
              </a:rPr>
              <a:t>等。</a:t>
            </a:r>
          </a:p>
          <a:p>
            <a:pPr lvl="1" algn="just" eaLnBrk="1" hangingPunct="1">
              <a:lnSpc>
                <a:spcPct val="170000"/>
              </a:lnSpc>
              <a:spcBef>
                <a:spcPct val="0"/>
              </a:spcBef>
            </a:pPr>
            <a:r>
              <a:rPr lang="zh-CN" altLang="en-US" smtClean="0">
                <a:solidFill>
                  <a:schemeClr val="tx2"/>
                </a:solidFill>
                <a:latin typeface="楷体_GB2312" pitchFamily="49" charset="-122"/>
              </a:rPr>
              <a:t>识别中断源。</a:t>
            </a:r>
          </a:p>
          <a:p>
            <a:pPr lvl="1" algn="just" eaLnBrk="1" hangingPunct="1">
              <a:lnSpc>
                <a:spcPct val="170000"/>
              </a:lnSpc>
              <a:spcBef>
                <a:spcPct val="0"/>
              </a:spcBef>
            </a:pPr>
            <a:r>
              <a:rPr lang="zh-CN" altLang="en-US" smtClean="0">
                <a:solidFill>
                  <a:schemeClr val="tx2"/>
                </a:solidFill>
                <a:latin typeface="楷体_GB2312" pitchFamily="49" charset="-122"/>
              </a:rPr>
              <a:t>改变设备的屏蔽状态。</a:t>
            </a:r>
          </a:p>
          <a:p>
            <a:pPr lvl="1" algn="just" eaLnBrk="1" hangingPunct="1">
              <a:lnSpc>
                <a:spcPct val="170000"/>
              </a:lnSpc>
              <a:spcBef>
                <a:spcPct val="0"/>
              </a:spcBef>
            </a:pPr>
            <a:r>
              <a:rPr lang="zh-CN" altLang="en-US" smtClean="0">
                <a:solidFill>
                  <a:schemeClr val="tx2"/>
                </a:solidFill>
                <a:latin typeface="楷体_GB2312" pitchFamily="49" charset="-122"/>
              </a:rPr>
              <a:t>进入中断服务程序入口。</a:t>
            </a:r>
          </a:p>
        </p:txBody>
      </p:sp>
      <p:sp>
        <p:nvSpPr>
          <p:cNvPr id="86019" name="Rectangle 3"/>
          <p:cNvSpPr>
            <a:spLocks noGrp="1" noChangeArrowheads="1"/>
          </p:cNvSpPr>
          <p:nvPr>
            <p:ph type="title"/>
          </p:nvPr>
        </p:nvSpPr>
        <p:spPr>
          <a:xfrm>
            <a:off x="304800" y="476250"/>
            <a:ext cx="8458200" cy="504825"/>
          </a:xfrm>
          <a:noFill/>
        </p:spPr>
        <p:txBody>
          <a:bodyPr/>
          <a:lstStyle/>
          <a:p>
            <a:pPr eaLnBrk="1" hangingPunct="1"/>
            <a:r>
              <a:rPr lang="zh-CN" altLang="en-US" smtClean="0"/>
              <a:t>中断系统的软硬件分配</a:t>
            </a:r>
            <a:r>
              <a:rPr lang="zh-CN" altLang="en-US" sz="1600" smtClean="0"/>
              <a:t>（续）</a:t>
            </a:r>
          </a:p>
        </p:txBody>
      </p:sp>
      <p:sp>
        <p:nvSpPr>
          <p:cNvPr id="86020" name="AutoShape 5"/>
          <p:cNvSpPr>
            <a:spLocks noChangeArrowheads="1"/>
          </p:cNvSpPr>
          <p:nvPr/>
        </p:nvSpPr>
        <p:spPr bwMode="auto">
          <a:xfrm rot="5400000">
            <a:off x="5381625" y="3411538"/>
            <a:ext cx="4716463" cy="719137"/>
          </a:xfrm>
          <a:prstGeom prst="notchedRightArrow">
            <a:avLst>
              <a:gd name="adj1" fmla="val 15593"/>
              <a:gd name="adj2" fmla="val 392690"/>
            </a:avLst>
          </a:prstGeom>
          <a:noFill/>
          <a:ln w="381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2" name="日期占位符 1"/>
          <p:cNvSpPr>
            <a:spLocks noGrp="1"/>
          </p:cNvSpPr>
          <p:nvPr>
            <p:ph type="dt" sz="half" idx="10"/>
          </p:nvPr>
        </p:nvSpPr>
        <p:spPr/>
        <p:txBody>
          <a:bodyPr/>
          <a:lstStyle/>
          <a:p>
            <a:pPr>
              <a:defRPr/>
            </a:pPr>
            <a:fld id="{AB66A080-1B5E-49A8-A69E-68A96BF9C5DF}"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76</a:t>
            </a:fld>
            <a:endParaRPr lang="en-US" altLang="zh-CN" dirty="0"/>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body" idx="1"/>
          </p:nvPr>
        </p:nvSpPr>
        <p:spPr>
          <a:xfrm>
            <a:off x="533400" y="1196975"/>
            <a:ext cx="8382000" cy="5203825"/>
          </a:xfrm>
        </p:spPr>
        <p:txBody>
          <a:bodyPr/>
          <a:lstStyle/>
          <a:p>
            <a:pPr lvl="1" algn="just" eaLnBrk="1" hangingPunct="1">
              <a:lnSpc>
                <a:spcPct val="170000"/>
              </a:lnSpc>
              <a:spcBef>
                <a:spcPct val="10000"/>
              </a:spcBef>
            </a:pPr>
            <a:r>
              <a:rPr lang="zh-CN" altLang="en-US" smtClean="0">
                <a:solidFill>
                  <a:schemeClr val="tx2"/>
                </a:solidFill>
                <a:latin typeface="楷体_GB2312" pitchFamily="49" charset="-122"/>
              </a:rPr>
              <a:t>保存软件现场，在中断服务程序中使用的通用寄存器等。</a:t>
            </a:r>
          </a:p>
          <a:p>
            <a:pPr lvl="1" algn="just" eaLnBrk="1" hangingPunct="1">
              <a:lnSpc>
                <a:spcPct val="170000"/>
              </a:lnSpc>
              <a:spcBef>
                <a:spcPct val="10000"/>
              </a:spcBef>
            </a:pPr>
            <a:r>
              <a:rPr lang="zh-CN" altLang="en-US" smtClean="0">
                <a:solidFill>
                  <a:schemeClr val="tx2"/>
                </a:solidFill>
                <a:latin typeface="楷体_GB2312" pitchFamily="49" charset="-122"/>
              </a:rPr>
              <a:t>开</a:t>
            </a:r>
            <a:r>
              <a:rPr lang="en-US" altLang="zh-CN" smtClean="0">
                <a:solidFill>
                  <a:schemeClr val="tx2"/>
                </a:solidFill>
                <a:latin typeface="楷体_GB2312" pitchFamily="49" charset="-122"/>
              </a:rPr>
              <a:t>CPU</a:t>
            </a:r>
            <a:r>
              <a:rPr lang="zh-CN" altLang="en-US" smtClean="0">
                <a:solidFill>
                  <a:schemeClr val="tx2"/>
                </a:solidFill>
                <a:latin typeface="楷体_GB2312" pitchFamily="49" charset="-122"/>
              </a:rPr>
              <a:t>中断，可以响应更高级别的中断请求。</a:t>
            </a:r>
          </a:p>
          <a:p>
            <a:pPr lvl="1" algn="just" eaLnBrk="1" hangingPunct="1">
              <a:lnSpc>
                <a:spcPct val="170000"/>
              </a:lnSpc>
              <a:spcBef>
                <a:spcPct val="10000"/>
              </a:spcBef>
            </a:pPr>
            <a:r>
              <a:rPr lang="zh-CN" altLang="en-US" smtClean="0">
                <a:solidFill>
                  <a:schemeClr val="tx2"/>
                </a:solidFill>
                <a:latin typeface="楷体_GB2312" pitchFamily="49" charset="-122"/>
              </a:rPr>
              <a:t>中断服务，执行中断服务程序。</a:t>
            </a:r>
          </a:p>
          <a:p>
            <a:pPr lvl="1" algn="just" eaLnBrk="1" hangingPunct="1">
              <a:lnSpc>
                <a:spcPct val="170000"/>
              </a:lnSpc>
              <a:spcBef>
                <a:spcPct val="10000"/>
              </a:spcBef>
            </a:pPr>
            <a:r>
              <a:rPr lang="zh-CN" altLang="en-US" smtClean="0">
                <a:solidFill>
                  <a:schemeClr val="tx2"/>
                </a:solidFill>
                <a:latin typeface="楷体_GB2312" pitchFamily="49" charset="-122"/>
              </a:rPr>
              <a:t>关</a:t>
            </a:r>
            <a:r>
              <a:rPr lang="en-US" altLang="zh-CN" smtClean="0">
                <a:solidFill>
                  <a:schemeClr val="tx2"/>
                </a:solidFill>
                <a:latin typeface="楷体_GB2312" pitchFamily="49" charset="-122"/>
              </a:rPr>
              <a:t>CPU</a:t>
            </a:r>
            <a:r>
              <a:rPr lang="zh-CN" altLang="en-US" smtClean="0">
                <a:solidFill>
                  <a:schemeClr val="tx2"/>
                </a:solidFill>
                <a:latin typeface="楷体_GB2312" pitchFamily="49" charset="-122"/>
              </a:rPr>
              <a:t>中断。</a:t>
            </a:r>
          </a:p>
          <a:p>
            <a:pPr lvl="1" algn="just" eaLnBrk="1" hangingPunct="1">
              <a:lnSpc>
                <a:spcPct val="170000"/>
              </a:lnSpc>
              <a:spcBef>
                <a:spcPct val="10000"/>
              </a:spcBef>
            </a:pPr>
            <a:r>
              <a:rPr lang="zh-CN" altLang="en-US" smtClean="0">
                <a:solidFill>
                  <a:schemeClr val="tx2"/>
                </a:solidFill>
                <a:latin typeface="楷体_GB2312" pitchFamily="49" charset="-122"/>
              </a:rPr>
              <a:t>恢复软件现场。</a:t>
            </a:r>
          </a:p>
          <a:p>
            <a:pPr lvl="1" algn="just" eaLnBrk="1" hangingPunct="1">
              <a:lnSpc>
                <a:spcPct val="170000"/>
              </a:lnSpc>
              <a:spcBef>
                <a:spcPct val="10000"/>
              </a:spcBef>
            </a:pPr>
            <a:r>
              <a:rPr lang="zh-CN" altLang="en-US" smtClean="0">
                <a:solidFill>
                  <a:schemeClr val="tx2"/>
                </a:solidFill>
                <a:latin typeface="楷体_GB2312" pitchFamily="49" charset="-122"/>
              </a:rPr>
              <a:t>恢复屏蔽状态。</a:t>
            </a:r>
          </a:p>
          <a:p>
            <a:pPr lvl="1" algn="just" eaLnBrk="1" hangingPunct="1">
              <a:lnSpc>
                <a:spcPct val="170000"/>
              </a:lnSpc>
              <a:spcBef>
                <a:spcPct val="10000"/>
              </a:spcBef>
            </a:pPr>
            <a:r>
              <a:rPr lang="zh-CN" altLang="en-US" smtClean="0">
                <a:solidFill>
                  <a:schemeClr val="tx2"/>
                </a:solidFill>
                <a:latin typeface="楷体_GB2312" pitchFamily="49" charset="-122"/>
              </a:rPr>
              <a:t>恢复硬件现场。</a:t>
            </a:r>
          </a:p>
          <a:p>
            <a:pPr lvl="1" algn="just" eaLnBrk="1" hangingPunct="1">
              <a:lnSpc>
                <a:spcPct val="170000"/>
              </a:lnSpc>
              <a:spcBef>
                <a:spcPct val="10000"/>
              </a:spcBef>
            </a:pPr>
            <a:r>
              <a:rPr lang="zh-CN" altLang="en-US" smtClean="0">
                <a:solidFill>
                  <a:schemeClr val="tx2"/>
                </a:solidFill>
                <a:latin typeface="楷体_GB2312" pitchFamily="49" charset="-122"/>
              </a:rPr>
              <a:t>开</a:t>
            </a:r>
            <a:r>
              <a:rPr lang="en-US" altLang="zh-CN" smtClean="0">
                <a:solidFill>
                  <a:schemeClr val="tx2"/>
                </a:solidFill>
                <a:latin typeface="楷体_GB2312" pitchFamily="49" charset="-122"/>
              </a:rPr>
              <a:t>CPU</a:t>
            </a:r>
            <a:r>
              <a:rPr lang="zh-CN" altLang="en-US" smtClean="0">
                <a:solidFill>
                  <a:schemeClr val="tx2"/>
                </a:solidFill>
                <a:latin typeface="楷体_GB2312" pitchFamily="49" charset="-122"/>
              </a:rPr>
              <a:t>中断。</a:t>
            </a:r>
          </a:p>
          <a:p>
            <a:pPr lvl="1" algn="just" eaLnBrk="1" hangingPunct="1">
              <a:lnSpc>
                <a:spcPct val="170000"/>
              </a:lnSpc>
              <a:spcBef>
                <a:spcPct val="10000"/>
              </a:spcBef>
            </a:pPr>
            <a:r>
              <a:rPr lang="zh-CN" altLang="en-US" smtClean="0">
                <a:solidFill>
                  <a:schemeClr val="tx2"/>
                </a:solidFill>
                <a:latin typeface="楷体_GB2312" pitchFamily="49" charset="-122"/>
              </a:rPr>
              <a:t>返回到中断点。</a:t>
            </a:r>
          </a:p>
        </p:txBody>
      </p:sp>
      <p:sp>
        <p:nvSpPr>
          <p:cNvPr id="87043" name="Rectangle 4"/>
          <p:cNvSpPr>
            <a:spLocks noGrp="1" noChangeArrowheads="1"/>
          </p:cNvSpPr>
          <p:nvPr>
            <p:ph type="title"/>
          </p:nvPr>
        </p:nvSpPr>
        <p:spPr>
          <a:xfrm>
            <a:off x="304800" y="476250"/>
            <a:ext cx="8458200" cy="504825"/>
          </a:xfrm>
          <a:noFill/>
        </p:spPr>
        <p:txBody>
          <a:bodyPr/>
          <a:lstStyle/>
          <a:p>
            <a:pPr eaLnBrk="1" hangingPunct="1"/>
            <a:r>
              <a:rPr lang="zh-CN" altLang="en-US" smtClean="0"/>
              <a:t>中断系统的软硬件分配</a:t>
            </a:r>
            <a:r>
              <a:rPr lang="zh-CN" altLang="en-US" sz="1600" smtClean="0"/>
              <a:t>（续）</a:t>
            </a:r>
          </a:p>
        </p:txBody>
      </p:sp>
      <p:sp>
        <p:nvSpPr>
          <p:cNvPr id="87044" name="AutoShape 5"/>
          <p:cNvSpPr>
            <a:spLocks noChangeArrowheads="1"/>
          </p:cNvSpPr>
          <p:nvPr/>
        </p:nvSpPr>
        <p:spPr bwMode="auto">
          <a:xfrm rot="5400000">
            <a:off x="5381625" y="3411538"/>
            <a:ext cx="4716463" cy="719137"/>
          </a:xfrm>
          <a:prstGeom prst="notchedRightArrow">
            <a:avLst>
              <a:gd name="adj1" fmla="val 15593"/>
              <a:gd name="adj2" fmla="val 392690"/>
            </a:avLst>
          </a:prstGeom>
          <a:noFill/>
          <a:ln w="3810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2" name="日期占位符 1"/>
          <p:cNvSpPr>
            <a:spLocks noGrp="1"/>
          </p:cNvSpPr>
          <p:nvPr>
            <p:ph type="dt" sz="half" idx="10"/>
          </p:nvPr>
        </p:nvSpPr>
        <p:spPr/>
        <p:txBody>
          <a:bodyPr/>
          <a:lstStyle/>
          <a:p>
            <a:pPr>
              <a:defRPr/>
            </a:pPr>
            <a:fld id="{CF4B4829-8FC8-4BBD-A45F-AE7547FBE73E}"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77</a:t>
            </a:fld>
            <a:endParaRPr lang="en-US" altLang="zh-CN" dirty="0"/>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body" idx="1"/>
          </p:nvPr>
        </p:nvSpPr>
        <p:spPr>
          <a:xfrm>
            <a:off x="304800" y="1196975"/>
            <a:ext cx="8610600" cy="5203825"/>
          </a:xfrm>
        </p:spPr>
        <p:txBody>
          <a:bodyPr/>
          <a:lstStyle/>
          <a:p>
            <a:pPr algn="just" eaLnBrk="1" hangingPunct="1">
              <a:lnSpc>
                <a:spcPct val="200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必须用硬件实现的有：</a:t>
            </a:r>
          </a:p>
          <a:p>
            <a:pPr lvl="1" algn="just" eaLnBrk="1" hangingPunct="1">
              <a:lnSpc>
                <a:spcPct val="200000"/>
              </a:lnSpc>
              <a:spcBef>
                <a:spcPct val="0"/>
              </a:spcBef>
            </a:pPr>
            <a:r>
              <a:rPr lang="zh-CN" altLang="en-US" dirty="0" smtClean="0">
                <a:latin typeface="微软雅黑" panose="020B0503020204020204" pitchFamily="34" charset="-122"/>
                <a:ea typeface="微软雅黑" panose="020B0503020204020204" pitchFamily="34" charset="-122"/>
              </a:rPr>
              <a:t>保存中断点和进入中断服务程序入口。</a:t>
            </a:r>
          </a:p>
          <a:p>
            <a:pPr lvl="2" algn="just" eaLnBrk="1" hangingPunct="1">
              <a:lnSpc>
                <a:spcPct val="200000"/>
              </a:lnSpc>
              <a:spcBef>
                <a:spcPct val="0"/>
              </a:spcBef>
            </a:pPr>
            <a:r>
              <a:rPr lang="zh-CN" altLang="en-US" dirty="0" smtClean="0">
                <a:latin typeface="微软雅黑" panose="020B0503020204020204" pitchFamily="34" charset="-122"/>
                <a:ea typeface="微软雅黑" panose="020B0503020204020204" pitchFamily="34" charset="-122"/>
              </a:rPr>
              <a:t>这两个功能相当于执行一条转子程序指令，因为中断发生在现行程序的什么地方是不确定的，不能由程序员来安排。</a:t>
            </a:r>
          </a:p>
          <a:p>
            <a:pPr algn="just" eaLnBrk="1" hangingPunct="1">
              <a:lnSpc>
                <a:spcPct val="200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必须用软件实现的有：</a:t>
            </a:r>
          </a:p>
          <a:p>
            <a:pPr lvl="1" algn="just" eaLnBrk="1" hangingPunct="1">
              <a:lnSpc>
                <a:spcPct val="200000"/>
              </a:lnSpc>
              <a:spcBef>
                <a:spcPct val="0"/>
              </a:spcBef>
            </a:pPr>
            <a:r>
              <a:rPr lang="zh-CN" altLang="en-US" dirty="0" smtClean="0">
                <a:latin typeface="微软雅黑" panose="020B0503020204020204" pitchFamily="34" charset="-122"/>
                <a:ea typeface="微软雅黑" panose="020B0503020204020204" pitchFamily="34" charset="-122"/>
              </a:rPr>
              <a:t>中断服务和返回到中断点。</a:t>
            </a:r>
          </a:p>
          <a:p>
            <a:pPr lvl="2" algn="just" eaLnBrk="1" hangingPunct="1">
              <a:lnSpc>
                <a:spcPct val="200000"/>
              </a:lnSpc>
              <a:spcBef>
                <a:spcPct val="0"/>
              </a:spcBef>
            </a:pPr>
            <a:r>
              <a:rPr lang="zh-CN" altLang="en-US" dirty="0" smtClean="0">
                <a:latin typeface="微软雅黑" panose="020B0503020204020204" pitchFamily="34" charset="-122"/>
                <a:ea typeface="微软雅黑" panose="020B0503020204020204" pitchFamily="34" charset="-122"/>
              </a:rPr>
              <a:t>返回到中断点，通过执行一条中断返回指令来实现。</a:t>
            </a:r>
          </a:p>
          <a:p>
            <a:pPr lvl="2" algn="just" eaLnBrk="1" hangingPunct="1">
              <a:lnSpc>
                <a:spcPct val="200000"/>
              </a:lnSpc>
              <a:spcBef>
                <a:spcPct val="0"/>
              </a:spcBef>
            </a:pPr>
            <a:r>
              <a:rPr lang="zh-CN" altLang="en-US" dirty="0" smtClean="0">
                <a:latin typeface="微软雅黑" panose="020B0503020204020204" pitchFamily="34" charset="-122"/>
                <a:ea typeface="微软雅黑" panose="020B0503020204020204" pitchFamily="34" charset="-122"/>
              </a:rPr>
              <a:t>中断服务必须用软件实现，因为是“程序中断方式”。</a:t>
            </a:r>
          </a:p>
        </p:txBody>
      </p:sp>
      <p:sp>
        <p:nvSpPr>
          <p:cNvPr id="88067" name="Rectangle 3"/>
          <p:cNvSpPr>
            <a:spLocks noGrp="1" noChangeArrowheads="1"/>
          </p:cNvSpPr>
          <p:nvPr>
            <p:ph type="title"/>
          </p:nvPr>
        </p:nvSpPr>
        <p:spPr>
          <a:xfrm>
            <a:off x="304800" y="476250"/>
            <a:ext cx="8458200" cy="504825"/>
          </a:xfrm>
          <a:noFill/>
        </p:spPr>
        <p:txBody>
          <a:bodyPr/>
          <a:lstStyle/>
          <a:p>
            <a:pPr eaLnBrk="1" hangingPunct="1"/>
            <a:r>
              <a:rPr lang="zh-CN" altLang="en-US" smtClean="0"/>
              <a:t>中断系统的软硬件分配</a:t>
            </a:r>
            <a:r>
              <a:rPr lang="zh-CN" altLang="en-US" sz="1600" smtClean="0"/>
              <a:t>（续）</a:t>
            </a:r>
          </a:p>
        </p:txBody>
      </p:sp>
      <p:sp>
        <p:nvSpPr>
          <p:cNvPr id="2" name="日期占位符 1"/>
          <p:cNvSpPr>
            <a:spLocks noGrp="1"/>
          </p:cNvSpPr>
          <p:nvPr>
            <p:ph type="dt" sz="half" idx="10"/>
          </p:nvPr>
        </p:nvSpPr>
        <p:spPr/>
        <p:txBody>
          <a:bodyPr/>
          <a:lstStyle/>
          <a:p>
            <a:pPr>
              <a:defRPr/>
            </a:pPr>
            <a:fld id="{9CBA5356-C747-4FA6-800A-F7090D613561}"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78</a:t>
            </a:fld>
            <a:endParaRPr lang="en-US" altLang="zh-CN" dirty="0"/>
          </a:p>
        </p:txBody>
      </p:sp>
      <p:sp>
        <p:nvSpPr>
          <p:cNvPr id="7" name="动作按钮: 后退或前一项 6">
            <a:hlinkClick r:id="rId2" action="ppaction://hlinksldjump" highlightClick="1"/>
          </p:cNvPr>
          <p:cNvSpPr/>
          <p:nvPr/>
        </p:nvSpPr>
        <p:spPr bwMode="auto">
          <a:xfrm>
            <a:off x="7884955" y="5848723"/>
            <a:ext cx="1042416" cy="504000"/>
          </a:xfrm>
          <a:prstGeom prst="actionButtonBackPrevious">
            <a:avLst/>
          </a:prstGeom>
          <a:solidFill>
            <a:srgbClr val="92D050"/>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50000"/>
              </a:spcBef>
              <a:spcAft>
                <a:spcPct val="0"/>
              </a:spcAft>
              <a:buClrTx/>
              <a:buSzTx/>
              <a:buFontTx/>
              <a:buChar char="•"/>
              <a:tabLst/>
            </a:pPr>
            <a:endParaRPr kumimoji="0" lang="zh-CN" altLang="en-US" sz="1600" b="1" i="0" u="none" strike="noStrike" cap="none" normalizeH="0" baseline="0" smtClean="0">
              <a:ln>
                <a:noFill/>
              </a:ln>
              <a:solidFill>
                <a:schemeClr val="tx2"/>
              </a:solidFill>
              <a:effectLst/>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anim calcmode="lin" valueType="num">
                                      <p:cBhvr additive="base">
                                        <p:cTn id="7" dur="500" fill="hold"/>
                                        <p:tgtEl>
                                          <p:spTgt spid="880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806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anim calcmode="lin" valueType="num">
                                      <p:cBhvr additive="base">
                                        <p:cTn id="11" dur="500" fill="hold"/>
                                        <p:tgtEl>
                                          <p:spTgt spid="8806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806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8066">
                                            <p:txEl>
                                              <p:pRg st="2" end="2"/>
                                            </p:txEl>
                                          </p:spTgt>
                                        </p:tgtEl>
                                        <p:attrNameLst>
                                          <p:attrName>style.visibility</p:attrName>
                                        </p:attrNameLst>
                                      </p:cBhvr>
                                      <p:to>
                                        <p:strVal val="visible"/>
                                      </p:to>
                                    </p:set>
                                    <p:anim calcmode="lin" valueType="num">
                                      <p:cBhvr additive="base">
                                        <p:cTn id="15" dur="500" fill="hold"/>
                                        <p:tgtEl>
                                          <p:spTgt spid="8806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806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8066">
                                            <p:txEl>
                                              <p:pRg st="3" end="3"/>
                                            </p:txEl>
                                          </p:spTgt>
                                        </p:tgtEl>
                                        <p:attrNameLst>
                                          <p:attrName>style.visibility</p:attrName>
                                        </p:attrNameLst>
                                      </p:cBhvr>
                                      <p:to>
                                        <p:strVal val="visible"/>
                                      </p:to>
                                    </p:set>
                                    <p:anim calcmode="lin" valueType="num">
                                      <p:cBhvr additive="base">
                                        <p:cTn id="21" dur="500" fill="hold"/>
                                        <p:tgtEl>
                                          <p:spTgt spid="8806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806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8066">
                                            <p:txEl>
                                              <p:pRg st="4" end="4"/>
                                            </p:txEl>
                                          </p:spTgt>
                                        </p:tgtEl>
                                        <p:attrNameLst>
                                          <p:attrName>style.visibility</p:attrName>
                                        </p:attrNameLst>
                                      </p:cBhvr>
                                      <p:to>
                                        <p:strVal val="visible"/>
                                      </p:to>
                                    </p:set>
                                    <p:anim calcmode="lin" valueType="num">
                                      <p:cBhvr additive="base">
                                        <p:cTn id="25" dur="500" fill="hold"/>
                                        <p:tgtEl>
                                          <p:spTgt spid="8806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806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8066">
                                            <p:txEl>
                                              <p:pRg st="5" end="5"/>
                                            </p:txEl>
                                          </p:spTgt>
                                        </p:tgtEl>
                                        <p:attrNameLst>
                                          <p:attrName>style.visibility</p:attrName>
                                        </p:attrNameLst>
                                      </p:cBhvr>
                                      <p:to>
                                        <p:strVal val="visible"/>
                                      </p:to>
                                    </p:set>
                                    <p:anim calcmode="lin" valueType="num">
                                      <p:cBhvr additive="base">
                                        <p:cTn id="29" dur="500" fill="hold"/>
                                        <p:tgtEl>
                                          <p:spTgt spid="8806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806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8066">
                                            <p:txEl>
                                              <p:pRg st="6" end="6"/>
                                            </p:txEl>
                                          </p:spTgt>
                                        </p:tgtEl>
                                        <p:attrNameLst>
                                          <p:attrName>style.visibility</p:attrName>
                                        </p:attrNameLst>
                                      </p:cBhvr>
                                      <p:to>
                                        <p:strVal val="visible"/>
                                      </p:to>
                                    </p:set>
                                    <p:anim calcmode="lin" valueType="num">
                                      <p:cBhvr additive="base">
                                        <p:cTn id="33" dur="500" fill="hold"/>
                                        <p:tgtEl>
                                          <p:spTgt spid="8806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806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body" idx="1"/>
          </p:nvPr>
        </p:nvSpPr>
        <p:spPr>
          <a:xfrm>
            <a:off x="228600" y="1196975"/>
            <a:ext cx="8686800" cy="5127625"/>
          </a:xfrm>
        </p:spPr>
        <p:txBody>
          <a:bodyPr/>
          <a:lstStyle/>
          <a:p>
            <a:pPr eaLnBrk="1" hangingPunct="1">
              <a:lnSpc>
                <a:spcPct val="170000"/>
              </a:lnSpc>
              <a:spcBef>
                <a:spcPct val="10000"/>
              </a:spcBef>
            </a:pPr>
            <a:r>
              <a:rPr lang="en-US" altLang="zh-CN" dirty="0" smtClean="0">
                <a:solidFill>
                  <a:srgbClr val="800000"/>
                </a:solidFill>
                <a:latin typeface="微软雅黑" panose="020B0503020204020204" pitchFamily="34" charset="-122"/>
                <a:ea typeface="微软雅黑" panose="020B0503020204020204" pitchFamily="34" charset="-122"/>
              </a:rPr>
              <a:t>2.</a:t>
            </a:r>
            <a:r>
              <a:rPr lang="zh-CN" altLang="en-US" dirty="0" smtClean="0">
                <a:solidFill>
                  <a:srgbClr val="800000"/>
                </a:solidFill>
                <a:latin typeface="微软雅黑" panose="020B0503020204020204" pitchFamily="34" charset="-122"/>
                <a:ea typeface="微软雅黑" panose="020B0503020204020204" pitchFamily="34" charset="-122"/>
              </a:rPr>
              <a:t>中断响应时间</a:t>
            </a:r>
          </a:p>
          <a:p>
            <a:pPr lvl="1" eaLnBrk="1" hangingPunct="1">
              <a:lnSpc>
                <a:spcPct val="170000"/>
              </a:lnSpc>
              <a:spcBef>
                <a:spcPct val="10000"/>
              </a:spcBef>
            </a:pPr>
            <a:r>
              <a:rPr lang="zh-CN" altLang="en-US" dirty="0" smtClean="0">
                <a:latin typeface="微软雅黑" panose="020B0503020204020204" pitchFamily="34" charset="-122"/>
                <a:ea typeface="微软雅黑" panose="020B0503020204020204" pitchFamily="34" charset="-122"/>
              </a:rPr>
              <a:t>定义：</a:t>
            </a:r>
            <a:r>
              <a:rPr lang="zh-CN" altLang="en-US" dirty="0" smtClean="0">
                <a:solidFill>
                  <a:srgbClr val="FF0000"/>
                </a:solidFill>
                <a:latin typeface="微软雅黑" panose="020B0503020204020204" pitchFamily="34" charset="-122"/>
                <a:ea typeface="微软雅黑" panose="020B0503020204020204" pitchFamily="34" charset="-122"/>
              </a:rPr>
              <a:t>从中断源向处理机发出中断服务请求开始，到处理机开始执行这个中断源的中断服务程序时为止，这一段时间称为中断响应时间。</a:t>
            </a:r>
          </a:p>
          <a:p>
            <a:pPr lvl="1" eaLnBrk="1" hangingPunct="1">
              <a:lnSpc>
                <a:spcPct val="170000"/>
              </a:lnSpc>
              <a:spcBef>
                <a:spcPct val="10000"/>
              </a:spcBef>
            </a:pPr>
            <a:r>
              <a:rPr lang="zh-CN" altLang="en-US" dirty="0" smtClean="0">
                <a:latin typeface="微软雅黑" panose="020B0503020204020204" pitchFamily="34" charset="-122"/>
                <a:ea typeface="微软雅黑" panose="020B0503020204020204" pitchFamily="34" charset="-122"/>
              </a:rPr>
              <a:t>影响中断响应时间的因素主要有</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个：</a:t>
            </a:r>
          </a:p>
          <a:p>
            <a:pPr lvl="1" eaLnBrk="1" hangingPunct="1">
              <a:lnSpc>
                <a:spcPct val="170000"/>
              </a:lnSpc>
              <a:spcBef>
                <a:spcPct val="10000"/>
              </a:spcBef>
              <a:buFontTx/>
              <a:buNone/>
            </a:pP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前</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个属于处理机设计，后</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个属于中断系统</a:t>
            </a:r>
            <a:r>
              <a:rPr lang="en-US" altLang="zh-CN" dirty="0" smtClean="0">
                <a:latin typeface="微软雅黑" panose="020B0503020204020204" pitchFamily="34" charset="-122"/>
                <a:ea typeface="微软雅黑" panose="020B0503020204020204" pitchFamily="34" charset="-122"/>
              </a:rPr>
              <a:t>)</a:t>
            </a:r>
          </a:p>
          <a:p>
            <a:pPr lvl="2" eaLnBrk="1" hangingPunct="1">
              <a:lnSpc>
                <a:spcPct val="170000"/>
              </a:lnSpc>
              <a:spcBef>
                <a:spcPct val="10000"/>
              </a:spcBef>
            </a:pPr>
            <a:r>
              <a:rPr lang="en-US" altLang="zh-CN" dirty="0" smtClean="0">
                <a:solidFill>
                  <a:srgbClr val="CC00FF"/>
                </a:solidFill>
                <a:latin typeface="微软雅黑" panose="020B0503020204020204" pitchFamily="34" charset="-122"/>
                <a:ea typeface="微软雅黑" panose="020B0503020204020204" pitchFamily="34" charset="-122"/>
              </a:rPr>
              <a:t>(1)</a:t>
            </a:r>
            <a:r>
              <a:rPr lang="zh-CN" altLang="en-US" dirty="0" smtClean="0">
                <a:solidFill>
                  <a:srgbClr val="CC00FF"/>
                </a:solidFill>
                <a:latin typeface="微软雅黑" panose="020B0503020204020204" pitchFamily="34" charset="-122"/>
                <a:ea typeface="微软雅黑" panose="020B0503020204020204" pitchFamily="34" charset="-122"/>
              </a:rPr>
              <a:t>最长指令执行时间</a:t>
            </a:r>
          </a:p>
          <a:p>
            <a:pPr lvl="2" eaLnBrk="1" hangingPunct="1">
              <a:lnSpc>
                <a:spcPct val="170000"/>
              </a:lnSpc>
              <a:spcBef>
                <a:spcPct val="10000"/>
              </a:spcBef>
              <a:buFontTx/>
              <a:buNone/>
            </a:pPr>
            <a:r>
              <a:rPr lang="zh-CN" altLang="en-US" dirty="0" smtClean="0">
                <a:latin typeface="微软雅黑" panose="020B0503020204020204" pitchFamily="34" charset="-122"/>
                <a:ea typeface="微软雅黑" panose="020B0503020204020204" pitchFamily="34" charset="-122"/>
              </a:rPr>
              <a:t>	有些指令的执行时间很长，甚至无法预测。</a:t>
            </a:r>
          </a:p>
          <a:p>
            <a:pPr lvl="2" eaLnBrk="1" hangingPunct="1">
              <a:lnSpc>
                <a:spcPct val="170000"/>
              </a:lnSpc>
              <a:spcBef>
                <a:spcPct val="10000"/>
              </a:spcBef>
            </a:pPr>
            <a:r>
              <a:rPr lang="en-US" altLang="zh-CN" dirty="0" smtClean="0">
                <a:solidFill>
                  <a:srgbClr val="CC00FF"/>
                </a:solidFill>
                <a:latin typeface="微软雅黑" panose="020B0503020204020204" pitchFamily="34" charset="-122"/>
                <a:ea typeface="微软雅黑" panose="020B0503020204020204" pitchFamily="34" charset="-122"/>
              </a:rPr>
              <a:t>(2)</a:t>
            </a:r>
            <a:r>
              <a:rPr lang="zh-CN" altLang="en-US" dirty="0" smtClean="0">
                <a:solidFill>
                  <a:srgbClr val="CC00FF"/>
                </a:solidFill>
                <a:latin typeface="微软雅黑" panose="020B0503020204020204" pitchFamily="34" charset="-122"/>
                <a:ea typeface="微软雅黑" panose="020B0503020204020204" pitchFamily="34" charset="-122"/>
              </a:rPr>
              <a:t>处理其它更紧急的任务所用时间</a:t>
            </a:r>
          </a:p>
          <a:p>
            <a:pPr lvl="2" eaLnBrk="1" hangingPunct="1">
              <a:lnSpc>
                <a:spcPct val="170000"/>
              </a:lnSpc>
              <a:spcBef>
                <a:spcPct val="10000"/>
              </a:spcBef>
              <a:buFontTx/>
              <a:buNone/>
            </a:pPr>
            <a:r>
              <a:rPr lang="zh-CN" altLang="en-US" dirty="0" smtClean="0">
                <a:solidFill>
                  <a:srgbClr val="CC00FF"/>
                </a:solidFill>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如处理</a:t>
            </a:r>
            <a:r>
              <a:rPr lang="en-US" altLang="zh-CN" dirty="0" smtClean="0">
                <a:latin typeface="微软雅黑" panose="020B0503020204020204" pitchFamily="34" charset="-122"/>
                <a:ea typeface="微软雅黑" panose="020B0503020204020204" pitchFamily="34" charset="-122"/>
              </a:rPr>
              <a:t>DMA</a:t>
            </a:r>
            <a:r>
              <a:rPr lang="zh-CN" altLang="en-US" dirty="0" smtClean="0">
                <a:latin typeface="微软雅黑" panose="020B0503020204020204" pitchFamily="34" charset="-122"/>
                <a:ea typeface="微软雅黑" panose="020B0503020204020204" pitchFamily="34" charset="-122"/>
              </a:rPr>
              <a:t>请求等。</a:t>
            </a:r>
          </a:p>
        </p:txBody>
      </p:sp>
      <p:sp>
        <p:nvSpPr>
          <p:cNvPr id="89091" name="Rectangle 3"/>
          <p:cNvSpPr>
            <a:spLocks noGrp="1" noChangeArrowheads="1"/>
          </p:cNvSpPr>
          <p:nvPr>
            <p:ph type="title"/>
          </p:nvPr>
        </p:nvSpPr>
        <p:spPr>
          <a:xfrm>
            <a:off x="304800" y="476250"/>
            <a:ext cx="8458200" cy="504825"/>
          </a:xfrm>
          <a:noFill/>
        </p:spPr>
        <p:txBody>
          <a:bodyPr/>
          <a:lstStyle/>
          <a:p>
            <a:pPr eaLnBrk="1" hangingPunct="1"/>
            <a:r>
              <a:rPr lang="zh-CN" altLang="en-US" smtClean="0"/>
              <a:t>中断系统的软硬件分配</a:t>
            </a:r>
            <a:r>
              <a:rPr lang="zh-CN" altLang="en-US" sz="1600" smtClean="0"/>
              <a:t>（续）</a:t>
            </a:r>
          </a:p>
        </p:txBody>
      </p:sp>
      <p:sp>
        <p:nvSpPr>
          <p:cNvPr id="2" name="日期占位符 1"/>
          <p:cNvSpPr>
            <a:spLocks noGrp="1"/>
          </p:cNvSpPr>
          <p:nvPr>
            <p:ph type="dt" sz="half" idx="10"/>
          </p:nvPr>
        </p:nvSpPr>
        <p:spPr/>
        <p:txBody>
          <a:bodyPr/>
          <a:lstStyle/>
          <a:p>
            <a:pPr>
              <a:defRPr/>
            </a:pPr>
            <a:fld id="{4288E437-C2A5-439C-AA3E-2BCD463A90B3}"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79</a:t>
            </a:fld>
            <a:endParaRPr lang="en-US" altLang="zh-CN" dirty="0"/>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3" name="Picture 2"/>
          <p:cNvPicPr>
            <a:picLocks noChangeAspect="1" noChangeArrowheads="1"/>
          </p:cNvPicPr>
          <p:nvPr/>
        </p:nvPicPr>
        <p:blipFill>
          <a:blip r:embed="rId2"/>
          <a:srcRect/>
          <a:stretch>
            <a:fillRect/>
          </a:stretch>
        </p:blipFill>
        <p:spPr bwMode="auto">
          <a:xfrm>
            <a:off x="900113" y="2193925"/>
            <a:ext cx="5545137"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244" name="Text Box 3"/>
          <p:cNvSpPr txBox="1">
            <a:spLocks noChangeArrowheads="1"/>
          </p:cNvSpPr>
          <p:nvPr/>
        </p:nvSpPr>
        <p:spPr bwMode="auto">
          <a:xfrm>
            <a:off x="539750" y="274637"/>
            <a:ext cx="835342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defRPr/>
            </a:pPr>
            <a:r>
              <a:rPr lang="zh-CN" altLang="en-US" sz="4000" b="1" dirty="0" smtClean="0">
                <a:solidFill>
                  <a:srgbClr val="C00000"/>
                </a:solidFill>
                <a:latin typeface="Arial" panose="020B0604020202020204" pitchFamily="34" charset="0"/>
                <a:ea typeface="楷体_GB2312" pitchFamily="49" charset="-122"/>
              </a:rPr>
              <a:t>磁记录原理　</a:t>
            </a:r>
            <a:r>
              <a:rPr lang="en-US" altLang="zh-CN" sz="4000" b="1" dirty="0" smtClean="0">
                <a:solidFill>
                  <a:srgbClr val="C00000"/>
                </a:solidFill>
                <a:latin typeface="Arial" panose="020B0604020202020204" pitchFamily="34" charset="0"/>
                <a:ea typeface="楷体_GB2312" pitchFamily="49" charset="-122"/>
              </a:rPr>
              <a:t>Magnetic recording </a:t>
            </a:r>
            <a:endParaRPr lang="en-US" altLang="zh-CN" sz="4000" b="1" dirty="0" smtClean="0">
              <a:solidFill>
                <a:srgbClr val="C00000"/>
              </a:solidFill>
              <a:latin typeface="Arial" panose="020B0604020202020204" pitchFamily="34" charset="0"/>
              <a:ea typeface="华文楷体" panose="02010600040101010101" pitchFamily="2" charset="-122"/>
            </a:endParaRPr>
          </a:p>
        </p:txBody>
      </p:sp>
      <p:sp>
        <p:nvSpPr>
          <p:cNvPr id="822276" name="Text Box 4"/>
          <p:cNvSpPr txBox="1">
            <a:spLocks noChangeArrowheads="1"/>
          </p:cNvSpPr>
          <p:nvPr/>
        </p:nvSpPr>
        <p:spPr bwMode="auto">
          <a:xfrm>
            <a:off x="5003800" y="1951038"/>
            <a:ext cx="3816350" cy="830262"/>
          </a:xfrm>
          <a:prstGeom prst="rect">
            <a:avLst/>
          </a:prstGeom>
          <a:solidFill>
            <a:srgbClr val="00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defRPr/>
            </a:pPr>
            <a:r>
              <a:rPr lang="zh-CN" altLang="en-US" sz="2400" b="1" smtClean="0">
                <a:solidFill>
                  <a:schemeClr val="bg1"/>
                </a:solidFill>
                <a:latin typeface="Arial" panose="020B0604020202020204" pitchFamily="34" charset="0"/>
                <a:ea typeface="隶书" panose="02010509060101010101" pitchFamily="49" charset="-122"/>
              </a:rPr>
              <a:t>超顺磁极限预示着水平记录真正走向了</a:t>
            </a:r>
            <a:r>
              <a:rPr lang="zh-CN" altLang="en-US" sz="2400" b="1" smtClean="0">
                <a:solidFill>
                  <a:schemeClr val="bg1"/>
                </a:solidFill>
                <a:latin typeface="华文楷体" panose="02010600040101010101" pitchFamily="2" charset="-122"/>
                <a:ea typeface="隶书" panose="02010509060101010101" pitchFamily="49" charset="-122"/>
              </a:rPr>
              <a:t>“</a:t>
            </a:r>
            <a:r>
              <a:rPr lang="zh-CN" altLang="en-US" sz="2400" b="1" smtClean="0">
                <a:solidFill>
                  <a:schemeClr val="bg1"/>
                </a:solidFill>
                <a:latin typeface="Arial" panose="020B0604020202020204" pitchFamily="34" charset="0"/>
                <a:ea typeface="隶书" panose="02010509060101010101" pitchFamily="49" charset="-122"/>
              </a:rPr>
              <a:t>山穷水尽</a:t>
            </a:r>
            <a:r>
              <a:rPr lang="zh-CN" altLang="en-US" sz="2400" b="1" smtClean="0">
                <a:solidFill>
                  <a:schemeClr val="bg1"/>
                </a:solidFill>
                <a:latin typeface="华文楷体" panose="02010600040101010101" pitchFamily="2" charset="-122"/>
                <a:ea typeface="隶书" panose="02010509060101010101" pitchFamily="49" charset="-122"/>
              </a:rPr>
              <a:t>”</a:t>
            </a:r>
            <a:endParaRPr lang="zh-CN" altLang="en-US" sz="2400" b="1" smtClean="0">
              <a:solidFill>
                <a:schemeClr val="bg1"/>
              </a:solidFill>
              <a:latin typeface="Arial" panose="020B0604020202020204" pitchFamily="34" charset="0"/>
              <a:ea typeface="隶书" panose="02010509060101010101" pitchFamily="49" charset="-122"/>
            </a:endParaRPr>
          </a:p>
        </p:txBody>
      </p:sp>
      <p:sp>
        <p:nvSpPr>
          <p:cNvPr id="822277" name="Text Box 5"/>
          <p:cNvSpPr txBox="1">
            <a:spLocks noChangeArrowheads="1"/>
          </p:cNvSpPr>
          <p:nvPr/>
        </p:nvSpPr>
        <p:spPr bwMode="auto">
          <a:xfrm>
            <a:off x="5076825" y="5203825"/>
            <a:ext cx="3816350" cy="1200150"/>
          </a:xfrm>
          <a:prstGeom prst="rect">
            <a:avLst/>
          </a:prstGeom>
          <a:solidFill>
            <a:srgbClr val="00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defRPr/>
            </a:pPr>
            <a:r>
              <a:rPr lang="zh-CN" altLang="en-US" sz="2400" b="1" smtClean="0">
                <a:solidFill>
                  <a:schemeClr val="bg1"/>
                </a:solidFill>
                <a:latin typeface="Arial" panose="020B0604020202020204" pitchFamily="34" charset="0"/>
                <a:ea typeface="隶书" panose="02010509060101010101" pitchFamily="49" charset="-122"/>
              </a:rPr>
              <a:t>垂直磁记录技术实现更高的记录密度</a:t>
            </a:r>
            <a:r>
              <a:rPr lang="zh-CN" altLang="en-US" sz="2400" b="1" smtClean="0">
                <a:solidFill>
                  <a:schemeClr val="bg1"/>
                </a:solidFill>
                <a:latin typeface="华文楷体" panose="02010600040101010101" pitchFamily="2" charset="-122"/>
                <a:ea typeface="隶书" panose="02010509060101010101" pitchFamily="49" charset="-122"/>
              </a:rPr>
              <a:t>”</a:t>
            </a:r>
            <a:r>
              <a:rPr lang="zh-CN" altLang="en-US" sz="2400" b="1" smtClean="0">
                <a:solidFill>
                  <a:schemeClr val="bg1"/>
                </a:solidFill>
                <a:latin typeface="Arial" panose="020B0604020202020204" pitchFamily="34" charset="0"/>
                <a:ea typeface="隶书" panose="02010509060101010101" pitchFamily="49" charset="-122"/>
              </a:rPr>
              <a:t>；也是实现</a:t>
            </a:r>
            <a:r>
              <a:rPr lang="zh-CN" altLang="en-US" sz="2400" b="1" smtClean="0">
                <a:solidFill>
                  <a:schemeClr val="bg1"/>
                </a:solidFill>
                <a:latin typeface="华文楷体" panose="02010600040101010101" pitchFamily="2" charset="-122"/>
                <a:ea typeface="隶书" panose="02010509060101010101" pitchFamily="49" charset="-122"/>
              </a:rPr>
              <a:t>“</a:t>
            </a:r>
            <a:r>
              <a:rPr lang="en-US" altLang="zh-CN" sz="2400" b="1" smtClean="0">
                <a:solidFill>
                  <a:schemeClr val="bg1"/>
                </a:solidFill>
                <a:latin typeface="Arial" panose="020B0604020202020204" pitchFamily="34" charset="0"/>
                <a:ea typeface="隶书" panose="02010509060101010101" pitchFamily="49" charset="-122"/>
              </a:rPr>
              <a:t>TGb/in</a:t>
            </a:r>
            <a:r>
              <a:rPr lang="en-US" altLang="zh-CN" sz="2400" b="1" baseline="30000" smtClean="0">
                <a:solidFill>
                  <a:schemeClr val="bg1"/>
                </a:solidFill>
                <a:latin typeface="Arial" panose="020B0604020202020204" pitchFamily="34" charset="0"/>
                <a:ea typeface="隶书" panose="02010509060101010101" pitchFamily="49" charset="-122"/>
              </a:rPr>
              <a:t>2</a:t>
            </a:r>
            <a:r>
              <a:rPr lang="zh-CN" altLang="en-US" sz="2400" b="1" smtClean="0">
                <a:solidFill>
                  <a:schemeClr val="bg1"/>
                </a:solidFill>
                <a:latin typeface="Arial" panose="020B0604020202020204" pitchFamily="34" charset="0"/>
                <a:ea typeface="隶书" panose="02010509060101010101" pitchFamily="49" charset="-122"/>
              </a:rPr>
              <a:t>的必由之路</a:t>
            </a:r>
            <a:r>
              <a:rPr lang="zh-CN" altLang="en-US" sz="2400" b="1" smtClean="0">
                <a:solidFill>
                  <a:schemeClr val="bg1"/>
                </a:solidFill>
                <a:latin typeface="华文楷体" panose="02010600040101010101" pitchFamily="2" charset="-122"/>
                <a:ea typeface="隶书" panose="02010509060101010101" pitchFamily="49" charset="-122"/>
              </a:rPr>
              <a:t>”</a:t>
            </a:r>
            <a:endParaRPr lang="zh-CN" altLang="en-US" sz="2400" b="1" smtClean="0">
              <a:solidFill>
                <a:schemeClr val="bg1"/>
              </a:solidFill>
              <a:latin typeface="Arial" panose="020B0604020202020204" pitchFamily="34" charset="0"/>
              <a:ea typeface="隶书" panose="02010509060101010101" pitchFamily="49" charset="-122"/>
            </a:endParaRPr>
          </a:p>
        </p:txBody>
      </p:sp>
      <p:sp>
        <p:nvSpPr>
          <p:cNvPr id="2" name="日期占位符 1"/>
          <p:cNvSpPr>
            <a:spLocks noGrp="1"/>
          </p:cNvSpPr>
          <p:nvPr>
            <p:ph type="dt" sz="half" idx="10"/>
          </p:nvPr>
        </p:nvSpPr>
        <p:spPr/>
        <p:txBody>
          <a:bodyPr/>
          <a:lstStyle/>
          <a:p>
            <a:pPr>
              <a:defRPr/>
            </a:pPr>
            <a:fld id="{7C65A709-E0DB-49CB-B36B-BD62BA6206EC}"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8</a:t>
            </a:fld>
            <a:endParaRPr lang="en-US" altLang="zh-CN" dirty="0"/>
          </a:p>
        </p:txBody>
      </p:sp>
    </p:spTree>
    <p:extLst>
      <p:ext uri="{BB962C8B-B14F-4D97-AF65-F5344CB8AC3E}">
        <p14:creationId xmlns:p14="http://schemas.microsoft.com/office/powerpoint/2010/main" val="34896623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22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822277"/>
                                        </p:tgtEl>
                                        <p:attrNameLst>
                                          <p:attrName>style.visibility</p:attrName>
                                        </p:attrNameLst>
                                      </p:cBhvr>
                                      <p:to>
                                        <p:strVal val="visible"/>
                                      </p:to>
                                    </p:set>
                                    <p:anim calcmode="lin" valueType="num">
                                      <p:cBhvr additive="base">
                                        <p:cTn id="11" dur="500" fill="hold"/>
                                        <p:tgtEl>
                                          <p:spTgt spid="822277"/>
                                        </p:tgtEl>
                                        <p:attrNameLst>
                                          <p:attrName>ppt_x</p:attrName>
                                        </p:attrNameLst>
                                      </p:cBhvr>
                                      <p:tavLst>
                                        <p:tav tm="0">
                                          <p:val>
                                            <p:strVal val="1+#ppt_w/2"/>
                                          </p:val>
                                        </p:tav>
                                        <p:tav tm="100000">
                                          <p:val>
                                            <p:strVal val="#ppt_x"/>
                                          </p:val>
                                        </p:tav>
                                      </p:tavLst>
                                    </p:anim>
                                    <p:anim calcmode="lin" valueType="num">
                                      <p:cBhvr additive="base">
                                        <p:cTn id="12" dur="500" fill="hold"/>
                                        <p:tgtEl>
                                          <p:spTgt spid="8222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76" grpId="0" animBg="1" autoUpdateAnimBg="0"/>
      <p:bldP spid="822277"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Rectangle 2"/>
          <p:cNvSpPr>
            <a:spLocks noGrp="1" noChangeArrowheads="1"/>
          </p:cNvSpPr>
          <p:nvPr>
            <p:ph type="body" idx="1"/>
          </p:nvPr>
        </p:nvSpPr>
        <p:spPr>
          <a:xfrm>
            <a:off x="304800" y="1196975"/>
            <a:ext cx="8610600" cy="5051425"/>
          </a:xfrm>
        </p:spPr>
        <p:txBody>
          <a:bodyPr/>
          <a:lstStyle/>
          <a:p>
            <a:pPr lvl="2" eaLnBrk="1" hangingPunct="1">
              <a:lnSpc>
                <a:spcPct val="230000"/>
              </a:lnSpc>
              <a:spcBef>
                <a:spcPct val="10000"/>
              </a:spcBef>
            </a:pPr>
            <a:r>
              <a:rPr lang="en-US" altLang="zh-CN" dirty="0" smtClean="0">
                <a:solidFill>
                  <a:srgbClr val="CC00FF"/>
                </a:solidFill>
                <a:latin typeface="微软雅黑" panose="020B0503020204020204" pitchFamily="34" charset="-122"/>
                <a:ea typeface="微软雅黑" panose="020B0503020204020204" pitchFamily="34" charset="-122"/>
              </a:rPr>
              <a:t>(3)</a:t>
            </a:r>
            <a:r>
              <a:rPr lang="zh-CN" altLang="en-US" dirty="0" smtClean="0">
                <a:solidFill>
                  <a:srgbClr val="CC00FF"/>
                </a:solidFill>
                <a:latin typeface="微软雅黑" panose="020B0503020204020204" pitchFamily="34" charset="-122"/>
                <a:ea typeface="微软雅黑" panose="020B0503020204020204" pitchFamily="34" charset="-122"/>
              </a:rPr>
              <a:t>从第一次关</a:t>
            </a:r>
            <a:r>
              <a:rPr lang="en-US" altLang="zh-CN" dirty="0" smtClean="0">
                <a:solidFill>
                  <a:srgbClr val="CC00FF"/>
                </a:solidFill>
                <a:latin typeface="微软雅黑" panose="020B0503020204020204" pitchFamily="34" charset="-122"/>
                <a:ea typeface="微软雅黑" panose="020B0503020204020204" pitchFamily="34" charset="-122"/>
              </a:rPr>
              <a:t>CPU</a:t>
            </a:r>
            <a:r>
              <a:rPr lang="zh-CN" altLang="en-US" dirty="0" smtClean="0">
                <a:solidFill>
                  <a:srgbClr val="CC00FF"/>
                </a:solidFill>
                <a:latin typeface="微软雅黑" panose="020B0503020204020204" pitchFamily="34" charset="-122"/>
                <a:ea typeface="微软雅黑" panose="020B0503020204020204" pitchFamily="34" charset="-122"/>
              </a:rPr>
              <a:t>中断到第一次开</a:t>
            </a:r>
            <a:r>
              <a:rPr lang="en-US" altLang="zh-CN" dirty="0" smtClean="0">
                <a:solidFill>
                  <a:srgbClr val="CC00FF"/>
                </a:solidFill>
                <a:latin typeface="微软雅黑" panose="020B0503020204020204" pitchFamily="34" charset="-122"/>
                <a:ea typeface="微软雅黑" panose="020B0503020204020204" pitchFamily="34" charset="-122"/>
              </a:rPr>
              <a:t>CPU</a:t>
            </a:r>
            <a:r>
              <a:rPr lang="zh-CN" altLang="en-US" dirty="0" smtClean="0">
                <a:solidFill>
                  <a:srgbClr val="CC00FF"/>
                </a:solidFill>
                <a:latin typeface="微软雅黑" panose="020B0503020204020204" pitchFamily="34" charset="-122"/>
                <a:ea typeface="微软雅黑" panose="020B0503020204020204" pitchFamily="34" charset="-122"/>
              </a:rPr>
              <a:t>中断所经历的时间</a:t>
            </a:r>
          </a:p>
          <a:p>
            <a:pPr lvl="2" eaLnBrk="1" hangingPunct="1">
              <a:lnSpc>
                <a:spcPct val="230000"/>
              </a:lnSpc>
              <a:spcBef>
                <a:spcPct val="10000"/>
              </a:spcBef>
              <a:buFontTx/>
              <a:buNone/>
            </a:pPr>
            <a:r>
              <a:rPr lang="zh-CN" altLang="en-US" dirty="0" smtClean="0">
                <a:latin typeface="微软雅黑" panose="020B0503020204020204" pitchFamily="34" charset="-122"/>
                <a:ea typeface="微软雅黑" panose="020B0503020204020204" pitchFamily="34" charset="-122"/>
              </a:rPr>
              <a:t>	中断系统的软件与硬件功能分配，主要就是要考虑这一段内要所的事情用软件来实现，还是用硬件来实现。</a:t>
            </a:r>
          </a:p>
          <a:p>
            <a:pPr lvl="2" eaLnBrk="1" hangingPunct="1">
              <a:lnSpc>
                <a:spcPct val="230000"/>
              </a:lnSpc>
              <a:spcBef>
                <a:spcPct val="10000"/>
              </a:spcBef>
              <a:buFontTx/>
              <a:buNone/>
            </a:pPr>
            <a:endParaRPr lang="zh-CN" altLang="en-US" dirty="0" smtClean="0">
              <a:solidFill>
                <a:srgbClr val="CC00FF"/>
              </a:solidFill>
              <a:latin typeface="微软雅黑" panose="020B0503020204020204" pitchFamily="34" charset="-122"/>
              <a:ea typeface="微软雅黑" panose="020B0503020204020204" pitchFamily="34" charset="-122"/>
            </a:endParaRPr>
          </a:p>
          <a:p>
            <a:pPr lvl="2" eaLnBrk="1" hangingPunct="1">
              <a:lnSpc>
                <a:spcPct val="230000"/>
              </a:lnSpc>
              <a:spcBef>
                <a:spcPct val="10000"/>
              </a:spcBef>
            </a:pPr>
            <a:r>
              <a:rPr lang="en-US" altLang="zh-CN" dirty="0" smtClean="0">
                <a:solidFill>
                  <a:srgbClr val="CC00FF"/>
                </a:solidFill>
                <a:latin typeface="微软雅黑" panose="020B0503020204020204" pitchFamily="34" charset="-122"/>
                <a:ea typeface="微软雅黑" panose="020B0503020204020204" pitchFamily="34" charset="-122"/>
              </a:rPr>
              <a:t>(4)</a:t>
            </a:r>
            <a:r>
              <a:rPr lang="zh-CN" altLang="en-US" dirty="0" smtClean="0">
                <a:solidFill>
                  <a:srgbClr val="CC00FF"/>
                </a:solidFill>
                <a:latin typeface="微软雅黑" panose="020B0503020204020204" pitchFamily="34" charset="-122"/>
                <a:ea typeface="微软雅黑" panose="020B0503020204020204" pitchFamily="34" charset="-122"/>
              </a:rPr>
              <a:t>通过软件找到中断服务程序入口所用时间</a:t>
            </a:r>
          </a:p>
          <a:p>
            <a:pPr lvl="2" eaLnBrk="1" hangingPunct="1">
              <a:lnSpc>
                <a:spcPct val="230000"/>
              </a:lnSpc>
              <a:spcBef>
                <a:spcPct val="10000"/>
              </a:spcBef>
              <a:buFontTx/>
              <a:buNone/>
            </a:pPr>
            <a:r>
              <a:rPr lang="zh-CN" altLang="en-US" dirty="0" smtClean="0">
                <a:latin typeface="微软雅黑" panose="020B0503020204020204" pitchFamily="34" charset="-122"/>
                <a:ea typeface="微软雅黑" panose="020B0503020204020204" pitchFamily="34" charset="-122"/>
              </a:rPr>
              <a:t>	主要是第</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和第</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两部分。其中，第</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部分是指令系统设计时考虑的问题，在中断系统的设计中，主要考虑第</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部分。</a:t>
            </a:r>
          </a:p>
        </p:txBody>
      </p:sp>
      <p:sp>
        <p:nvSpPr>
          <p:cNvPr id="90115" name="Rectangle 3"/>
          <p:cNvSpPr>
            <a:spLocks noGrp="1" noChangeArrowheads="1"/>
          </p:cNvSpPr>
          <p:nvPr>
            <p:ph type="title"/>
          </p:nvPr>
        </p:nvSpPr>
        <p:spPr>
          <a:xfrm>
            <a:off x="304800" y="476250"/>
            <a:ext cx="8458200" cy="504825"/>
          </a:xfrm>
          <a:noFill/>
        </p:spPr>
        <p:txBody>
          <a:bodyPr/>
          <a:lstStyle/>
          <a:p>
            <a:pPr eaLnBrk="1" hangingPunct="1"/>
            <a:r>
              <a:rPr lang="zh-CN" altLang="en-US" smtClean="0"/>
              <a:t>中断系统的软硬件分配</a:t>
            </a:r>
            <a:r>
              <a:rPr lang="zh-CN" altLang="en-US" sz="1600" smtClean="0"/>
              <a:t>（续）</a:t>
            </a:r>
          </a:p>
        </p:txBody>
      </p:sp>
      <p:sp>
        <p:nvSpPr>
          <p:cNvPr id="2" name="日期占位符 1"/>
          <p:cNvSpPr>
            <a:spLocks noGrp="1"/>
          </p:cNvSpPr>
          <p:nvPr>
            <p:ph type="dt" sz="half" idx="10"/>
          </p:nvPr>
        </p:nvSpPr>
        <p:spPr/>
        <p:txBody>
          <a:bodyPr/>
          <a:lstStyle/>
          <a:p>
            <a:pPr>
              <a:defRPr/>
            </a:pPr>
            <a:fld id="{A44FFD60-1422-432B-B50E-AE6EE954218A}"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80</a:t>
            </a:fld>
            <a:endParaRPr lang="en-US" altLang="zh-CN" dirty="0"/>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42913" y="476250"/>
            <a:ext cx="8243887" cy="504825"/>
          </a:xfrm>
        </p:spPr>
        <p:txBody>
          <a:bodyPr/>
          <a:lstStyle/>
          <a:p>
            <a:pPr eaLnBrk="1" hangingPunct="1"/>
            <a:r>
              <a:rPr lang="zh-CN" altLang="en-US" sz="3200" smtClean="0">
                <a:latin typeface="楷体_GB2312" pitchFamily="49" charset="-122"/>
              </a:rPr>
              <a:t>中断源的识别方法</a:t>
            </a:r>
          </a:p>
        </p:txBody>
      </p:sp>
      <p:sp>
        <p:nvSpPr>
          <p:cNvPr id="91139" name="Rectangle 3"/>
          <p:cNvSpPr>
            <a:spLocks noGrp="1" noChangeArrowheads="1"/>
          </p:cNvSpPr>
          <p:nvPr>
            <p:ph type="body" idx="1"/>
          </p:nvPr>
        </p:nvSpPr>
        <p:spPr>
          <a:xfrm>
            <a:off x="381000" y="1125538"/>
            <a:ext cx="8151813" cy="2879725"/>
          </a:xfrm>
        </p:spPr>
        <p:txBody>
          <a:bodyPr/>
          <a:lstStyle/>
          <a:p>
            <a:pPr eaLnBrk="1" hangingPunct="1">
              <a:lnSpc>
                <a:spcPct val="140000"/>
              </a:lnSpc>
              <a:spcBef>
                <a:spcPct val="5000"/>
              </a:spcBef>
            </a:pPr>
            <a:r>
              <a:rPr lang="en-US" altLang="zh-CN" dirty="0" smtClean="0">
                <a:solidFill>
                  <a:srgbClr val="800000"/>
                </a:solidFill>
                <a:latin typeface="微软雅黑" panose="020B0503020204020204" pitchFamily="34" charset="-122"/>
                <a:ea typeface="微软雅黑" panose="020B0503020204020204" pitchFamily="34" charset="-122"/>
              </a:rPr>
              <a:t>1. </a:t>
            </a:r>
            <a:r>
              <a:rPr lang="zh-CN" altLang="en-US" dirty="0" smtClean="0">
                <a:solidFill>
                  <a:srgbClr val="800000"/>
                </a:solidFill>
                <a:latin typeface="微软雅黑" panose="020B0503020204020204" pitchFamily="34" charset="-122"/>
                <a:ea typeface="微软雅黑" panose="020B0503020204020204" pitchFamily="34" charset="-122"/>
              </a:rPr>
              <a:t>识别中断源的查询法</a:t>
            </a:r>
          </a:p>
          <a:p>
            <a:pPr lvl="1" eaLnBrk="1" hangingPunct="1">
              <a:lnSpc>
                <a:spcPct val="140000"/>
              </a:lnSpc>
              <a:spcBef>
                <a:spcPct val="5000"/>
              </a:spcBef>
            </a:pPr>
            <a:r>
              <a:rPr lang="zh-CN" altLang="en-US" dirty="0" smtClean="0">
                <a:latin typeface="微软雅黑" panose="020B0503020204020204" pitchFamily="34" charset="-122"/>
                <a:ea typeface="微软雅黑" panose="020B0503020204020204" pitchFamily="34" charset="-122"/>
              </a:rPr>
              <a:t>所有中断源共用一条中断请求线</a:t>
            </a:r>
          </a:p>
          <a:p>
            <a:pPr lvl="1" eaLnBrk="1" hangingPunct="1">
              <a:lnSpc>
                <a:spcPct val="140000"/>
              </a:lnSpc>
              <a:spcBef>
                <a:spcPct val="5000"/>
              </a:spcBef>
            </a:pPr>
            <a:r>
              <a:rPr lang="zh-CN" altLang="en-US" dirty="0" smtClean="0">
                <a:latin typeface="微软雅黑" panose="020B0503020204020204" pitchFamily="34" charset="-122"/>
                <a:ea typeface="微软雅黑" panose="020B0503020204020204" pitchFamily="34" charset="-122"/>
              </a:rPr>
              <a:t>处理机响应中断后都进入同一个程序入口</a:t>
            </a:r>
          </a:p>
          <a:p>
            <a:pPr lvl="1" eaLnBrk="1" hangingPunct="1">
              <a:lnSpc>
                <a:spcPct val="140000"/>
              </a:lnSpc>
              <a:spcBef>
                <a:spcPct val="5000"/>
              </a:spcBef>
            </a:pPr>
            <a:r>
              <a:rPr lang="zh-CN" altLang="en-US" dirty="0" smtClean="0">
                <a:latin typeface="微软雅黑" panose="020B0503020204020204" pitchFamily="34" charset="-122"/>
                <a:ea typeface="微软雅黑" panose="020B0503020204020204" pitchFamily="34" charset="-122"/>
              </a:rPr>
              <a:t>用软件找出申请中断的中断源</a:t>
            </a:r>
          </a:p>
          <a:p>
            <a:pPr lvl="1" eaLnBrk="1" hangingPunct="1">
              <a:lnSpc>
                <a:spcPct val="140000"/>
              </a:lnSpc>
              <a:spcBef>
                <a:spcPct val="5000"/>
              </a:spcBef>
            </a:pPr>
            <a:r>
              <a:rPr lang="zh-CN" altLang="en-US" dirty="0" smtClean="0">
                <a:solidFill>
                  <a:srgbClr val="CC00FF"/>
                </a:solidFill>
                <a:latin typeface="微软雅黑" panose="020B0503020204020204" pitchFamily="34" charset="-122"/>
                <a:ea typeface="微软雅黑" panose="020B0503020204020204" pitchFamily="34" charset="-122"/>
              </a:rPr>
              <a:t>主要优点：</a:t>
            </a:r>
            <a:r>
              <a:rPr lang="zh-CN" altLang="en-US" dirty="0" smtClean="0">
                <a:solidFill>
                  <a:schemeClr val="tx2"/>
                </a:solidFill>
                <a:latin typeface="微软雅黑" panose="020B0503020204020204" pitchFamily="34" charset="-122"/>
                <a:ea typeface="微软雅黑" panose="020B0503020204020204" pitchFamily="34" charset="-122"/>
              </a:rPr>
              <a:t>灵活性好。</a:t>
            </a:r>
          </a:p>
          <a:p>
            <a:pPr lvl="1" eaLnBrk="1" hangingPunct="1">
              <a:lnSpc>
                <a:spcPct val="140000"/>
              </a:lnSpc>
              <a:spcBef>
                <a:spcPct val="5000"/>
              </a:spcBef>
            </a:pPr>
            <a:r>
              <a:rPr lang="zh-CN" altLang="en-US" dirty="0" smtClean="0">
                <a:solidFill>
                  <a:srgbClr val="CC00FF"/>
                </a:solidFill>
                <a:latin typeface="微软雅黑" panose="020B0503020204020204" pitchFamily="34" charset="-122"/>
                <a:ea typeface="微软雅黑" panose="020B0503020204020204" pitchFamily="34" charset="-122"/>
              </a:rPr>
              <a:t>主要缺点：</a:t>
            </a:r>
            <a:r>
              <a:rPr lang="zh-CN" altLang="en-US" dirty="0" smtClean="0">
                <a:solidFill>
                  <a:schemeClr val="tx2"/>
                </a:solidFill>
                <a:latin typeface="微软雅黑" panose="020B0503020204020204" pitchFamily="34" charset="-122"/>
                <a:ea typeface="微软雅黑" panose="020B0503020204020204" pitchFamily="34" charset="-122"/>
              </a:rPr>
              <a:t>速度慢。</a:t>
            </a:r>
          </a:p>
        </p:txBody>
      </p:sp>
      <p:grpSp>
        <p:nvGrpSpPr>
          <p:cNvPr id="91140" name="Group 389"/>
          <p:cNvGrpSpPr>
            <a:grpSpLocks/>
          </p:cNvGrpSpPr>
          <p:nvPr/>
        </p:nvGrpSpPr>
        <p:grpSpPr bwMode="auto">
          <a:xfrm>
            <a:off x="895350" y="4005263"/>
            <a:ext cx="7235825" cy="2036762"/>
            <a:chOff x="564" y="2523"/>
            <a:chExt cx="4558" cy="1283"/>
          </a:xfrm>
        </p:grpSpPr>
        <p:sp>
          <p:nvSpPr>
            <p:cNvPr id="91141" name="Rectangle 199"/>
            <p:cNvSpPr>
              <a:spLocks noChangeArrowheads="1"/>
            </p:cNvSpPr>
            <p:nvPr/>
          </p:nvSpPr>
          <p:spPr bwMode="auto">
            <a:xfrm>
              <a:off x="1939" y="2613"/>
              <a:ext cx="508"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latin typeface="楷体_GB2312" pitchFamily="49" charset="-122"/>
                </a:rPr>
                <a:t>中断源</a:t>
              </a:r>
              <a:r>
                <a:rPr lang="en-US" altLang="zh-CN" sz="1800">
                  <a:latin typeface="楷体_GB2312" pitchFamily="49" charset="-122"/>
                </a:rPr>
                <a:t>1</a:t>
              </a:r>
            </a:p>
          </p:txBody>
        </p:sp>
        <p:sp>
          <p:nvSpPr>
            <p:cNvPr id="91142" name="Rectangle 201"/>
            <p:cNvSpPr>
              <a:spLocks noChangeArrowheads="1"/>
            </p:cNvSpPr>
            <p:nvPr/>
          </p:nvSpPr>
          <p:spPr bwMode="auto">
            <a:xfrm>
              <a:off x="3074" y="2613"/>
              <a:ext cx="508"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latin typeface="楷体_GB2312" pitchFamily="49" charset="-122"/>
                </a:rPr>
                <a:t>中断源</a:t>
              </a:r>
              <a:r>
                <a:rPr lang="en-US" altLang="zh-CN" sz="1800">
                  <a:latin typeface="楷体_GB2312" pitchFamily="49" charset="-122"/>
                </a:rPr>
                <a:t>2</a:t>
              </a:r>
            </a:p>
          </p:txBody>
        </p:sp>
        <p:sp>
          <p:nvSpPr>
            <p:cNvPr id="91143" name="Rectangle 203"/>
            <p:cNvSpPr>
              <a:spLocks noChangeArrowheads="1"/>
            </p:cNvSpPr>
            <p:nvPr/>
          </p:nvSpPr>
          <p:spPr bwMode="auto">
            <a:xfrm>
              <a:off x="3946" y="2613"/>
              <a:ext cx="288"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rgbClr val="FF0000"/>
                  </a:solidFill>
                  <a:latin typeface="Arial" panose="020B0604020202020204" pitchFamily="34" charset="0"/>
                </a:rPr>
                <a:t>……</a:t>
              </a:r>
              <a:endParaRPr lang="en-US" altLang="zh-CN" sz="1800">
                <a:solidFill>
                  <a:srgbClr val="FF0000"/>
                </a:solidFill>
                <a:latin typeface="楷体_GB2312" pitchFamily="49" charset="-122"/>
              </a:endParaRPr>
            </a:p>
          </p:txBody>
        </p:sp>
        <p:sp>
          <p:nvSpPr>
            <p:cNvPr id="91144" name="Rectangle 204"/>
            <p:cNvSpPr>
              <a:spLocks noChangeArrowheads="1"/>
            </p:cNvSpPr>
            <p:nvPr/>
          </p:nvSpPr>
          <p:spPr bwMode="auto">
            <a:xfrm>
              <a:off x="4493" y="2613"/>
              <a:ext cx="508"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latin typeface="楷体_GB2312" pitchFamily="49" charset="-122"/>
                </a:rPr>
                <a:t>中断源</a:t>
              </a:r>
              <a:r>
                <a:rPr lang="en-US" altLang="zh-CN" sz="1800">
                  <a:latin typeface="楷体_GB2312" pitchFamily="49" charset="-122"/>
                </a:rPr>
                <a:t>n</a:t>
              </a:r>
            </a:p>
          </p:txBody>
        </p:sp>
        <p:sp>
          <p:nvSpPr>
            <p:cNvPr id="91145" name="Rectangle 206"/>
            <p:cNvSpPr>
              <a:spLocks noChangeArrowheads="1"/>
            </p:cNvSpPr>
            <p:nvPr/>
          </p:nvSpPr>
          <p:spPr bwMode="auto">
            <a:xfrm>
              <a:off x="1840" y="2523"/>
              <a:ext cx="18" cy="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46" name="Line 207"/>
            <p:cNvSpPr>
              <a:spLocks noChangeShapeType="1"/>
            </p:cNvSpPr>
            <p:nvPr/>
          </p:nvSpPr>
          <p:spPr bwMode="auto">
            <a:xfrm>
              <a:off x="1840" y="252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7" name="Rectangle 208"/>
            <p:cNvSpPr>
              <a:spLocks noChangeArrowheads="1"/>
            </p:cNvSpPr>
            <p:nvPr/>
          </p:nvSpPr>
          <p:spPr bwMode="auto">
            <a:xfrm>
              <a:off x="1840" y="2523"/>
              <a:ext cx="18"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48" name="Line 209"/>
            <p:cNvSpPr>
              <a:spLocks noChangeShapeType="1"/>
            </p:cNvSpPr>
            <p:nvPr/>
          </p:nvSpPr>
          <p:spPr bwMode="auto">
            <a:xfrm>
              <a:off x="1840" y="2523"/>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9" name="Line 210"/>
            <p:cNvSpPr>
              <a:spLocks noChangeShapeType="1"/>
            </p:cNvSpPr>
            <p:nvPr/>
          </p:nvSpPr>
          <p:spPr bwMode="auto">
            <a:xfrm>
              <a:off x="1840" y="2523"/>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50" name="Rectangle 211"/>
            <p:cNvSpPr>
              <a:spLocks noChangeArrowheads="1"/>
            </p:cNvSpPr>
            <p:nvPr/>
          </p:nvSpPr>
          <p:spPr bwMode="auto">
            <a:xfrm>
              <a:off x="1858" y="2523"/>
              <a:ext cx="692"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51" name="Line 212"/>
            <p:cNvSpPr>
              <a:spLocks noChangeShapeType="1"/>
            </p:cNvSpPr>
            <p:nvPr/>
          </p:nvSpPr>
          <p:spPr bwMode="auto">
            <a:xfrm>
              <a:off x="1858" y="2523"/>
              <a:ext cx="69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52" name="Rectangle 213"/>
            <p:cNvSpPr>
              <a:spLocks noChangeArrowheads="1"/>
            </p:cNvSpPr>
            <p:nvPr/>
          </p:nvSpPr>
          <p:spPr bwMode="auto">
            <a:xfrm>
              <a:off x="2550" y="2523"/>
              <a:ext cx="18" cy="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53" name="Line 214"/>
            <p:cNvSpPr>
              <a:spLocks noChangeShapeType="1"/>
            </p:cNvSpPr>
            <p:nvPr/>
          </p:nvSpPr>
          <p:spPr bwMode="auto">
            <a:xfrm>
              <a:off x="2550" y="252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54" name="Rectangle 215"/>
            <p:cNvSpPr>
              <a:spLocks noChangeArrowheads="1"/>
            </p:cNvSpPr>
            <p:nvPr/>
          </p:nvSpPr>
          <p:spPr bwMode="auto">
            <a:xfrm>
              <a:off x="2550" y="2523"/>
              <a:ext cx="18"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55" name="Line 216"/>
            <p:cNvSpPr>
              <a:spLocks noChangeShapeType="1"/>
            </p:cNvSpPr>
            <p:nvPr/>
          </p:nvSpPr>
          <p:spPr bwMode="auto">
            <a:xfrm>
              <a:off x="2550" y="2523"/>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56" name="Line 217"/>
            <p:cNvSpPr>
              <a:spLocks noChangeShapeType="1"/>
            </p:cNvSpPr>
            <p:nvPr/>
          </p:nvSpPr>
          <p:spPr bwMode="auto">
            <a:xfrm>
              <a:off x="2550" y="2523"/>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57" name="Rectangle 218"/>
            <p:cNvSpPr>
              <a:spLocks noChangeArrowheads="1"/>
            </p:cNvSpPr>
            <p:nvPr/>
          </p:nvSpPr>
          <p:spPr bwMode="auto">
            <a:xfrm>
              <a:off x="2975" y="2523"/>
              <a:ext cx="18" cy="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58" name="Line 219"/>
            <p:cNvSpPr>
              <a:spLocks noChangeShapeType="1"/>
            </p:cNvSpPr>
            <p:nvPr/>
          </p:nvSpPr>
          <p:spPr bwMode="auto">
            <a:xfrm>
              <a:off x="2975" y="252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59" name="Rectangle 220"/>
            <p:cNvSpPr>
              <a:spLocks noChangeArrowheads="1"/>
            </p:cNvSpPr>
            <p:nvPr/>
          </p:nvSpPr>
          <p:spPr bwMode="auto">
            <a:xfrm>
              <a:off x="2975" y="2523"/>
              <a:ext cx="18"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60" name="Line 221"/>
            <p:cNvSpPr>
              <a:spLocks noChangeShapeType="1"/>
            </p:cNvSpPr>
            <p:nvPr/>
          </p:nvSpPr>
          <p:spPr bwMode="auto">
            <a:xfrm>
              <a:off x="2975" y="2523"/>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1" name="Line 222"/>
            <p:cNvSpPr>
              <a:spLocks noChangeShapeType="1"/>
            </p:cNvSpPr>
            <p:nvPr/>
          </p:nvSpPr>
          <p:spPr bwMode="auto">
            <a:xfrm>
              <a:off x="2975" y="2523"/>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2" name="Rectangle 223"/>
            <p:cNvSpPr>
              <a:spLocks noChangeArrowheads="1"/>
            </p:cNvSpPr>
            <p:nvPr/>
          </p:nvSpPr>
          <p:spPr bwMode="auto">
            <a:xfrm>
              <a:off x="2993" y="2523"/>
              <a:ext cx="692"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63" name="Line 224"/>
            <p:cNvSpPr>
              <a:spLocks noChangeShapeType="1"/>
            </p:cNvSpPr>
            <p:nvPr/>
          </p:nvSpPr>
          <p:spPr bwMode="auto">
            <a:xfrm>
              <a:off x="2993" y="2523"/>
              <a:ext cx="69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4" name="Rectangle 225"/>
            <p:cNvSpPr>
              <a:spLocks noChangeArrowheads="1"/>
            </p:cNvSpPr>
            <p:nvPr/>
          </p:nvSpPr>
          <p:spPr bwMode="auto">
            <a:xfrm>
              <a:off x="3685" y="2523"/>
              <a:ext cx="18" cy="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65" name="Line 226"/>
            <p:cNvSpPr>
              <a:spLocks noChangeShapeType="1"/>
            </p:cNvSpPr>
            <p:nvPr/>
          </p:nvSpPr>
          <p:spPr bwMode="auto">
            <a:xfrm>
              <a:off x="3685" y="252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6" name="Rectangle 227"/>
            <p:cNvSpPr>
              <a:spLocks noChangeArrowheads="1"/>
            </p:cNvSpPr>
            <p:nvPr/>
          </p:nvSpPr>
          <p:spPr bwMode="auto">
            <a:xfrm>
              <a:off x="3685" y="2523"/>
              <a:ext cx="18"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67" name="Line 228"/>
            <p:cNvSpPr>
              <a:spLocks noChangeShapeType="1"/>
            </p:cNvSpPr>
            <p:nvPr/>
          </p:nvSpPr>
          <p:spPr bwMode="auto">
            <a:xfrm>
              <a:off x="3685" y="2523"/>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8" name="Line 229"/>
            <p:cNvSpPr>
              <a:spLocks noChangeShapeType="1"/>
            </p:cNvSpPr>
            <p:nvPr/>
          </p:nvSpPr>
          <p:spPr bwMode="auto">
            <a:xfrm>
              <a:off x="3685" y="2523"/>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9" name="Rectangle 230"/>
            <p:cNvSpPr>
              <a:spLocks noChangeArrowheads="1"/>
            </p:cNvSpPr>
            <p:nvPr/>
          </p:nvSpPr>
          <p:spPr bwMode="auto">
            <a:xfrm>
              <a:off x="4394" y="2523"/>
              <a:ext cx="18" cy="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70" name="Line 231"/>
            <p:cNvSpPr>
              <a:spLocks noChangeShapeType="1"/>
            </p:cNvSpPr>
            <p:nvPr/>
          </p:nvSpPr>
          <p:spPr bwMode="auto">
            <a:xfrm>
              <a:off x="4394" y="252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71" name="Rectangle 232"/>
            <p:cNvSpPr>
              <a:spLocks noChangeArrowheads="1"/>
            </p:cNvSpPr>
            <p:nvPr/>
          </p:nvSpPr>
          <p:spPr bwMode="auto">
            <a:xfrm>
              <a:off x="4394" y="2523"/>
              <a:ext cx="18"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72" name="Line 233"/>
            <p:cNvSpPr>
              <a:spLocks noChangeShapeType="1"/>
            </p:cNvSpPr>
            <p:nvPr/>
          </p:nvSpPr>
          <p:spPr bwMode="auto">
            <a:xfrm>
              <a:off x="4394" y="2523"/>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73" name="Line 234"/>
            <p:cNvSpPr>
              <a:spLocks noChangeShapeType="1"/>
            </p:cNvSpPr>
            <p:nvPr/>
          </p:nvSpPr>
          <p:spPr bwMode="auto">
            <a:xfrm>
              <a:off x="4394" y="2523"/>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74" name="Rectangle 235"/>
            <p:cNvSpPr>
              <a:spLocks noChangeArrowheads="1"/>
            </p:cNvSpPr>
            <p:nvPr/>
          </p:nvSpPr>
          <p:spPr bwMode="auto">
            <a:xfrm>
              <a:off x="4412" y="2523"/>
              <a:ext cx="692"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75" name="Line 236"/>
            <p:cNvSpPr>
              <a:spLocks noChangeShapeType="1"/>
            </p:cNvSpPr>
            <p:nvPr/>
          </p:nvSpPr>
          <p:spPr bwMode="auto">
            <a:xfrm>
              <a:off x="4412" y="2523"/>
              <a:ext cx="69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76" name="Rectangle 237"/>
            <p:cNvSpPr>
              <a:spLocks noChangeArrowheads="1"/>
            </p:cNvSpPr>
            <p:nvPr/>
          </p:nvSpPr>
          <p:spPr bwMode="auto">
            <a:xfrm>
              <a:off x="5104" y="2523"/>
              <a:ext cx="18" cy="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77" name="Line 238"/>
            <p:cNvSpPr>
              <a:spLocks noChangeShapeType="1"/>
            </p:cNvSpPr>
            <p:nvPr/>
          </p:nvSpPr>
          <p:spPr bwMode="auto">
            <a:xfrm>
              <a:off x="5104" y="252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78" name="Rectangle 239"/>
            <p:cNvSpPr>
              <a:spLocks noChangeArrowheads="1"/>
            </p:cNvSpPr>
            <p:nvPr/>
          </p:nvSpPr>
          <p:spPr bwMode="auto">
            <a:xfrm>
              <a:off x="5104" y="2523"/>
              <a:ext cx="18"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79" name="Line 240"/>
            <p:cNvSpPr>
              <a:spLocks noChangeShapeType="1"/>
            </p:cNvSpPr>
            <p:nvPr/>
          </p:nvSpPr>
          <p:spPr bwMode="auto">
            <a:xfrm>
              <a:off x="5104" y="2523"/>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80" name="Line 241"/>
            <p:cNvSpPr>
              <a:spLocks noChangeShapeType="1"/>
            </p:cNvSpPr>
            <p:nvPr/>
          </p:nvSpPr>
          <p:spPr bwMode="auto">
            <a:xfrm>
              <a:off x="5104" y="2523"/>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81" name="Rectangle 242"/>
            <p:cNvSpPr>
              <a:spLocks noChangeArrowheads="1"/>
            </p:cNvSpPr>
            <p:nvPr/>
          </p:nvSpPr>
          <p:spPr bwMode="auto">
            <a:xfrm>
              <a:off x="1840" y="2548"/>
              <a:ext cx="18" cy="2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82" name="Line 243"/>
            <p:cNvSpPr>
              <a:spLocks noChangeShapeType="1"/>
            </p:cNvSpPr>
            <p:nvPr/>
          </p:nvSpPr>
          <p:spPr bwMode="auto">
            <a:xfrm>
              <a:off x="1840" y="2548"/>
              <a:ext cx="0" cy="2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83" name="Rectangle 244"/>
            <p:cNvSpPr>
              <a:spLocks noChangeArrowheads="1"/>
            </p:cNvSpPr>
            <p:nvPr/>
          </p:nvSpPr>
          <p:spPr bwMode="auto">
            <a:xfrm>
              <a:off x="2550" y="2548"/>
              <a:ext cx="18" cy="2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84" name="Line 245"/>
            <p:cNvSpPr>
              <a:spLocks noChangeShapeType="1"/>
            </p:cNvSpPr>
            <p:nvPr/>
          </p:nvSpPr>
          <p:spPr bwMode="auto">
            <a:xfrm>
              <a:off x="2550" y="2548"/>
              <a:ext cx="0" cy="2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85" name="Rectangle 246"/>
            <p:cNvSpPr>
              <a:spLocks noChangeArrowheads="1"/>
            </p:cNvSpPr>
            <p:nvPr/>
          </p:nvSpPr>
          <p:spPr bwMode="auto">
            <a:xfrm>
              <a:off x="2975" y="2548"/>
              <a:ext cx="18" cy="2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86" name="Line 247"/>
            <p:cNvSpPr>
              <a:spLocks noChangeShapeType="1"/>
            </p:cNvSpPr>
            <p:nvPr/>
          </p:nvSpPr>
          <p:spPr bwMode="auto">
            <a:xfrm>
              <a:off x="2975" y="2548"/>
              <a:ext cx="0" cy="2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87" name="Rectangle 248"/>
            <p:cNvSpPr>
              <a:spLocks noChangeArrowheads="1"/>
            </p:cNvSpPr>
            <p:nvPr/>
          </p:nvSpPr>
          <p:spPr bwMode="auto">
            <a:xfrm>
              <a:off x="3685" y="2548"/>
              <a:ext cx="18" cy="2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88" name="Line 249"/>
            <p:cNvSpPr>
              <a:spLocks noChangeShapeType="1"/>
            </p:cNvSpPr>
            <p:nvPr/>
          </p:nvSpPr>
          <p:spPr bwMode="auto">
            <a:xfrm>
              <a:off x="3685" y="2548"/>
              <a:ext cx="0" cy="2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89" name="Rectangle 250"/>
            <p:cNvSpPr>
              <a:spLocks noChangeArrowheads="1"/>
            </p:cNvSpPr>
            <p:nvPr/>
          </p:nvSpPr>
          <p:spPr bwMode="auto">
            <a:xfrm>
              <a:off x="4394" y="2548"/>
              <a:ext cx="18" cy="2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90" name="Line 251"/>
            <p:cNvSpPr>
              <a:spLocks noChangeShapeType="1"/>
            </p:cNvSpPr>
            <p:nvPr/>
          </p:nvSpPr>
          <p:spPr bwMode="auto">
            <a:xfrm>
              <a:off x="4394" y="2548"/>
              <a:ext cx="0" cy="2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91" name="Rectangle 252"/>
            <p:cNvSpPr>
              <a:spLocks noChangeArrowheads="1"/>
            </p:cNvSpPr>
            <p:nvPr/>
          </p:nvSpPr>
          <p:spPr bwMode="auto">
            <a:xfrm>
              <a:off x="5104" y="2548"/>
              <a:ext cx="18" cy="2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192" name="Line 253"/>
            <p:cNvSpPr>
              <a:spLocks noChangeShapeType="1"/>
            </p:cNvSpPr>
            <p:nvPr/>
          </p:nvSpPr>
          <p:spPr bwMode="auto">
            <a:xfrm>
              <a:off x="5104" y="2548"/>
              <a:ext cx="0" cy="2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93" name="Rectangle 254"/>
            <p:cNvSpPr>
              <a:spLocks noChangeArrowheads="1"/>
            </p:cNvSpPr>
            <p:nvPr/>
          </p:nvSpPr>
          <p:spPr bwMode="auto">
            <a:xfrm>
              <a:off x="718" y="2945"/>
              <a:ext cx="219"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latin typeface="楷体_GB2312" pitchFamily="49" charset="-122"/>
                </a:rPr>
                <a:t>CPU</a:t>
              </a:r>
            </a:p>
          </p:txBody>
        </p:sp>
        <p:sp>
          <p:nvSpPr>
            <p:cNvPr id="91194" name="Rectangle 255"/>
            <p:cNvSpPr>
              <a:spLocks noChangeArrowheads="1"/>
            </p:cNvSpPr>
            <p:nvPr/>
          </p:nvSpPr>
          <p:spPr bwMode="auto">
            <a:xfrm>
              <a:off x="755" y="3134"/>
              <a:ext cx="145"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latin typeface="楷体_GB2312" pitchFamily="49" charset="-122"/>
                </a:rPr>
                <a:t>或</a:t>
              </a:r>
            </a:p>
          </p:txBody>
        </p:sp>
        <p:sp>
          <p:nvSpPr>
            <p:cNvPr id="91195" name="Rectangle 256"/>
            <p:cNvSpPr>
              <a:spLocks noChangeArrowheads="1"/>
            </p:cNvSpPr>
            <p:nvPr/>
          </p:nvSpPr>
          <p:spPr bwMode="auto">
            <a:xfrm>
              <a:off x="718" y="3322"/>
              <a:ext cx="219"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latin typeface="楷体_GB2312" pitchFamily="49" charset="-122"/>
                </a:rPr>
                <a:t>IOP</a:t>
              </a:r>
            </a:p>
          </p:txBody>
        </p:sp>
        <p:sp>
          <p:nvSpPr>
            <p:cNvPr id="91196" name="Rectangle 257"/>
            <p:cNvSpPr>
              <a:spLocks noChangeArrowheads="1"/>
            </p:cNvSpPr>
            <p:nvPr/>
          </p:nvSpPr>
          <p:spPr bwMode="auto">
            <a:xfrm>
              <a:off x="1047" y="2908"/>
              <a:ext cx="72"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b="0">
                  <a:latin typeface="楷体_GB2312" pitchFamily="49" charset="-122"/>
                </a:rPr>
                <a:t> </a:t>
              </a:r>
              <a:endParaRPr lang="en-US" altLang="zh-CN" sz="1800">
                <a:latin typeface="楷体_GB2312" pitchFamily="49" charset="-122"/>
              </a:endParaRPr>
            </a:p>
          </p:txBody>
        </p:sp>
        <p:sp>
          <p:nvSpPr>
            <p:cNvPr id="91197" name="Rectangle 258"/>
            <p:cNvSpPr>
              <a:spLocks noChangeArrowheads="1"/>
            </p:cNvSpPr>
            <p:nvPr/>
          </p:nvSpPr>
          <p:spPr bwMode="auto">
            <a:xfrm>
              <a:off x="1166" y="2926"/>
              <a:ext cx="5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latin typeface="楷体_GB2312" pitchFamily="49" charset="-122"/>
                </a:rPr>
                <a:t>中断请求</a:t>
              </a:r>
            </a:p>
          </p:txBody>
        </p:sp>
        <p:sp>
          <p:nvSpPr>
            <p:cNvPr id="91198" name="Rectangle 260"/>
            <p:cNvSpPr>
              <a:spLocks noChangeArrowheads="1"/>
            </p:cNvSpPr>
            <p:nvPr/>
          </p:nvSpPr>
          <p:spPr bwMode="auto">
            <a:xfrm>
              <a:off x="1209" y="3147"/>
              <a:ext cx="58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latin typeface="楷体_GB2312" pitchFamily="49" charset="-122"/>
                </a:rPr>
                <a:t>完成或忙</a:t>
              </a:r>
            </a:p>
          </p:txBody>
        </p:sp>
        <p:sp>
          <p:nvSpPr>
            <p:cNvPr id="91199" name="Rectangle 265"/>
            <p:cNvSpPr>
              <a:spLocks noChangeArrowheads="1"/>
            </p:cNvSpPr>
            <p:nvPr/>
          </p:nvSpPr>
          <p:spPr bwMode="auto">
            <a:xfrm>
              <a:off x="1039" y="3341"/>
              <a:ext cx="73"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latin typeface="楷体_GB2312" pitchFamily="49" charset="-122"/>
                </a:rPr>
                <a:t> </a:t>
              </a:r>
            </a:p>
          </p:txBody>
        </p:sp>
        <p:sp>
          <p:nvSpPr>
            <p:cNvPr id="91200" name="Rectangle 266"/>
            <p:cNvSpPr>
              <a:spLocks noChangeArrowheads="1"/>
            </p:cNvSpPr>
            <p:nvPr/>
          </p:nvSpPr>
          <p:spPr bwMode="auto">
            <a:xfrm>
              <a:off x="1583" y="3339"/>
              <a:ext cx="435"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latin typeface="楷体_GB2312" pitchFamily="49" charset="-122"/>
                </a:rPr>
                <a:t>查询线</a:t>
              </a:r>
            </a:p>
          </p:txBody>
        </p:sp>
        <p:sp>
          <p:nvSpPr>
            <p:cNvPr id="91201" name="Rectangle 267"/>
            <p:cNvSpPr>
              <a:spLocks noChangeArrowheads="1"/>
            </p:cNvSpPr>
            <p:nvPr/>
          </p:nvSpPr>
          <p:spPr bwMode="auto">
            <a:xfrm>
              <a:off x="564" y="2838"/>
              <a:ext cx="18"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02" name="Line 268"/>
            <p:cNvSpPr>
              <a:spLocks noChangeShapeType="1"/>
            </p:cNvSpPr>
            <p:nvPr/>
          </p:nvSpPr>
          <p:spPr bwMode="auto">
            <a:xfrm>
              <a:off x="564" y="2838"/>
              <a:ext cx="0"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03" name="Rectangle 269"/>
            <p:cNvSpPr>
              <a:spLocks noChangeArrowheads="1"/>
            </p:cNvSpPr>
            <p:nvPr/>
          </p:nvSpPr>
          <p:spPr bwMode="auto">
            <a:xfrm>
              <a:off x="564"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04" name="Line 270"/>
            <p:cNvSpPr>
              <a:spLocks noChangeShapeType="1"/>
            </p:cNvSpPr>
            <p:nvPr/>
          </p:nvSpPr>
          <p:spPr bwMode="auto">
            <a:xfrm>
              <a:off x="564"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05" name="Line 271"/>
            <p:cNvSpPr>
              <a:spLocks noChangeShapeType="1"/>
            </p:cNvSpPr>
            <p:nvPr/>
          </p:nvSpPr>
          <p:spPr bwMode="auto">
            <a:xfrm>
              <a:off x="564"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06" name="Rectangle 272"/>
            <p:cNvSpPr>
              <a:spLocks noChangeArrowheads="1"/>
            </p:cNvSpPr>
            <p:nvPr/>
          </p:nvSpPr>
          <p:spPr bwMode="auto">
            <a:xfrm>
              <a:off x="582"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07" name="Line 273"/>
            <p:cNvSpPr>
              <a:spLocks noChangeShapeType="1"/>
            </p:cNvSpPr>
            <p:nvPr/>
          </p:nvSpPr>
          <p:spPr bwMode="auto">
            <a:xfrm>
              <a:off x="582"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08" name="Line 274"/>
            <p:cNvSpPr>
              <a:spLocks noChangeShapeType="1"/>
            </p:cNvSpPr>
            <p:nvPr/>
          </p:nvSpPr>
          <p:spPr bwMode="auto">
            <a:xfrm>
              <a:off x="582"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09" name="Rectangle 275"/>
            <p:cNvSpPr>
              <a:spLocks noChangeArrowheads="1"/>
            </p:cNvSpPr>
            <p:nvPr/>
          </p:nvSpPr>
          <p:spPr bwMode="auto">
            <a:xfrm>
              <a:off x="600" y="2838"/>
              <a:ext cx="389"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10" name="Line 276"/>
            <p:cNvSpPr>
              <a:spLocks noChangeShapeType="1"/>
            </p:cNvSpPr>
            <p:nvPr/>
          </p:nvSpPr>
          <p:spPr bwMode="auto">
            <a:xfrm>
              <a:off x="600" y="2838"/>
              <a:ext cx="38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11" name="Rectangle 277"/>
            <p:cNvSpPr>
              <a:spLocks noChangeArrowheads="1"/>
            </p:cNvSpPr>
            <p:nvPr/>
          </p:nvSpPr>
          <p:spPr bwMode="auto">
            <a:xfrm>
              <a:off x="989" y="2838"/>
              <a:ext cx="18"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12" name="Line 278"/>
            <p:cNvSpPr>
              <a:spLocks noChangeShapeType="1"/>
            </p:cNvSpPr>
            <p:nvPr/>
          </p:nvSpPr>
          <p:spPr bwMode="auto">
            <a:xfrm>
              <a:off x="989" y="2838"/>
              <a:ext cx="0"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13" name="Rectangle 279"/>
            <p:cNvSpPr>
              <a:spLocks noChangeArrowheads="1"/>
            </p:cNvSpPr>
            <p:nvPr/>
          </p:nvSpPr>
          <p:spPr bwMode="auto">
            <a:xfrm>
              <a:off x="989"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14" name="Line 280"/>
            <p:cNvSpPr>
              <a:spLocks noChangeShapeType="1"/>
            </p:cNvSpPr>
            <p:nvPr/>
          </p:nvSpPr>
          <p:spPr bwMode="auto">
            <a:xfrm>
              <a:off x="989"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15" name="Line 281"/>
            <p:cNvSpPr>
              <a:spLocks noChangeShapeType="1"/>
            </p:cNvSpPr>
            <p:nvPr/>
          </p:nvSpPr>
          <p:spPr bwMode="auto">
            <a:xfrm>
              <a:off x="989"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16" name="Rectangle 282"/>
            <p:cNvSpPr>
              <a:spLocks noChangeArrowheads="1"/>
            </p:cNvSpPr>
            <p:nvPr/>
          </p:nvSpPr>
          <p:spPr bwMode="auto">
            <a:xfrm>
              <a:off x="1840"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17" name="Line 283"/>
            <p:cNvSpPr>
              <a:spLocks noChangeShapeType="1"/>
            </p:cNvSpPr>
            <p:nvPr/>
          </p:nvSpPr>
          <p:spPr bwMode="auto">
            <a:xfrm>
              <a:off x="1840"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18" name="Line 284"/>
            <p:cNvSpPr>
              <a:spLocks noChangeShapeType="1"/>
            </p:cNvSpPr>
            <p:nvPr/>
          </p:nvSpPr>
          <p:spPr bwMode="auto">
            <a:xfrm>
              <a:off x="1840"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19" name="Rectangle 285"/>
            <p:cNvSpPr>
              <a:spLocks noChangeArrowheads="1"/>
            </p:cNvSpPr>
            <p:nvPr/>
          </p:nvSpPr>
          <p:spPr bwMode="auto">
            <a:xfrm>
              <a:off x="1840"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20" name="Line 286"/>
            <p:cNvSpPr>
              <a:spLocks noChangeShapeType="1"/>
            </p:cNvSpPr>
            <p:nvPr/>
          </p:nvSpPr>
          <p:spPr bwMode="auto">
            <a:xfrm>
              <a:off x="1840"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21" name="Line 287"/>
            <p:cNvSpPr>
              <a:spLocks noChangeShapeType="1"/>
            </p:cNvSpPr>
            <p:nvPr/>
          </p:nvSpPr>
          <p:spPr bwMode="auto">
            <a:xfrm>
              <a:off x="1840"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22" name="Rectangle 288"/>
            <p:cNvSpPr>
              <a:spLocks noChangeArrowheads="1"/>
            </p:cNvSpPr>
            <p:nvPr/>
          </p:nvSpPr>
          <p:spPr bwMode="auto">
            <a:xfrm>
              <a:off x="1858" y="2838"/>
              <a:ext cx="692"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23" name="Line 289"/>
            <p:cNvSpPr>
              <a:spLocks noChangeShapeType="1"/>
            </p:cNvSpPr>
            <p:nvPr/>
          </p:nvSpPr>
          <p:spPr bwMode="auto">
            <a:xfrm>
              <a:off x="1858" y="2838"/>
              <a:ext cx="69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24" name="Rectangle 290"/>
            <p:cNvSpPr>
              <a:spLocks noChangeArrowheads="1"/>
            </p:cNvSpPr>
            <p:nvPr/>
          </p:nvSpPr>
          <p:spPr bwMode="auto">
            <a:xfrm>
              <a:off x="2550"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25" name="Line 291"/>
            <p:cNvSpPr>
              <a:spLocks noChangeShapeType="1"/>
            </p:cNvSpPr>
            <p:nvPr/>
          </p:nvSpPr>
          <p:spPr bwMode="auto">
            <a:xfrm>
              <a:off x="2550"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26" name="Line 292"/>
            <p:cNvSpPr>
              <a:spLocks noChangeShapeType="1"/>
            </p:cNvSpPr>
            <p:nvPr/>
          </p:nvSpPr>
          <p:spPr bwMode="auto">
            <a:xfrm>
              <a:off x="2550"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27" name="Rectangle 293"/>
            <p:cNvSpPr>
              <a:spLocks noChangeArrowheads="1"/>
            </p:cNvSpPr>
            <p:nvPr/>
          </p:nvSpPr>
          <p:spPr bwMode="auto">
            <a:xfrm>
              <a:off x="2550"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28" name="Line 294"/>
            <p:cNvSpPr>
              <a:spLocks noChangeShapeType="1"/>
            </p:cNvSpPr>
            <p:nvPr/>
          </p:nvSpPr>
          <p:spPr bwMode="auto">
            <a:xfrm>
              <a:off x="2550"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29" name="Line 295"/>
            <p:cNvSpPr>
              <a:spLocks noChangeShapeType="1"/>
            </p:cNvSpPr>
            <p:nvPr/>
          </p:nvSpPr>
          <p:spPr bwMode="auto">
            <a:xfrm>
              <a:off x="2550"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30" name="Rectangle 296"/>
            <p:cNvSpPr>
              <a:spLocks noChangeArrowheads="1"/>
            </p:cNvSpPr>
            <p:nvPr/>
          </p:nvSpPr>
          <p:spPr bwMode="auto">
            <a:xfrm>
              <a:off x="2975"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31" name="Line 297"/>
            <p:cNvSpPr>
              <a:spLocks noChangeShapeType="1"/>
            </p:cNvSpPr>
            <p:nvPr/>
          </p:nvSpPr>
          <p:spPr bwMode="auto">
            <a:xfrm>
              <a:off x="2975"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32" name="Line 298"/>
            <p:cNvSpPr>
              <a:spLocks noChangeShapeType="1"/>
            </p:cNvSpPr>
            <p:nvPr/>
          </p:nvSpPr>
          <p:spPr bwMode="auto">
            <a:xfrm>
              <a:off x="2975"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33" name="Rectangle 299"/>
            <p:cNvSpPr>
              <a:spLocks noChangeArrowheads="1"/>
            </p:cNvSpPr>
            <p:nvPr/>
          </p:nvSpPr>
          <p:spPr bwMode="auto">
            <a:xfrm>
              <a:off x="2975"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34" name="Line 300"/>
            <p:cNvSpPr>
              <a:spLocks noChangeShapeType="1"/>
            </p:cNvSpPr>
            <p:nvPr/>
          </p:nvSpPr>
          <p:spPr bwMode="auto">
            <a:xfrm>
              <a:off x="2975"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35" name="Line 301"/>
            <p:cNvSpPr>
              <a:spLocks noChangeShapeType="1"/>
            </p:cNvSpPr>
            <p:nvPr/>
          </p:nvSpPr>
          <p:spPr bwMode="auto">
            <a:xfrm>
              <a:off x="2975"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36" name="Rectangle 302"/>
            <p:cNvSpPr>
              <a:spLocks noChangeArrowheads="1"/>
            </p:cNvSpPr>
            <p:nvPr/>
          </p:nvSpPr>
          <p:spPr bwMode="auto">
            <a:xfrm>
              <a:off x="2993"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37" name="Line 303"/>
            <p:cNvSpPr>
              <a:spLocks noChangeShapeType="1"/>
            </p:cNvSpPr>
            <p:nvPr/>
          </p:nvSpPr>
          <p:spPr bwMode="auto">
            <a:xfrm>
              <a:off x="2993"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38" name="Line 304"/>
            <p:cNvSpPr>
              <a:spLocks noChangeShapeType="1"/>
            </p:cNvSpPr>
            <p:nvPr/>
          </p:nvSpPr>
          <p:spPr bwMode="auto">
            <a:xfrm>
              <a:off x="2993"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39" name="Rectangle 305"/>
            <p:cNvSpPr>
              <a:spLocks noChangeArrowheads="1"/>
            </p:cNvSpPr>
            <p:nvPr/>
          </p:nvSpPr>
          <p:spPr bwMode="auto">
            <a:xfrm>
              <a:off x="3011" y="2838"/>
              <a:ext cx="674"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40" name="Line 306"/>
            <p:cNvSpPr>
              <a:spLocks noChangeShapeType="1"/>
            </p:cNvSpPr>
            <p:nvPr/>
          </p:nvSpPr>
          <p:spPr bwMode="auto">
            <a:xfrm>
              <a:off x="3011" y="2838"/>
              <a:ext cx="67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41" name="Rectangle 307"/>
            <p:cNvSpPr>
              <a:spLocks noChangeArrowheads="1"/>
            </p:cNvSpPr>
            <p:nvPr/>
          </p:nvSpPr>
          <p:spPr bwMode="auto">
            <a:xfrm>
              <a:off x="3685"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42" name="Line 308"/>
            <p:cNvSpPr>
              <a:spLocks noChangeShapeType="1"/>
            </p:cNvSpPr>
            <p:nvPr/>
          </p:nvSpPr>
          <p:spPr bwMode="auto">
            <a:xfrm>
              <a:off x="3685"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43" name="Line 309"/>
            <p:cNvSpPr>
              <a:spLocks noChangeShapeType="1"/>
            </p:cNvSpPr>
            <p:nvPr/>
          </p:nvSpPr>
          <p:spPr bwMode="auto">
            <a:xfrm>
              <a:off x="3685"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44" name="Rectangle 310"/>
            <p:cNvSpPr>
              <a:spLocks noChangeArrowheads="1"/>
            </p:cNvSpPr>
            <p:nvPr/>
          </p:nvSpPr>
          <p:spPr bwMode="auto">
            <a:xfrm>
              <a:off x="3685"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45" name="Line 311"/>
            <p:cNvSpPr>
              <a:spLocks noChangeShapeType="1"/>
            </p:cNvSpPr>
            <p:nvPr/>
          </p:nvSpPr>
          <p:spPr bwMode="auto">
            <a:xfrm>
              <a:off x="3685"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46" name="Line 312"/>
            <p:cNvSpPr>
              <a:spLocks noChangeShapeType="1"/>
            </p:cNvSpPr>
            <p:nvPr/>
          </p:nvSpPr>
          <p:spPr bwMode="auto">
            <a:xfrm>
              <a:off x="3685"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47" name="Rectangle 313"/>
            <p:cNvSpPr>
              <a:spLocks noChangeArrowheads="1"/>
            </p:cNvSpPr>
            <p:nvPr/>
          </p:nvSpPr>
          <p:spPr bwMode="auto">
            <a:xfrm>
              <a:off x="4394"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48" name="Line 314"/>
            <p:cNvSpPr>
              <a:spLocks noChangeShapeType="1"/>
            </p:cNvSpPr>
            <p:nvPr/>
          </p:nvSpPr>
          <p:spPr bwMode="auto">
            <a:xfrm>
              <a:off x="4394"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49" name="Line 315"/>
            <p:cNvSpPr>
              <a:spLocks noChangeShapeType="1"/>
            </p:cNvSpPr>
            <p:nvPr/>
          </p:nvSpPr>
          <p:spPr bwMode="auto">
            <a:xfrm>
              <a:off x="4394"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50" name="Rectangle 316"/>
            <p:cNvSpPr>
              <a:spLocks noChangeArrowheads="1"/>
            </p:cNvSpPr>
            <p:nvPr/>
          </p:nvSpPr>
          <p:spPr bwMode="auto">
            <a:xfrm>
              <a:off x="4394"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51" name="Line 317"/>
            <p:cNvSpPr>
              <a:spLocks noChangeShapeType="1"/>
            </p:cNvSpPr>
            <p:nvPr/>
          </p:nvSpPr>
          <p:spPr bwMode="auto">
            <a:xfrm>
              <a:off x="4394"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52" name="Line 318"/>
            <p:cNvSpPr>
              <a:spLocks noChangeShapeType="1"/>
            </p:cNvSpPr>
            <p:nvPr/>
          </p:nvSpPr>
          <p:spPr bwMode="auto">
            <a:xfrm>
              <a:off x="4394"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53" name="Rectangle 319"/>
            <p:cNvSpPr>
              <a:spLocks noChangeArrowheads="1"/>
            </p:cNvSpPr>
            <p:nvPr/>
          </p:nvSpPr>
          <p:spPr bwMode="auto">
            <a:xfrm>
              <a:off x="4412"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54" name="Line 320"/>
            <p:cNvSpPr>
              <a:spLocks noChangeShapeType="1"/>
            </p:cNvSpPr>
            <p:nvPr/>
          </p:nvSpPr>
          <p:spPr bwMode="auto">
            <a:xfrm>
              <a:off x="4412"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55" name="Line 321"/>
            <p:cNvSpPr>
              <a:spLocks noChangeShapeType="1"/>
            </p:cNvSpPr>
            <p:nvPr/>
          </p:nvSpPr>
          <p:spPr bwMode="auto">
            <a:xfrm>
              <a:off x="4412"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56" name="Rectangle 322"/>
            <p:cNvSpPr>
              <a:spLocks noChangeArrowheads="1"/>
            </p:cNvSpPr>
            <p:nvPr/>
          </p:nvSpPr>
          <p:spPr bwMode="auto">
            <a:xfrm>
              <a:off x="4430" y="2838"/>
              <a:ext cx="674"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57" name="Line 323"/>
            <p:cNvSpPr>
              <a:spLocks noChangeShapeType="1"/>
            </p:cNvSpPr>
            <p:nvPr/>
          </p:nvSpPr>
          <p:spPr bwMode="auto">
            <a:xfrm>
              <a:off x="4430" y="2838"/>
              <a:ext cx="67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58" name="Rectangle 324"/>
            <p:cNvSpPr>
              <a:spLocks noChangeArrowheads="1"/>
            </p:cNvSpPr>
            <p:nvPr/>
          </p:nvSpPr>
          <p:spPr bwMode="auto">
            <a:xfrm>
              <a:off x="5104"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59" name="Line 325"/>
            <p:cNvSpPr>
              <a:spLocks noChangeShapeType="1"/>
            </p:cNvSpPr>
            <p:nvPr/>
          </p:nvSpPr>
          <p:spPr bwMode="auto">
            <a:xfrm>
              <a:off x="5104"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60" name="Line 326"/>
            <p:cNvSpPr>
              <a:spLocks noChangeShapeType="1"/>
            </p:cNvSpPr>
            <p:nvPr/>
          </p:nvSpPr>
          <p:spPr bwMode="auto">
            <a:xfrm>
              <a:off x="5104"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61" name="Rectangle 327"/>
            <p:cNvSpPr>
              <a:spLocks noChangeArrowheads="1"/>
            </p:cNvSpPr>
            <p:nvPr/>
          </p:nvSpPr>
          <p:spPr bwMode="auto">
            <a:xfrm>
              <a:off x="5104" y="2838"/>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62" name="Line 328"/>
            <p:cNvSpPr>
              <a:spLocks noChangeShapeType="1"/>
            </p:cNvSpPr>
            <p:nvPr/>
          </p:nvSpPr>
          <p:spPr bwMode="auto">
            <a:xfrm>
              <a:off x="5104" y="2838"/>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63" name="Line 329"/>
            <p:cNvSpPr>
              <a:spLocks noChangeShapeType="1"/>
            </p:cNvSpPr>
            <p:nvPr/>
          </p:nvSpPr>
          <p:spPr bwMode="auto">
            <a:xfrm>
              <a:off x="5104" y="2838"/>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64" name="Rectangle 330"/>
            <p:cNvSpPr>
              <a:spLocks noChangeArrowheads="1"/>
            </p:cNvSpPr>
            <p:nvPr/>
          </p:nvSpPr>
          <p:spPr bwMode="auto">
            <a:xfrm>
              <a:off x="564" y="2862"/>
              <a:ext cx="18" cy="7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65" name="Line 331"/>
            <p:cNvSpPr>
              <a:spLocks noChangeShapeType="1"/>
            </p:cNvSpPr>
            <p:nvPr/>
          </p:nvSpPr>
          <p:spPr bwMode="auto">
            <a:xfrm>
              <a:off x="564" y="2862"/>
              <a:ext cx="0" cy="73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66" name="Rectangle 332"/>
            <p:cNvSpPr>
              <a:spLocks noChangeArrowheads="1"/>
            </p:cNvSpPr>
            <p:nvPr/>
          </p:nvSpPr>
          <p:spPr bwMode="auto">
            <a:xfrm>
              <a:off x="564" y="3592"/>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67" name="Line 333"/>
            <p:cNvSpPr>
              <a:spLocks noChangeShapeType="1"/>
            </p:cNvSpPr>
            <p:nvPr/>
          </p:nvSpPr>
          <p:spPr bwMode="auto">
            <a:xfrm>
              <a:off x="564" y="3592"/>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68" name="Line 334"/>
            <p:cNvSpPr>
              <a:spLocks noChangeShapeType="1"/>
            </p:cNvSpPr>
            <p:nvPr/>
          </p:nvSpPr>
          <p:spPr bwMode="auto">
            <a:xfrm>
              <a:off x="564" y="3592"/>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69" name="Rectangle 335"/>
            <p:cNvSpPr>
              <a:spLocks noChangeArrowheads="1"/>
            </p:cNvSpPr>
            <p:nvPr/>
          </p:nvSpPr>
          <p:spPr bwMode="auto">
            <a:xfrm>
              <a:off x="564" y="3592"/>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70" name="Line 336"/>
            <p:cNvSpPr>
              <a:spLocks noChangeShapeType="1"/>
            </p:cNvSpPr>
            <p:nvPr/>
          </p:nvSpPr>
          <p:spPr bwMode="auto">
            <a:xfrm>
              <a:off x="564" y="3592"/>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71" name="Line 337"/>
            <p:cNvSpPr>
              <a:spLocks noChangeShapeType="1"/>
            </p:cNvSpPr>
            <p:nvPr/>
          </p:nvSpPr>
          <p:spPr bwMode="auto">
            <a:xfrm>
              <a:off x="564" y="3592"/>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72" name="Rectangle 338"/>
            <p:cNvSpPr>
              <a:spLocks noChangeArrowheads="1"/>
            </p:cNvSpPr>
            <p:nvPr/>
          </p:nvSpPr>
          <p:spPr bwMode="auto">
            <a:xfrm>
              <a:off x="582" y="3592"/>
              <a:ext cx="407"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73" name="Line 339"/>
            <p:cNvSpPr>
              <a:spLocks noChangeShapeType="1"/>
            </p:cNvSpPr>
            <p:nvPr/>
          </p:nvSpPr>
          <p:spPr bwMode="auto">
            <a:xfrm>
              <a:off x="582" y="3592"/>
              <a:ext cx="40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74" name="Rectangle 340"/>
            <p:cNvSpPr>
              <a:spLocks noChangeArrowheads="1"/>
            </p:cNvSpPr>
            <p:nvPr/>
          </p:nvSpPr>
          <p:spPr bwMode="auto">
            <a:xfrm>
              <a:off x="989" y="2862"/>
              <a:ext cx="18" cy="7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75" name="Line 341"/>
            <p:cNvSpPr>
              <a:spLocks noChangeShapeType="1"/>
            </p:cNvSpPr>
            <p:nvPr/>
          </p:nvSpPr>
          <p:spPr bwMode="auto">
            <a:xfrm>
              <a:off x="989" y="2862"/>
              <a:ext cx="0" cy="73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76" name="Rectangle 342"/>
            <p:cNvSpPr>
              <a:spLocks noChangeArrowheads="1"/>
            </p:cNvSpPr>
            <p:nvPr/>
          </p:nvSpPr>
          <p:spPr bwMode="auto">
            <a:xfrm>
              <a:off x="989" y="3592"/>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77" name="Line 343"/>
            <p:cNvSpPr>
              <a:spLocks noChangeShapeType="1"/>
            </p:cNvSpPr>
            <p:nvPr/>
          </p:nvSpPr>
          <p:spPr bwMode="auto">
            <a:xfrm>
              <a:off x="989" y="3592"/>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78" name="Line 344"/>
            <p:cNvSpPr>
              <a:spLocks noChangeShapeType="1"/>
            </p:cNvSpPr>
            <p:nvPr/>
          </p:nvSpPr>
          <p:spPr bwMode="auto">
            <a:xfrm>
              <a:off x="989" y="3592"/>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79" name="Rectangle 345"/>
            <p:cNvSpPr>
              <a:spLocks noChangeArrowheads="1"/>
            </p:cNvSpPr>
            <p:nvPr/>
          </p:nvSpPr>
          <p:spPr bwMode="auto">
            <a:xfrm>
              <a:off x="989" y="3592"/>
              <a:ext cx="1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80" name="Line 346"/>
            <p:cNvSpPr>
              <a:spLocks noChangeShapeType="1"/>
            </p:cNvSpPr>
            <p:nvPr/>
          </p:nvSpPr>
          <p:spPr bwMode="auto">
            <a:xfrm>
              <a:off x="989" y="3592"/>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81" name="Line 347"/>
            <p:cNvSpPr>
              <a:spLocks noChangeShapeType="1"/>
            </p:cNvSpPr>
            <p:nvPr/>
          </p:nvSpPr>
          <p:spPr bwMode="auto">
            <a:xfrm>
              <a:off x="989" y="3592"/>
              <a:ext cx="0" cy="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82" name="Rectangle 348"/>
            <p:cNvSpPr>
              <a:spLocks noChangeArrowheads="1"/>
            </p:cNvSpPr>
            <p:nvPr/>
          </p:nvSpPr>
          <p:spPr bwMode="auto">
            <a:xfrm>
              <a:off x="2383" y="3650"/>
              <a:ext cx="1305"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latin typeface="楷体_GB2312" pitchFamily="49" charset="-122"/>
                </a:rPr>
                <a:t>识别中断源的询问法</a:t>
              </a:r>
            </a:p>
          </p:txBody>
        </p:sp>
        <p:grpSp>
          <p:nvGrpSpPr>
            <p:cNvPr id="91283" name="Group 351"/>
            <p:cNvGrpSpPr>
              <a:grpSpLocks/>
            </p:cNvGrpSpPr>
            <p:nvPr/>
          </p:nvGrpSpPr>
          <p:grpSpPr bwMode="auto">
            <a:xfrm>
              <a:off x="1018" y="3026"/>
              <a:ext cx="3527" cy="153"/>
              <a:chOff x="1018" y="3026"/>
              <a:chExt cx="3527" cy="153"/>
            </a:xfrm>
          </p:grpSpPr>
          <p:sp>
            <p:nvSpPr>
              <p:cNvPr id="91321" name="Freeform 349"/>
              <p:cNvSpPr>
                <a:spLocks/>
              </p:cNvSpPr>
              <p:nvPr/>
            </p:nvSpPr>
            <p:spPr bwMode="auto">
              <a:xfrm>
                <a:off x="1018" y="3092"/>
                <a:ext cx="3527" cy="25"/>
              </a:xfrm>
              <a:custGeom>
                <a:avLst/>
                <a:gdLst>
                  <a:gd name="T0" fmla="*/ 0 w 3527"/>
                  <a:gd name="T1" fmla="*/ 0 h 25"/>
                  <a:gd name="T2" fmla="*/ 0 w 3527"/>
                  <a:gd name="T3" fmla="*/ 23 h 25"/>
                  <a:gd name="T4" fmla="*/ 3527 w 3527"/>
                  <a:gd name="T5" fmla="*/ 25 h 25"/>
                  <a:gd name="T6" fmla="*/ 3527 w 3527"/>
                  <a:gd name="T7" fmla="*/ 2 h 25"/>
                  <a:gd name="T8" fmla="*/ 0 w 3527"/>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27" h="25">
                    <a:moveTo>
                      <a:pt x="0" y="0"/>
                    </a:moveTo>
                    <a:lnTo>
                      <a:pt x="0" y="23"/>
                    </a:lnTo>
                    <a:lnTo>
                      <a:pt x="3527" y="25"/>
                    </a:lnTo>
                    <a:lnTo>
                      <a:pt x="3527" y="2"/>
                    </a:lnTo>
                    <a:lnTo>
                      <a:pt x="0" y="0"/>
                    </a:lnTo>
                    <a:close/>
                  </a:path>
                </a:pathLst>
              </a:custGeom>
              <a:solidFill>
                <a:srgbClr val="FF0000"/>
              </a:solidFill>
              <a:ln w="9525">
                <a:solidFill>
                  <a:srgbClr val="FF0000"/>
                </a:solidFill>
                <a:round/>
                <a:headEnd/>
                <a:tailEnd/>
              </a:ln>
            </p:spPr>
            <p:txBody>
              <a:bodyPr/>
              <a:lstStyle/>
              <a:p>
                <a:endParaRPr lang="zh-CN" altLang="en-US"/>
              </a:p>
            </p:txBody>
          </p:sp>
          <p:sp>
            <p:nvSpPr>
              <p:cNvPr id="91322" name="Freeform 350"/>
              <p:cNvSpPr>
                <a:spLocks/>
              </p:cNvSpPr>
              <p:nvPr/>
            </p:nvSpPr>
            <p:spPr bwMode="auto">
              <a:xfrm>
                <a:off x="1018" y="3026"/>
                <a:ext cx="121" cy="153"/>
              </a:xfrm>
              <a:custGeom>
                <a:avLst/>
                <a:gdLst>
                  <a:gd name="T0" fmla="*/ 121 w 121"/>
                  <a:gd name="T1" fmla="*/ 0 h 153"/>
                  <a:gd name="T2" fmla="*/ 0 w 121"/>
                  <a:gd name="T3" fmla="*/ 78 h 153"/>
                  <a:gd name="T4" fmla="*/ 121 w 121"/>
                  <a:gd name="T5" fmla="*/ 153 h 153"/>
                  <a:gd name="T6" fmla="*/ 0 60000 65536"/>
                  <a:gd name="T7" fmla="*/ 0 60000 65536"/>
                  <a:gd name="T8" fmla="*/ 0 60000 65536"/>
                </a:gdLst>
                <a:ahLst/>
                <a:cxnLst>
                  <a:cxn ang="T6">
                    <a:pos x="T0" y="T1"/>
                  </a:cxn>
                  <a:cxn ang="T7">
                    <a:pos x="T2" y="T3"/>
                  </a:cxn>
                  <a:cxn ang="T8">
                    <a:pos x="T4" y="T5"/>
                  </a:cxn>
                </a:cxnLst>
                <a:rect l="0" t="0" r="r" b="b"/>
                <a:pathLst>
                  <a:path w="121" h="153">
                    <a:moveTo>
                      <a:pt x="121" y="0"/>
                    </a:moveTo>
                    <a:lnTo>
                      <a:pt x="0" y="78"/>
                    </a:lnTo>
                    <a:lnTo>
                      <a:pt x="121" y="153"/>
                    </a:lnTo>
                  </a:path>
                </a:pathLst>
              </a:custGeom>
              <a:solidFill>
                <a:srgbClr val="FF0000"/>
              </a:solidFill>
              <a:ln w="28575">
                <a:solidFill>
                  <a:srgbClr val="FF0000"/>
                </a:solidFill>
                <a:prstDash val="solid"/>
                <a:round/>
                <a:headEnd/>
                <a:tailEnd/>
              </a:ln>
            </p:spPr>
            <p:txBody>
              <a:bodyPr/>
              <a:lstStyle/>
              <a:p>
                <a:endParaRPr lang="zh-CN" altLang="en-US"/>
              </a:p>
            </p:txBody>
          </p:sp>
        </p:grpSp>
        <p:grpSp>
          <p:nvGrpSpPr>
            <p:cNvPr id="91284" name="Group 354"/>
            <p:cNvGrpSpPr>
              <a:grpSpLocks/>
            </p:cNvGrpSpPr>
            <p:nvPr/>
          </p:nvGrpSpPr>
          <p:grpSpPr bwMode="auto">
            <a:xfrm>
              <a:off x="1543" y="3426"/>
              <a:ext cx="2627" cy="153"/>
              <a:chOff x="1543" y="3426"/>
              <a:chExt cx="2627" cy="153"/>
            </a:xfrm>
          </p:grpSpPr>
          <p:sp>
            <p:nvSpPr>
              <p:cNvPr id="91319" name="Freeform 352"/>
              <p:cNvSpPr>
                <a:spLocks/>
              </p:cNvSpPr>
              <p:nvPr/>
            </p:nvSpPr>
            <p:spPr bwMode="auto">
              <a:xfrm>
                <a:off x="1543" y="3488"/>
                <a:ext cx="2627" cy="25"/>
              </a:xfrm>
              <a:custGeom>
                <a:avLst/>
                <a:gdLst>
                  <a:gd name="T0" fmla="*/ 0 w 2627"/>
                  <a:gd name="T1" fmla="*/ 0 h 25"/>
                  <a:gd name="T2" fmla="*/ 0 w 2627"/>
                  <a:gd name="T3" fmla="*/ 23 h 25"/>
                  <a:gd name="T4" fmla="*/ 2627 w 2627"/>
                  <a:gd name="T5" fmla="*/ 25 h 25"/>
                  <a:gd name="T6" fmla="*/ 2627 w 2627"/>
                  <a:gd name="T7" fmla="*/ 2 h 25"/>
                  <a:gd name="T8" fmla="*/ 0 w 2627"/>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7" h="25">
                    <a:moveTo>
                      <a:pt x="0" y="0"/>
                    </a:moveTo>
                    <a:lnTo>
                      <a:pt x="0" y="23"/>
                    </a:lnTo>
                    <a:lnTo>
                      <a:pt x="2627" y="25"/>
                    </a:lnTo>
                    <a:lnTo>
                      <a:pt x="2627" y="2"/>
                    </a:lnTo>
                    <a:lnTo>
                      <a:pt x="0" y="0"/>
                    </a:lnTo>
                    <a:close/>
                  </a:path>
                </a:pathLst>
              </a:custGeom>
              <a:solidFill>
                <a:srgbClr val="FF0000"/>
              </a:solidFill>
              <a:ln w="9525">
                <a:solidFill>
                  <a:srgbClr val="FF0000"/>
                </a:solidFill>
                <a:round/>
                <a:headEnd/>
                <a:tailEnd/>
              </a:ln>
            </p:spPr>
            <p:txBody>
              <a:bodyPr/>
              <a:lstStyle/>
              <a:p>
                <a:endParaRPr lang="zh-CN" altLang="en-US"/>
              </a:p>
            </p:txBody>
          </p:sp>
          <p:sp>
            <p:nvSpPr>
              <p:cNvPr id="91320" name="Freeform 353"/>
              <p:cNvSpPr>
                <a:spLocks/>
              </p:cNvSpPr>
              <p:nvPr/>
            </p:nvSpPr>
            <p:spPr bwMode="auto">
              <a:xfrm>
                <a:off x="4048" y="3426"/>
                <a:ext cx="122" cy="153"/>
              </a:xfrm>
              <a:custGeom>
                <a:avLst/>
                <a:gdLst>
                  <a:gd name="T0" fmla="*/ 0 w 122"/>
                  <a:gd name="T1" fmla="*/ 153 h 153"/>
                  <a:gd name="T2" fmla="*/ 122 w 122"/>
                  <a:gd name="T3" fmla="*/ 75 h 153"/>
                  <a:gd name="T4" fmla="*/ 0 w 122"/>
                  <a:gd name="T5" fmla="*/ 0 h 153"/>
                  <a:gd name="T6" fmla="*/ 0 60000 65536"/>
                  <a:gd name="T7" fmla="*/ 0 60000 65536"/>
                  <a:gd name="T8" fmla="*/ 0 60000 65536"/>
                </a:gdLst>
                <a:ahLst/>
                <a:cxnLst>
                  <a:cxn ang="T6">
                    <a:pos x="T0" y="T1"/>
                  </a:cxn>
                  <a:cxn ang="T7">
                    <a:pos x="T2" y="T3"/>
                  </a:cxn>
                  <a:cxn ang="T8">
                    <a:pos x="T4" y="T5"/>
                  </a:cxn>
                </a:cxnLst>
                <a:rect l="0" t="0" r="r" b="b"/>
                <a:pathLst>
                  <a:path w="122" h="153">
                    <a:moveTo>
                      <a:pt x="0" y="153"/>
                    </a:moveTo>
                    <a:lnTo>
                      <a:pt x="122" y="75"/>
                    </a:lnTo>
                    <a:lnTo>
                      <a:pt x="0" y="0"/>
                    </a:lnTo>
                  </a:path>
                </a:pathLst>
              </a:custGeom>
              <a:solidFill>
                <a:srgbClr val="FF0000"/>
              </a:solidFill>
              <a:ln w="28575">
                <a:solidFill>
                  <a:srgbClr val="FF0000"/>
                </a:solidFill>
                <a:prstDash val="solid"/>
                <a:round/>
                <a:headEnd/>
                <a:tailEnd/>
              </a:ln>
            </p:spPr>
            <p:txBody>
              <a:bodyPr/>
              <a:lstStyle/>
              <a:p>
                <a:endParaRPr lang="zh-CN" altLang="en-US"/>
              </a:p>
            </p:txBody>
          </p:sp>
        </p:grpSp>
        <p:grpSp>
          <p:nvGrpSpPr>
            <p:cNvPr id="91285" name="Group 357"/>
            <p:cNvGrpSpPr>
              <a:grpSpLocks/>
            </p:cNvGrpSpPr>
            <p:nvPr/>
          </p:nvGrpSpPr>
          <p:grpSpPr bwMode="auto">
            <a:xfrm>
              <a:off x="1018" y="3251"/>
              <a:ext cx="3752" cy="152"/>
              <a:chOff x="1018" y="3251"/>
              <a:chExt cx="3752" cy="152"/>
            </a:xfrm>
          </p:grpSpPr>
          <p:sp>
            <p:nvSpPr>
              <p:cNvPr id="91317" name="Rectangle 355"/>
              <p:cNvSpPr>
                <a:spLocks noChangeArrowheads="1"/>
              </p:cNvSpPr>
              <p:nvPr/>
            </p:nvSpPr>
            <p:spPr bwMode="auto">
              <a:xfrm>
                <a:off x="1018" y="3317"/>
                <a:ext cx="3752" cy="22"/>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318" name="Freeform 356"/>
              <p:cNvSpPr>
                <a:spLocks/>
              </p:cNvSpPr>
              <p:nvPr/>
            </p:nvSpPr>
            <p:spPr bwMode="auto">
              <a:xfrm>
                <a:off x="1018" y="3251"/>
                <a:ext cx="121" cy="152"/>
              </a:xfrm>
              <a:custGeom>
                <a:avLst/>
                <a:gdLst>
                  <a:gd name="T0" fmla="*/ 121 w 121"/>
                  <a:gd name="T1" fmla="*/ 0 h 152"/>
                  <a:gd name="T2" fmla="*/ 0 w 121"/>
                  <a:gd name="T3" fmla="*/ 77 h 152"/>
                  <a:gd name="T4" fmla="*/ 121 w 121"/>
                  <a:gd name="T5" fmla="*/ 152 h 152"/>
                  <a:gd name="T6" fmla="*/ 0 60000 65536"/>
                  <a:gd name="T7" fmla="*/ 0 60000 65536"/>
                  <a:gd name="T8" fmla="*/ 0 60000 65536"/>
                </a:gdLst>
                <a:ahLst/>
                <a:cxnLst>
                  <a:cxn ang="T6">
                    <a:pos x="T0" y="T1"/>
                  </a:cxn>
                  <a:cxn ang="T7">
                    <a:pos x="T2" y="T3"/>
                  </a:cxn>
                  <a:cxn ang="T8">
                    <a:pos x="T4" y="T5"/>
                  </a:cxn>
                </a:cxnLst>
                <a:rect l="0" t="0" r="r" b="b"/>
                <a:pathLst>
                  <a:path w="121" h="152">
                    <a:moveTo>
                      <a:pt x="121" y="0"/>
                    </a:moveTo>
                    <a:lnTo>
                      <a:pt x="0" y="77"/>
                    </a:lnTo>
                    <a:lnTo>
                      <a:pt x="121" y="152"/>
                    </a:lnTo>
                  </a:path>
                </a:pathLst>
              </a:custGeom>
              <a:solidFill>
                <a:srgbClr val="FF0000"/>
              </a:solidFill>
              <a:ln w="28575">
                <a:solidFill>
                  <a:srgbClr val="FF0000"/>
                </a:solidFill>
                <a:prstDash val="solid"/>
                <a:round/>
                <a:headEnd/>
                <a:tailEnd/>
              </a:ln>
            </p:spPr>
            <p:txBody>
              <a:bodyPr/>
              <a:lstStyle/>
              <a:p>
                <a:endParaRPr lang="zh-CN" altLang="en-US"/>
              </a:p>
            </p:txBody>
          </p:sp>
        </p:grpSp>
        <p:grpSp>
          <p:nvGrpSpPr>
            <p:cNvPr id="91286" name="Group 360"/>
            <p:cNvGrpSpPr>
              <a:grpSpLocks/>
            </p:cNvGrpSpPr>
            <p:nvPr/>
          </p:nvGrpSpPr>
          <p:grpSpPr bwMode="auto">
            <a:xfrm>
              <a:off x="1018" y="3426"/>
              <a:ext cx="525" cy="153"/>
              <a:chOff x="1018" y="3426"/>
              <a:chExt cx="525" cy="153"/>
            </a:xfrm>
          </p:grpSpPr>
          <p:sp>
            <p:nvSpPr>
              <p:cNvPr id="91315" name="Freeform 358"/>
              <p:cNvSpPr>
                <a:spLocks/>
              </p:cNvSpPr>
              <p:nvPr/>
            </p:nvSpPr>
            <p:spPr bwMode="auto">
              <a:xfrm>
                <a:off x="1018" y="3488"/>
                <a:ext cx="525" cy="25"/>
              </a:xfrm>
              <a:custGeom>
                <a:avLst/>
                <a:gdLst>
                  <a:gd name="T0" fmla="*/ 0 w 525"/>
                  <a:gd name="T1" fmla="*/ 0 h 25"/>
                  <a:gd name="T2" fmla="*/ 0 w 525"/>
                  <a:gd name="T3" fmla="*/ 23 h 25"/>
                  <a:gd name="T4" fmla="*/ 525 w 525"/>
                  <a:gd name="T5" fmla="*/ 25 h 25"/>
                  <a:gd name="T6" fmla="*/ 525 w 525"/>
                  <a:gd name="T7" fmla="*/ 2 h 25"/>
                  <a:gd name="T8" fmla="*/ 0 w 525"/>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5" h="25">
                    <a:moveTo>
                      <a:pt x="0" y="0"/>
                    </a:moveTo>
                    <a:lnTo>
                      <a:pt x="0" y="23"/>
                    </a:lnTo>
                    <a:lnTo>
                      <a:pt x="525" y="25"/>
                    </a:lnTo>
                    <a:lnTo>
                      <a:pt x="525" y="2"/>
                    </a:lnTo>
                    <a:lnTo>
                      <a:pt x="0" y="0"/>
                    </a:lnTo>
                    <a:close/>
                  </a:path>
                </a:pathLst>
              </a:custGeom>
              <a:solidFill>
                <a:srgbClr val="FF0000"/>
              </a:solidFill>
              <a:ln w="9525">
                <a:solidFill>
                  <a:srgbClr val="FF0000"/>
                </a:solidFill>
                <a:round/>
                <a:headEnd/>
                <a:tailEnd/>
              </a:ln>
            </p:spPr>
            <p:txBody>
              <a:bodyPr/>
              <a:lstStyle/>
              <a:p>
                <a:endParaRPr lang="zh-CN" altLang="en-US"/>
              </a:p>
            </p:txBody>
          </p:sp>
          <p:sp>
            <p:nvSpPr>
              <p:cNvPr id="91316" name="Freeform 359"/>
              <p:cNvSpPr>
                <a:spLocks/>
              </p:cNvSpPr>
              <p:nvPr/>
            </p:nvSpPr>
            <p:spPr bwMode="auto">
              <a:xfrm>
                <a:off x="1421" y="3426"/>
                <a:ext cx="122" cy="153"/>
              </a:xfrm>
              <a:custGeom>
                <a:avLst/>
                <a:gdLst>
                  <a:gd name="T0" fmla="*/ 0 w 122"/>
                  <a:gd name="T1" fmla="*/ 153 h 153"/>
                  <a:gd name="T2" fmla="*/ 122 w 122"/>
                  <a:gd name="T3" fmla="*/ 75 h 153"/>
                  <a:gd name="T4" fmla="*/ 0 w 122"/>
                  <a:gd name="T5" fmla="*/ 0 h 153"/>
                  <a:gd name="T6" fmla="*/ 0 60000 65536"/>
                  <a:gd name="T7" fmla="*/ 0 60000 65536"/>
                  <a:gd name="T8" fmla="*/ 0 60000 65536"/>
                </a:gdLst>
                <a:ahLst/>
                <a:cxnLst>
                  <a:cxn ang="T6">
                    <a:pos x="T0" y="T1"/>
                  </a:cxn>
                  <a:cxn ang="T7">
                    <a:pos x="T2" y="T3"/>
                  </a:cxn>
                  <a:cxn ang="T8">
                    <a:pos x="T4" y="T5"/>
                  </a:cxn>
                </a:cxnLst>
                <a:rect l="0" t="0" r="r" b="b"/>
                <a:pathLst>
                  <a:path w="122" h="153">
                    <a:moveTo>
                      <a:pt x="0" y="153"/>
                    </a:moveTo>
                    <a:lnTo>
                      <a:pt x="122" y="75"/>
                    </a:lnTo>
                    <a:lnTo>
                      <a:pt x="0" y="0"/>
                    </a:lnTo>
                  </a:path>
                </a:pathLst>
              </a:custGeom>
              <a:solidFill>
                <a:srgbClr val="FF0000"/>
              </a:solidFill>
              <a:ln w="28575">
                <a:solidFill>
                  <a:srgbClr val="FF0000"/>
                </a:solidFill>
                <a:prstDash val="solid"/>
                <a:round/>
                <a:headEnd/>
                <a:tailEnd/>
              </a:ln>
            </p:spPr>
            <p:txBody>
              <a:bodyPr/>
              <a:lstStyle/>
              <a:p>
                <a:endParaRPr lang="zh-CN" altLang="en-US"/>
              </a:p>
            </p:txBody>
          </p:sp>
        </p:grpSp>
        <p:sp>
          <p:nvSpPr>
            <p:cNvPr id="91287" name="Line 361"/>
            <p:cNvSpPr>
              <a:spLocks noChangeShapeType="1"/>
            </p:cNvSpPr>
            <p:nvPr/>
          </p:nvSpPr>
          <p:spPr bwMode="auto">
            <a:xfrm>
              <a:off x="4170" y="3499"/>
              <a:ext cx="826" cy="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1288" name="Group 364"/>
            <p:cNvGrpSpPr>
              <a:grpSpLocks/>
            </p:cNvGrpSpPr>
            <p:nvPr/>
          </p:nvGrpSpPr>
          <p:grpSpPr bwMode="auto">
            <a:xfrm>
              <a:off x="1932" y="2847"/>
              <a:ext cx="121" cy="245"/>
              <a:chOff x="1932" y="2847"/>
              <a:chExt cx="121" cy="245"/>
            </a:xfrm>
          </p:grpSpPr>
          <p:sp>
            <p:nvSpPr>
              <p:cNvPr id="91313" name="Rectangle 362"/>
              <p:cNvSpPr>
                <a:spLocks noChangeArrowheads="1"/>
              </p:cNvSpPr>
              <p:nvPr/>
            </p:nvSpPr>
            <p:spPr bwMode="auto">
              <a:xfrm>
                <a:off x="1984" y="2847"/>
                <a:ext cx="18" cy="245"/>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314" name="Freeform 363"/>
              <p:cNvSpPr>
                <a:spLocks/>
              </p:cNvSpPr>
              <p:nvPr/>
            </p:nvSpPr>
            <p:spPr bwMode="auto">
              <a:xfrm>
                <a:off x="1932" y="2940"/>
                <a:ext cx="121" cy="152"/>
              </a:xfrm>
              <a:custGeom>
                <a:avLst/>
                <a:gdLst>
                  <a:gd name="T0" fmla="*/ 0 w 121"/>
                  <a:gd name="T1" fmla="*/ 0 h 152"/>
                  <a:gd name="T2" fmla="*/ 61 w 121"/>
                  <a:gd name="T3" fmla="*/ 152 h 152"/>
                  <a:gd name="T4" fmla="*/ 121 w 121"/>
                  <a:gd name="T5" fmla="*/ 0 h 152"/>
                  <a:gd name="T6" fmla="*/ 0 60000 65536"/>
                  <a:gd name="T7" fmla="*/ 0 60000 65536"/>
                  <a:gd name="T8" fmla="*/ 0 60000 65536"/>
                </a:gdLst>
                <a:ahLst/>
                <a:cxnLst>
                  <a:cxn ang="T6">
                    <a:pos x="T0" y="T1"/>
                  </a:cxn>
                  <a:cxn ang="T7">
                    <a:pos x="T2" y="T3"/>
                  </a:cxn>
                  <a:cxn ang="T8">
                    <a:pos x="T4" y="T5"/>
                  </a:cxn>
                </a:cxnLst>
                <a:rect l="0" t="0" r="r" b="b"/>
                <a:pathLst>
                  <a:path w="121" h="152">
                    <a:moveTo>
                      <a:pt x="0" y="0"/>
                    </a:moveTo>
                    <a:lnTo>
                      <a:pt x="61" y="152"/>
                    </a:lnTo>
                    <a:lnTo>
                      <a:pt x="121" y="0"/>
                    </a:lnTo>
                  </a:path>
                </a:pathLst>
              </a:custGeom>
              <a:solidFill>
                <a:srgbClr val="FF0000"/>
              </a:solidFill>
              <a:ln w="28575">
                <a:solidFill>
                  <a:srgbClr val="FF0000"/>
                </a:solidFill>
                <a:prstDash val="solid"/>
                <a:round/>
                <a:headEnd/>
                <a:tailEnd/>
              </a:ln>
            </p:spPr>
            <p:txBody>
              <a:bodyPr/>
              <a:lstStyle/>
              <a:p>
                <a:endParaRPr lang="zh-CN" altLang="en-US"/>
              </a:p>
            </p:txBody>
          </p:sp>
        </p:grpSp>
        <p:grpSp>
          <p:nvGrpSpPr>
            <p:cNvPr id="91289" name="Group 367"/>
            <p:cNvGrpSpPr>
              <a:grpSpLocks/>
            </p:cNvGrpSpPr>
            <p:nvPr/>
          </p:nvGrpSpPr>
          <p:grpSpPr bwMode="auto">
            <a:xfrm>
              <a:off x="2157" y="2847"/>
              <a:ext cx="122" cy="490"/>
              <a:chOff x="2157" y="2847"/>
              <a:chExt cx="122" cy="490"/>
            </a:xfrm>
          </p:grpSpPr>
          <p:sp>
            <p:nvSpPr>
              <p:cNvPr id="91311" name="Rectangle 365"/>
              <p:cNvSpPr>
                <a:spLocks noChangeArrowheads="1"/>
              </p:cNvSpPr>
              <p:nvPr/>
            </p:nvSpPr>
            <p:spPr bwMode="auto">
              <a:xfrm>
                <a:off x="2210" y="2847"/>
                <a:ext cx="18" cy="490"/>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312" name="Freeform 366"/>
              <p:cNvSpPr>
                <a:spLocks/>
              </p:cNvSpPr>
              <p:nvPr/>
            </p:nvSpPr>
            <p:spPr bwMode="auto">
              <a:xfrm>
                <a:off x="2157" y="3185"/>
                <a:ext cx="122" cy="152"/>
              </a:xfrm>
              <a:custGeom>
                <a:avLst/>
                <a:gdLst>
                  <a:gd name="T0" fmla="*/ 0 w 122"/>
                  <a:gd name="T1" fmla="*/ 0 h 152"/>
                  <a:gd name="T2" fmla="*/ 62 w 122"/>
                  <a:gd name="T3" fmla="*/ 152 h 152"/>
                  <a:gd name="T4" fmla="*/ 122 w 122"/>
                  <a:gd name="T5" fmla="*/ 0 h 152"/>
                  <a:gd name="T6" fmla="*/ 0 60000 65536"/>
                  <a:gd name="T7" fmla="*/ 0 60000 65536"/>
                  <a:gd name="T8" fmla="*/ 0 60000 65536"/>
                </a:gdLst>
                <a:ahLst/>
                <a:cxnLst>
                  <a:cxn ang="T6">
                    <a:pos x="T0" y="T1"/>
                  </a:cxn>
                  <a:cxn ang="T7">
                    <a:pos x="T2" y="T3"/>
                  </a:cxn>
                  <a:cxn ang="T8">
                    <a:pos x="T4" y="T5"/>
                  </a:cxn>
                </a:cxnLst>
                <a:rect l="0" t="0" r="r" b="b"/>
                <a:pathLst>
                  <a:path w="122" h="152">
                    <a:moveTo>
                      <a:pt x="0" y="0"/>
                    </a:moveTo>
                    <a:lnTo>
                      <a:pt x="62" y="152"/>
                    </a:lnTo>
                    <a:lnTo>
                      <a:pt x="122" y="0"/>
                    </a:lnTo>
                  </a:path>
                </a:pathLst>
              </a:custGeom>
              <a:solidFill>
                <a:srgbClr val="FF0000"/>
              </a:solidFill>
              <a:ln w="28575">
                <a:solidFill>
                  <a:srgbClr val="FF0000"/>
                </a:solidFill>
                <a:prstDash val="solid"/>
                <a:round/>
                <a:headEnd/>
                <a:tailEnd/>
              </a:ln>
            </p:spPr>
            <p:txBody>
              <a:bodyPr/>
              <a:lstStyle/>
              <a:p>
                <a:endParaRPr lang="zh-CN" altLang="en-US"/>
              </a:p>
            </p:txBody>
          </p:sp>
        </p:grpSp>
        <p:grpSp>
          <p:nvGrpSpPr>
            <p:cNvPr id="91290" name="Group 370"/>
            <p:cNvGrpSpPr>
              <a:grpSpLocks/>
            </p:cNvGrpSpPr>
            <p:nvPr/>
          </p:nvGrpSpPr>
          <p:grpSpPr bwMode="auto">
            <a:xfrm>
              <a:off x="3058" y="2847"/>
              <a:ext cx="121" cy="245"/>
              <a:chOff x="3058" y="2847"/>
              <a:chExt cx="121" cy="245"/>
            </a:xfrm>
          </p:grpSpPr>
          <p:sp>
            <p:nvSpPr>
              <p:cNvPr id="91309" name="Rectangle 368"/>
              <p:cNvSpPr>
                <a:spLocks noChangeArrowheads="1"/>
              </p:cNvSpPr>
              <p:nvPr/>
            </p:nvSpPr>
            <p:spPr bwMode="auto">
              <a:xfrm>
                <a:off x="3110" y="2847"/>
                <a:ext cx="18" cy="245"/>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310" name="Freeform 369"/>
              <p:cNvSpPr>
                <a:spLocks/>
              </p:cNvSpPr>
              <p:nvPr/>
            </p:nvSpPr>
            <p:spPr bwMode="auto">
              <a:xfrm>
                <a:off x="3058" y="2940"/>
                <a:ext cx="121" cy="152"/>
              </a:xfrm>
              <a:custGeom>
                <a:avLst/>
                <a:gdLst>
                  <a:gd name="T0" fmla="*/ 0 w 121"/>
                  <a:gd name="T1" fmla="*/ 0 h 152"/>
                  <a:gd name="T2" fmla="*/ 61 w 121"/>
                  <a:gd name="T3" fmla="*/ 152 h 152"/>
                  <a:gd name="T4" fmla="*/ 121 w 121"/>
                  <a:gd name="T5" fmla="*/ 0 h 152"/>
                  <a:gd name="T6" fmla="*/ 0 60000 65536"/>
                  <a:gd name="T7" fmla="*/ 0 60000 65536"/>
                  <a:gd name="T8" fmla="*/ 0 60000 65536"/>
                </a:gdLst>
                <a:ahLst/>
                <a:cxnLst>
                  <a:cxn ang="T6">
                    <a:pos x="T0" y="T1"/>
                  </a:cxn>
                  <a:cxn ang="T7">
                    <a:pos x="T2" y="T3"/>
                  </a:cxn>
                  <a:cxn ang="T8">
                    <a:pos x="T4" y="T5"/>
                  </a:cxn>
                </a:cxnLst>
                <a:rect l="0" t="0" r="r" b="b"/>
                <a:pathLst>
                  <a:path w="121" h="152">
                    <a:moveTo>
                      <a:pt x="0" y="0"/>
                    </a:moveTo>
                    <a:lnTo>
                      <a:pt x="61" y="152"/>
                    </a:lnTo>
                    <a:lnTo>
                      <a:pt x="121" y="0"/>
                    </a:lnTo>
                  </a:path>
                </a:pathLst>
              </a:custGeom>
              <a:solidFill>
                <a:srgbClr val="FF0000"/>
              </a:solidFill>
              <a:ln w="28575">
                <a:solidFill>
                  <a:srgbClr val="FF0000"/>
                </a:solidFill>
                <a:prstDash val="solid"/>
                <a:round/>
                <a:headEnd/>
                <a:tailEnd/>
              </a:ln>
            </p:spPr>
            <p:txBody>
              <a:bodyPr/>
              <a:lstStyle/>
              <a:p>
                <a:endParaRPr lang="zh-CN" altLang="en-US"/>
              </a:p>
            </p:txBody>
          </p:sp>
        </p:grpSp>
        <p:grpSp>
          <p:nvGrpSpPr>
            <p:cNvPr id="91291" name="Group 373"/>
            <p:cNvGrpSpPr>
              <a:grpSpLocks/>
            </p:cNvGrpSpPr>
            <p:nvPr/>
          </p:nvGrpSpPr>
          <p:grpSpPr bwMode="auto">
            <a:xfrm>
              <a:off x="3283" y="2847"/>
              <a:ext cx="121" cy="490"/>
              <a:chOff x="3283" y="2847"/>
              <a:chExt cx="121" cy="490"/>
            </a:xfrm>
          </p:grpSpPr>
          <p:sp>
            <p:nvSpPr>
              <p:cNvPr id="91307" name="Rectangle 371"/>
              <p:cNvSpPr>
                <a:spLocks noChangeArrowheads="1"/>
              </p:cNvSpPr>
              <p:nvPr/>
            </p:nvSpPr>
            <p:spPr bwMode="auto">
              <a:xfrm>
                <a:off x="3335" y="2847"/>
                <a:ext cx="18" cy="490"/>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308" name="Freeform 372"/>
              <p:cNvSpPr>
                <a:spLocks/>
              </p:cNvSpPr>
              <p:nvPr/>
            </p:nvSpPr>
            <p:spPr bwMode="auto">
              <a:xfrm>
                <a:off x="3283" y="3185"/>
                <a:ext cx="121" cy="152"/>
              </a:xfrm>
              <a:custGeom>
                <a:avLst/>
                <a:gdLst>
                  <a:gd name="T0" fmla="*/ 0 w 121"/>
                  <a:gd name="T1" fmla="*/ 0 h 152"/>
                  <a:gd name="T2" fmla="*/ 61 w 121"/>
                  <a:gd name="T3" fmla="*/ 152 h 152"/>
                  <a:gd name="T4" fmla="*/ 121 w 121"/>
                  <a:gd name="T5" fmla="*/ 0 h 152"/>
                  <a:gd name="T6" fmla="*/ 0 60000 65536"/>
                  <a:gd name="T7" fmla="*/ 0 60000 65536"/>
                  <a:gd name="T8" fmla="*/ 0 60000 65536"/>
                </a:gdLst>
                <a:ahLst/>
                <a:cxnLst>
                  <a:cxn ang="T6">
                    <a:pos x="T0" y="T1"/>
                  </a:cxn>
                  <a:cxn ang="T7">
                    <a:pos x="T2" y="T3"/>
                  </a:cxn>
                  <a:cxn ang="T8">
                    <a:pos x="T4" y="T5"/>
                  </a:cxn>
                </a:cxnLst>
                <a:rect l="0" t="0" r="r" b="b"/>
                <a:pathLst>
                  <a:path w="121" h="152">
                    <a:moveTo>
                      <a:pt x="0" y="0"/>
                    </a:moveTo>
                    <a:lnTo>
                      <a:pt x="61" y="152"/>
                    </a:lnTo>
                    <a:lnTo>
                      <a:pt x="121" y="0"/>
                    </a:lnTo>
                  </a:path>
                </a:pathLst>
              </a:custGeom>
              <a:solidFill>
                <a:srgbClr val="FF0000"/>
              </a:solidFill>
              <a:ln w="28575">
                <a:solidFill>
                  <a:srgbClr val="FF0000"/>
                </a:solidFill>
                <a:prstDash val="solid"/>
                <a:round/>
                <a:headEnd/>
                <a:tailEnd/>
              </a:ln>
            </p:spPr>
            <p:txBody>
              <a:bodyPr/>
              <a:lstStyle/>
              <a:p>
                <a:endParaRPr lang="zh-CN" altLang="en-US"/>
              </a:p>
            </p:txBody>
          </p:sp>
        </p:grpSp>
        <p:grpSp>
          <p:nvGrpSpPr>
            <p:cNvPr id="91292" name="Group 376"/>
            <p:cNvGrpSpPr>
              <a:grpSpLocks/>
            </p:cNvGrpSpPr>
            <p:nvPr/>
          </p:nvGrpSpPr>
          <p:grpSpPr bwMode="auto">
            <a:xfrm>
              <a:off x="4484" y="2847"/>
              <a:ext cx="121" cy="245"/>
              <a:chOff x="4484" y="2847"/>
              <a:chExt cx="121" cy="245"/>
            </a:xfrm>
          </p:grpSpPr>
          <p:sp>
            <p:nvSpPr>
              <p:cNvPr id="91305" name="Rectangle 374"/>
              <p:cNvSpPr>
                <a:spLocks noChangeArrowheads="1"/>
              </p:cNvSpPr>
              <p:nvPr/>
            </p:nvSpPr>
            <p:spPr bwMode="auto">
              <a:xfrm>
                <a:off x="4536" y="2847"/>
                <a:ext cx="18" cy="245"/>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306" name="Freeform 375"/>
              <p:cNvSpPr>
                <a:spLocks/>
              </p:cNvSpPr>
              <p:nvPr/>
            </p:nvSpPr>
            <p:spPr bwMode="auto">
              <a:xfrm>
                <a:off x="4484" y="2940"/>
                <a:ext cx="121" cy="152"/>
              </a:xfrm>
              <a:custGeom>
                <a:avLst/>
                <a:gdLst>
                  <a:gd name="T0" fmla="*/ 0 w 121"/>
                  <a:gd name="T1" fmla="*/ 0 h 152"/>
                  <a:gd name="T2" fmla="*/ 61 w 121"/>
                  <a:gd name="T3" fmla="*/ 152 h 152"/>
                  <a:gd name="T4" fmla="*/ 121 w 121"/>
                  <a:gd name="T5" fmla="*/ 0 h 152"/>
                  <a:gd name="T6" fmla="*/ 0 60000 65536"/>
                  <a:gd name="T7" fmla="*/ 0 60000 65536"/>
                  <a:gd name="T8" fmla="*/ 0 60000 65536"/>
                </a:gdLst>
                <a:ahLst/>
                <a:cxnLst>
                  <a:cxn ang="T6">
                    <a:pos x="T0" y="T1"/>
                  </a:cxn>
                  <a:cxn ang="T7">
                    <a:pos x="T2" y="T3"/>
                  </a:cxn>
                  <a:cxn ang="T8">
                    <a:pos x="T4" y="T5"/>
                  </a:cxn>
                </a:cxnLst>
                <a:rect l="0" t="0" r="r" b="b"/>
                <a:pathLst>
                  <a:path w="121" h="152">
                    <a:moveTo>
                      <a:pt x="0" y="0"/>
                    </a:moveTo>
                    <a:lnTo>
                      <a:pt x="61" y="152"/>
                    </a:lnTo>
                    <a:lnTo>
                      <a:pt x="121" y="0"/>
                    </a:lnTo>
                  </a:path>
                </a:pathLst>
              </a:custGeom>
              <a:solidFill>
                <a:srgbClr val="FF0000"/>
              </a:solidFill>
              <a:ln w="28575">
                <a:solidFill>
                  <a:srgbClr val="FF0000"/>
                </a:solidFill>
                <a:prstDash val="solid"/>
                <a:round/>
                <a:headEnd/>
                <a:tailEnd/>
              </a:ln>
            </p:spPr>
            <p:txBody>
              <a:bodyPr/>
              <a:lstStyle/>
              <a:p>
                <a:endParaRPr lang="zh-CN" altLang="en-US"/>
              </a:p>
            </p:txBody>
          </p:sp>
        </p:grpSp>
        <p:grpSp>
          <p:nvGrpSpPr>
            <p:cNvPr id="91293" name="Group 379"/>
            <p:cNvGrpSpPr>
              <a:grpSpLocks/>
            </p:cNvGrpSpPr>
            <p:nvPr/>
          </p:nvGrpSpPr>
          <p:grpSpPr bwMode="auto">
            <a:xfrm>
              <a:off x="4709" y="2847"/>
              <a:ext cx="122" cy="490"/>
              <a:chOff x="4709" y="2847"/>
              <a:chExt cx="122" cy="490"/>
            </a:xfrm>
          </p:grpSpPr>
          <p:sp>
            <p:nvSpPr>
              <p:cNvPr id="91303" name="Rectangle 377"/>
              <p:cNvSpPr>
                <a:spLocks noChangeArrowheads="1"/>
              </p:cNvSpPr>
              <p:nvPr/>
            </p:nvSpPr>
            <p:spPr bwMode="auto">
              <a:xfrm>
                <a:off x="4761" y="2847"/>
                <a:ext cx="18" cy="490"/>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304" name="Freeform 378"/>
              <p:cNvSpPr>
                <a:spLocks/>
              </p:cNvSpPr>
              <p:nvPr/>
            </p:nvSpPr>
            <p:spPr bwMode="auto">
              <a:xfrm>
                <a:off x="4709" y="3185"/>
                <a:ext cx="122" cy="152"/>
              </a:xfrm>
              <a:custGeom>
                <a:avLst/>
                <a:gdLst>
                  <a:gd name="T0" fmla="*/ 0 w 122"/>
                  <a:gd name="T1" fmla="*/ 0 h 152"/>
                  <a:gd name="T2" fmla="*/ 61 w 122"/>
                  <a:gd name="T3" fmla="*/ 152 h 152"/>
                  <a:gd name="T4" fmla="*/ 122 w 122"/>
                  <a:gd name="T5" fmla="*/ 0 h 152"/>
                  <a:gd name="T6" fmla="*/ 0 60000 65536"/>
                  <a:gd name="T7" fmla="*/ 0 60000 65536"/>
                  <a:gd name="T8" fmla="*/ 0 60000 65536"/>
                </a:gdLst>
                <a:ahLst/>
                <a:cxnLst>
                  <a:cxn ang="T6">
                    <a:pos x="T0" y="T1"/>
                  </a:cxn>
                  <a:cxn ang="T7">
                    <a:pos x="T2" y="T3"/>
                  </a:cxn>
                  <a:cxn ang="T8">
                    <a:pos x="T4" y="T5"/>
                  </a:cxn>
                </a:cxnLst>
                <a:rect l="0" t="0" r="r" b="b"/>
                <a:pathLst>
                  <a:path w="122" h="152">
                    <a:moveTo>
                      <a:pt x="0" y="0"/>
                    </a:moveTo>
                    <a:lnTo>
                      <a:pt x="61" y="152"/>
                    </a:lnTo>
                    <a:lnTo>
                      <a:pt x="122" y="0"/>
                    </a:lnTo>
                  </a:path>
                </a:pathLst>
              </a:custGeom>
              <a:solidFill>
                <a:srgbClr val="FF0000"/>
              </a:solidFill>
              <a:ln w="28575">
                <a:solidFill>
                  <a:srgbClr val="FF0000"/>
                </a:solidFill>
                <a:prstDash val="solid"/>
                <a:round/>
                <a:headEnd/>
                <a:tailEnd/>
              </a:ln>
            </p:spPr>
            <p:txBody>
              <a:bodyPr/>
              <a:lstStyle/>
              <a:p>
                <a:endParaRPr lang="zh-CN" altLang="en-US"/>
              </a:p>
            </p:txBody>
          </p:sp>
        </p:grpSp>
        <p:grpSp>
          <p:nvGrpSpPr>
            <p:cNvPr id="91294" name="Group 382"/>
            <p:cNvGrpSpPr>
              <a:grpSpLocks/>
            </p:cNvGrpSpPr>
            <p:nvPr/>
          </p:nvGrpSpPr>
          <p:grpSpPr bwMode="auto">
            <a:xfrm>
              <a:off x="4936" y="2847"/>
              <a:ext cx="121" cy="654"/>
              <a:chOff x="4936" y="2847"/>
              <a:chExt cx="121" cy="654"/>
            </a:xfrm>
          </p:grpSpPr>
          <p:sp>
            <p:nvSpPr>
              <p:cNvPr id="91301" name="Rectangle 380"/>
              <p:cNvSpPr>
                <a:spLocks noChangeArrowheads="1"/>
              </p:cNvSpPr>
              <p:nvPr/>
            </p:nvSpPr>
            <p:spPr bwMode="auto">
              <a:xfrm>
                <a:off x="4987" y="2847"/>
                <a:ext cx="18" cy="654"/>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302" name="Freeform 381"/>
              <p:cNvSpPr>
                <a:spLocks/>
              </p:cNvSpPr>
              <p:nvPr/>
            </p:nvSpPr>
            <p:spPr bwMode="auto">
              <a:xfrm>
                <a:off x="4936" y="2847"/>
                <a:ext cx="121" cy="153"/>
              </a:xfrm>
              <a:custGeom>
                <a:avLst/>
                <a:gdLst>
                  <a:gd name="T0" fmla="*/ 121 w 121"/>
                  <a:gd name="T1" fmla="*/ 153 h 153"/>
                  <a:gd name="T2" fmla="*/ 60 w 121"/>
                  <a:gd name="T3" fmla="*/ 0 h 153"/>
                  <a:gd name="T4" fmla="*/ 0 w 121"/>
                  <a:gd name="T5" fmla="*/ 153 h 153"/>
                  <a:gd name="T6" fmla="*/ 0 60000 65536"/>
                  <a:gd name="T7" fmla="*/ 0 60000 65536"/>
                  <a:gd name="T8" fmla="*/ 0 60000 65536"/>
                </a:gdLst>
                <a:ahLst/>
                <a:cxnLst>
                  <a:cxn ang="T6">
                    <a:pos x="T0" y="T1"/>
                  </a:cxn>
                  <a:cxn ang="T7">
                    <a:pos x="T2" y="T3"/>
                  </a:cxn>
                  <a:cxn ang="T8">
                    <a:pos x="T4" y="T5"/>
                  </a:cxn>
                </a:cxnLst>
                <a:rect l="0" t="0" r="r" b="b"/>
                <a:pathLst>
                  <a:path w="121" h="153">
                    <a:moveTo>
                      <a:pt x="121" y="153"/>
                    </a:moveTo>
                    <a:lnTo>
                      <a:pt x="60" y="0"/>
                    </a:lnTo>
                    <a:lnTo>
                      <a:pt x="0" y="153"/>
                    </a:lnTo>
                  </a:path>
                </a:pathLst>
              </a:custGeom>
              <a:solidFill>
                <a:srgbClr val="FF0000"/>
              </a:solidFill>
              <a:ln w="28575">
                <a:solidFill>
                  <a:srgbClr val="FF0000"/>
                </a:solidFill>
                <a:prstDash val="solid"/>
                <a:round/>
                <a:headEnd/>
                <a:tailEnd/>
              </a:ln>
            </p:spPr>
            <p:txBody>
              <a:bodyPr/>
              <a:lstStyle/>
              <a:p>
                <a:endParaRPr lang="zh-CN" altLang="en-US"/>
              </a:p>
            </p:txBody>
          </p:sp>
        </p:grpSp>
        <p:grpSp>
          <p:nvGrpSpPr>
            <p:cNvPr id="91295" name="Group 385"/>
            <p:cNvGrpSpPr>
              <a:grpSpLocks/>
            </p:cNvGrpSpPr>
            <p:nvPr/>
          </p:nvGrpSpPr>
          <p:grpSpPr bwMode="auto">
            <a:xfrm>
              <a:off x="3510" y="2847"/>
              <a:ext cx="121" cy="654"/>
              <a:chOff x="3510" y="2847"/>
              <a:chExt cx="121" cy="654"/>
            </a:xfrm>
          </p:grpSpPr>
          <p:sp>
            <p:nvSpPr>
              <p:cNvPr id="91299" name="Rectangle 383"/>
              <p:cNvSpPr>
                <a:spLocks noChangeArrowheads="1"/>
              </p:cNvSpPr>
              <p:nvPr/>
            </p:nvSpPr>
            <p:spPr bwMode="auto">
              <a:xfrm>
                <a:off x="3561" y="2847"/>
                <a:ext cx="18" cy="654"/>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300" name="Freeform 384"/>
              <p:cNvSpPr>
                <a:spLocks/>
              </p:cNvSpPr>
              <p:nvPr/>
            </p:nvSpPr>
            <p:spPr bwMode="auto">
              <a:xfrm>
                <a:off x="3510" y="2847"/>
                <a:ext cx="121" cy="153"/>
              </a:xfrm>
              <a:custGeom>
                <a:avLst/>
                <a:gdLst>
                  <a:gd name="T0" fmla="*/ 121 w 121"/>
                  <a:gd name="T1" fmla="*/ 153 h 153"/>
                  <a:gd name="T2" fmla="*/ 60 w 121"/>
                  <a:gd name="T3" fmla="*/ 0 h 153"/>
                  <a:gd name="T4" fmla="*/ 0 w 121"/>
                  <a:gd name="T5" fmla="*/ 153 h 153"/>
                  <a:gd name="T6" fmla="*/ 0 60000 65536"/>
                  <a:gd name="T7" fmla="*/ 0 60000 65536"/>
                  <a:gd name="T8" fmla="*/ 0 60000 65536"/>
                </a:gdLst>
                <a:ahLst/>
                <a:cxnLst>
                  <a:cxn ang="T6">
                    <a:pos x="T0" y="T1"/>
                  </a:cxn>
                  <a:cxn ang="T7">
                    <a:pos x="T2" y="T3"/>
                  </a:cxn>
                  <a:cxn ang="T8">
                    <a:pos x="T4" y="T5"/>
                  </a:cxn>
                </a:cxnLst>
                <a:rect l="0" t="0" r="r" b="b"/>
                <a:pathLst>
                  <a:path w="121" h="153">
                    <a:moveTo>
                      <a:pt x="121" y="153"/>
                    </a:moveTo>
                    <a:lnTo>
                      <a:pt x="60" y="0"/>
                    </a:lnTo>
                    <a:lnTo>
                      <a:pt x="0" y="153"/>
                    </a:lnTo>
                  </a:path>
                </a:pathLst>
              </a:custGeom>
              <a:solidFill>
                <a:srgbClr val="FF0000"/>
              </a:solidFill>
              <a:ln w="28575">
                <a:solidFill>
                  <a:srgbClr val="FF0000"/>
                </a:solidFill>
                <a:prstDash val="solid"/>
                <a:round/>
                <a:headEnd/>
                <a:tailEnd/>
              </a:ln>
            </p:spPr>
            <p:txBody>
              <a:bodyPr/>
              <a:lstStyle/>
              <a:p>
                <a:endParaRPr lang="zh-CN" altLang="en-US"/>
              </a:p>
            </p:txBody>
          </p:sp>
        </p:grpSp>
        <p:grpSp>
          <p:nvGrpSpPr>
            <p:cNvPr id="91296" name="Group 388"/>
            <p:cNvGrpSpPr>
              <a:grpSpLocks/>
            </p:cNvGrpSpPr>
            <p:nvPr/>
          </p:nvGrpSpPr>
          <p:grpSpPr bwMode="auto">
            <a:xfrm>
              <a:off x="2384" y="2847"/>
              <a:ext cx="121" cy="654"/>
              <a:chOff x="2384" y="2847"/>
              <a:chExt cx="121" cy="654"/>
            </a:xfrm>
          </p:grpSpPr>
          <p:sp>
            <p:nvSpPr>
              <p:cNvPr id="91297" name="Rectangle 386"/>
              <p:cNvSpPr>
                <a:spLocks noChangeArrowheads="1"/>
              </p:cNvSpPr>
              <p:nvPr/>
            </p:nvSpPr>
            <p:spPr bwMode="auto">
              <a:xfrm>
                <a:off x="2435" y="2847"/>
                <a:ext cx="18" cy="654"/>
              </a:xfrm>
              <a:prstGeom prst="rect">
                <a:avLst/>
              </a:prstGeom>
              <a:solidFill>
                <a:srgbClr val="FF0000"/>
              </a:solidFill>
              <a:ln w="9525">
                <a:solidFill>
                  <a:srgbClr val="FF0000"/>
                </a:solidFill>
                <a:miter lim="800000"/>
                <a:headEnd/>
                <a:tailEnd/>
              </a:ln>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91298" name="Freeform 387"/>
              <p:cNvSpPr>
                <a:spLocks/>
              </p:cNvSpPr>
              <p:nvPr/>
            </p:nvSpPr>
            <p:spPr bwMode="auto">
              <a:xfrm>
                <a:off x="2384" y="2847"/>
                <a:ext cx="121" cy="153"/>
              </a:xfrm>
              <a:custGeom>
                <a:avLst/>
                <a:gdLst>
                  <a:gd name="T0" fmla="*/ 121 w 121"/>
                  <a:gd name="T1" fmla="*/ 153 h 153"/>
                  <a:gd name="T2" fmla="*/ 60 w 121"/>
                  <a:gd name="T3" fmla="*/ 0 h 153"/>
                  <a:gd name="T4" fmla="*/ 0 w 121"/>
                  <a:gd name="T5" fmla="*/ 153 h 153"/>
                  <a:gd name="T6" fmla="*/ 0 60000 65536"/>
                  <a:gd name="T7" fmla="*/ 0 60000 65536"/>
                  <a:gd name="T8" fmla="*/ 0 60000 65536"/>
                </a:gdLst>
                <a:ahLst/>
                <a:cxnLst>
                  <a:cxn ang="T6">
                    <a:pos x="T0" y="T1"/>
                  </a:cxn>
                  <a:cxn ang="T7">
                    <a:pos x="T2" y="T3"/>
                  </a:cxn>
                  <a:cxn ang="T8">
                    <a:pos x="T4" y="T5"/>
                  </a:cxn>
                </a:cxnLst>
                <a:rect l="0" t="0" r="r" b="b"/>
                <a:pathLst>
                  <a:path w="121" h="153">
                    <a:moveTo>
                      <a:pt x="121" y="153"/>
                    </a:moveTo>
                    <a:lnTo>
                      <a:pt x="60" y="0"/>
                    </a:lnTo>
                    <a:lnTo>
                      <a:pt x="0" y="153"/>
                    </a:lnTo>
                  </a:path>
                </a:pathLst>
              </a:custGeom>
              <a:solidFill>
                <a:srgbClr val="FF0000"/>
              </a:solidFill>
              <a:ln w="28575">
                <a:solidFill>
                  <a:srgbClr val="FF0000"/>
                </a:solidFill>
                <a:prstDash val="solid"/>
                <a:round/>
                <a:headEnd/>
                <a:tailEnd/>
              </a:ln>
            </p:spPr>
            <p:txBody>
              <a:bodyPr/>
              <a:lstStyle/>
              <a:p>
                <a:endParaRPr lang="zh-CN" altLang="en-US"/>
              </a:p>
            </p:txBody>
          </p:sp>
        </p:grpSp>
      </p:grpSp>
      <p:sp>
        <p:nvSpPr>
          <p:cNvPr id="2" name="日期占位符 1"/>
          <p:cNvSpPr>
            <a:spLocks noGrp="1"/>
          </p:cNvSpPr>
          <p:nvPr>
            <p:ph type="dt" sz="half" idx="10"/>
          </p:nvPr>
        </p:nvSpPr>
        <p:spPr/>
        <p:txBody>
          <a:bodyPr/>
          <a:lstStyle/>
          <a:p>
            <a:pPr>
              <a:defRPr/>
            </a:pPr>
            <a:fld id="{2E639391-A3C0-47AD-B0AB-C77D3EE59D53}"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81</a:t>
            </a:fld>
            <a:endParaRPr lang="en-US" altLang="zh-CN"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Rectangle 2"/>
          <p:cNvSpPr>
            <a:spLocks noGrp="1" noChangeArrowheads="1"/>
          </p:cNvSpPr>
          <p:nvPr>
            <p:ph type="body" idx="1"/>
          </p:nvPr>
        </p:nvSpPr>
        <p:spPr>
          <a:xfrm>
            <a:off x="449263" y="1196975"/>
            <a:ext cx="8154987" cy="5127625"/>
          </a:xfrm>
        </p:spPr>
        <p:txBody>
          <a:bodyPr/>
          <a:lstStyle/>
          <a:p>
            <a:pPr eaLnBrk="1" hangingPunct="1">
              <a:buFontTx/>
              <a:buNone/>
            </a:pPr>
            <a:r>
              <a:rPr lang="zh-CN" altLang="en-US" sz="1800" smtClean="0">
                <a:solidFill>
                  <a:srgbClr val="FF00FF"/>
                </a:solidFill>
                <a:latin typeface="楷体_GB2312" pitchFamily="49" charset="-122"/>
              </a:rPr>
              <a:t>例</a:t>
            </a:r>
            <a:r>
              <a:rPr lang="zh-CN" altLang="en-US" sz="1800" smtClean="0">
                <a:latin typeface="楷体_GB2312" pitchFamily="49" charset="-122"/>
              </a:rPr>
              <a:t>：打印机、键盘和显示器三个中断源寻找中断入口的过程：</a:t>
            </a:r>
          </a:p>
          <a:p>
            <a:pPr lvl="2" eaLnBrk="1" hangingPunct="1">
              <a:spcBef>
                <a:spcPct val="10000"/>
              </a:spcBef>
              <a:buFontTx/>
              <a:buNone/>
            </a:pPr>
            <a:r>
              <a:rPr lang="en-US" altLang="zh-CN" smtClean="0">
                <a:latin typeface="楷体_GB2312" pitchFamily="49" charset="-122"/>
              </a:rPr>
              <a:t>INTR:	</a:t>
            </a:r>
            <a:r>
              <a:rPr lang="en-US" altLang="zh-CN" smtClean="0">
                <a:solidFill>
                  <a:srgbClr val="FF00FF"/>
                </a:solidFill>
                <a:latin typeface="楷体_GB2312" pitchFamily="49" charset="-122"/>
              </a:rPr>
              <a:t>SKIP DZ, PRN</a:t>
            </a:r>
            <a:r>
              <a:rPr lang="en-US" altLang="zh-CN" smtClean="0">
                <a:latin typeface="楷体_GB2312" pitchFamily="49" charset="-122"/>
              </a:rPr>
              <a:t>  </a:t>
            </a:r>
            <a:r>
              <a:rPr lang="zh-CN" altLang="en-US" smtClean="0">
                <a:latin typeface="楷体_GB2312" pitchFamily="49" charset="-122"/>
              </a:rPr>
              <a:t>；如果打印机</a:t>
            </a:r>
            <a:r>
              <a:rPr lang="en-US" altLang="zh-CN" smtClean="0">
                <a:latin typeface="楷体_GB2312" pitchFamily="49" charset="-122"/>
              </a:rPr>
              <a:t>DONE</a:t>
            </a:r>
            <a:r>
              <a:rPr lang="zh-CN" altLang="en-US" smtClean="0">
                <a:latin typeface="楷体_GB2312" pitchFamily="49" charset="-122"/>
              </a:rPr>
              <a:t>＝</a:t>
            </a:r>
            <a:r>
              <a:rPr lang="en-US" altLang="zh-CN" smtClean="0">
                <a:latin typeface="楷体_GB2312" pitchFamily="49" charset="-122"/>
              </a:rPr>
              <a:t>0</a:t>
            </a:r>
            <a:r>
              <a:rPr lang="zh-CN" altLang="en-US" smtClean="0">
                <a:latin typeface="楷体_GB2312" pitchFamily="49" charset="-122"/>
              </a:rPr>
              <a:t>，跳过下一条指令</a:t>
            </a:r>
          </a:p>
          <a:p>
            <a:pPr lvl="4" eaLnBrk="1" hangingPunct="1">
              <a:spcBef>
                <a:spcPct val="10000"/>
              </a:spcBef>
              <a:buFontTx/>
              <a:buNone/>
            </a:pPr>
            <a:r>
              <a:rPr lang="en-US" altLang="zh-CN" sz="1800" smtClean="0">
                <a:latin typeface="楷体_GB2312" pitchFamily="49" charset="-122"/>
              </a:rPr>
              <a:t>JMP  PRINT    </a:t>
            </a:r>
            <a:r>
              <a:rPr lang="zh-CN" altLang="en-US" sz="1800" smtClean="0">
                <a:latin typeface="楷体_GB2312" pitchFamily="49" charset="-122"/>
              </a:rPr>
              <a:t>；转入打印机的中断服务程序入口</a:t>
            </a:r>
            <a:r>
              <a:rPr lang="en-US" altLang="zh-CN" sz="1800" smtClean="0">
                <a:latin typeface="楷体_GB2312" pitchFamily="49" charset="-122"/>
              </a:rPr>
              <a:t>PRINT</a:t>
            </a:r>
          </a:p>
          <a:p>
            <a:pPr lvl="4" eaLnBrk="1" hangingPunct="1">
              <a:spcBef>
                <a:spcPct val="10000"/>
              </a:spcBef>
              <a:buFontTx/>
              <a:buNone/>
            </a:pPr>
            <a:r>
              <a:rPr lang="en-US" altLang="zh-CN" sz="1800" smtClean="0">
                <a:solidFill>
                  <a:srgbClr val="FF00FF"/>
                </a:solidFill>
                <a:latin typeface="楷体_GB2312" pitchFamily="49" charset="-122"/>
              </a:rPr>
              <a:t>SKIP DZ, KEY</a:t>
            </a:r>
            <a:r>
              <a:rPr lang="en-US" altLang="zh-CN" sz="1800" smtClean="0">
                <a:latin typeface="楷体_GB2312" pitchFamily="49" charset="-122"/>
              </a:rPr>
              <a:t>  </a:t>
            </a:r>
            <a:r>
              <a:rPr lang="zh-CN" altLang="en-US" sz="1800" smtClean="0">
                <a:latin typeface="楷体_GB2312" pitchFamily="49" charset="-122"/>
              </a:rPr>
              <a:t>；测试键盘的</a:t>
            </a:r>
            <a:r>
              <a:rPr lang="en-US" altLang="zh-CN" sz="1800" smtClean="0">
                <a:latin typeface="楷体_GB2312" pitchFamily="49" charset="-122"/>
              </a:rPr>
              <a:t>DONE</a:t>
            </a:r>
            <a:r>
              <a:rPr lang="zh-CN" altLang="en-US" sz="1800" smtClean="0">
                <a:latin typeface="楷体_GB2312" pitchFamily="49" charset="-122"/>
              </a:rPr>
              <a:t>＝</a:t>
            </a:r>
            <a:r>
              <a:rPr lang="en-US" altLang="zh-CN" sz="1800" smtClean="0">
                <a:latin typeface="楷体_GB2312" pitchFamily="49" charset="-122"/>
              </a:rPr>
              <a:t>0</a:t>
            </a:r>
            <a:r>
              <a:rPr lang="zh-CN" altLang="en-US" sz="1800" smtClean="0">
                <a:latin typeface="楷体_GB2312" pitchFamily="49" charset="-122"/>
              </a:rPr>
              <a:t>？</a:t>
            </a:r>
          </a:p>
          <a:p>
            <a:pPr lvl="4" eaLnBrk="1" hangingPunct="1">
              <a:spcBef>
                <a:spcPct val="10000"/>
              </a:spcBef>
              <a:buFontTx/>
              <a:buNone/>
            </a:pPr>
            <a:r>
              <a:rPr lang="en-US" altLang="zh-CN" sz="1800" smtClean="0">
                <a:latin typeface="楷体_GB2312" pitchFamily="49" charset="-122"/>
              </a:rPr>
              <a:t>JMP  KEYBORD  </a:t>
            </a:r>
            <a:r>
              <a:rPr lang="zh-CN" altLang="en-US" sz="1800" smtClean="0">
                <a:latin typeface="楷体_GB2312" pitchFamily="49" charset="-122"/>
              </a:rPr>
              <a:t>；转入键盘的中断服务程序入口</a:t>
            </a:r>
            <a:r>
              <a:rPr lang="en-US" altLang="zh-CN" sz="1800" smtClean="0">
                <a:latin typeface="楷体_GB2312" pitchFamily="49" charset="-122"/>
              </a:rPr>
              <a:t>KEYBORD</a:t>
            </a:r>
          </a:p>
          <a:p>
            <a:pPr lvl="4" eaLnBrk="1" hangingPunct="1">
              <a:spcBef>
                <a:spcPct val="10000"/>
              </a:spcBef>
              <a:buFontTx/>
              <a:buNone/>
            </a:pPr>
            <a:r>
              <a:rPr lang="en-US" altLang="zh-CN" sz="1800" smtClean="0">
                <a:solidFill>
                  <a:srgbClr val="FF00FF"/>
                </a:solidFill>
                <a:latin typeface="楷体_GB2312" pitchFamily="49" charset="-122"/>
              </a:rPr>
              <a:t>SKIP DN, MNT</a:t>
            </a:r>
            <a:r>
              <a:rPr lang="en-US" altLang="zh-CN" sz="1800" smtClean="0">
                <a:latin typeface="楷体_GB2312" pitchFamily="49" charset="-122"/>
              </a:rPr>
              <a:t>  </a:t>
            </a:r>
            <a:r>
              <a:rPr lang="zh-CN" altLang="en-US" sz="1800" smtClean="0">
                <a:latin typeface="楷体_GB2312" pitchFamily="49" charset="-122"/>
              </a:rPr>
              <a:t>；测试显示器的</a:t>
            </a:r>
            <a:r>
              <a:rPr lang="en-US" altLang="zh-CN" sz="1800" smtClean="0">
                <a:latin typeface="楷体_GB2312" pitchFamily="49" charset="-122"/>
              </a:rPr>
              <a:t>DONE</a:t>
            </a:r>
            <a:r>
              <a:rPr lang="zh-CN" altLang="en-US" sz="1800" smtClean="0">
                <a:latin typeface="楷体_GB2312" pitchFamily="49" charset="-122"/>
              </a:rPr>
              <a:t>＝</a:t>
            </a:r>
            <a:r>
              <a:rPr lang="en-US" altLang="zh-CN" sz="1800" smtClean="0">
                <a:latin typeface="楷体_GB2312" pitchFamily="49" charset="-122"/>
              </a:rPr>
              <a:t>1</a:t>
            </a:r>
            <a:r>
              <a:rPr lang="zh-CN" altLang="en-US" sz="1800" smtClean="0">
                <a:latin typeface="楷体_GB2312" pitchFamily="49" charset="-122"/>
              </a:rPr>
              <a:t>？</a:t>
            </a:r>
          </a:p>
          <a:p>
            <a:pPr lvl="4" eaLnBrk="1" hangingPunct="1">
              <a:spcBef>
                <a:spcPct val="10000"/>
              </a:spcBef>
              <a:buFontTx/>
              <a:buNone/>
            </a:pPr>
            <a:r>
              <a:rPr lang="en-US" altLang="zh-CN" sz="1800" smtClean="0">
                <a:latin typeface="楷体_GB2312" pitchFamily="49" charset="-122"/>
              </a:rPr>
              <a:t>JMP  ERROR    </a:t>
            </a:r>
            <a:r>
              <a:rPr lang="zh-CN" altLang="en-US" sz="1800" smtClean="0">
                <a:latin typeface="楷体_GB2312" pitchFamily="49" charset="-122"/>
              </a:rPr>
              <a:t>；所有中断源均没有请求中断服务</a:t>
            </a:r>
          </a:p>
          <a:p>
            <a:pPr lvl="4" eaLnBrk="1" hangingPunct="1">
              <a:spcBef>
                <a:spcPct val="10000"/>
              </a:spcBef>
              <a:buFontTx/>
              <a:buNone/>
            </a:pPr>
            <a:r>
              <a:rPr lang="en-US" altLang="zh-CN" sz="1800" smtClean="0">
                <a:latin typeface="楷体_GB2312" pitchFamily="49" charset="-122"/>
              </a:rPr>
              <a:t>JMP  MONITOR  </a:t>
            </a:r>
            <a:r>
              <a:rPr lang="zh-CN" altLang="en-US" sz="1800" smtClean="0">
                <a:latin typeface="楷体_GB2312" pitchFamily="49" charset="-122"/>
              </a:rPr>
              <a:t>；转显示器的中断服务程序入口</a:t>
            </a:r>
            <a:r>
              <a:rPr lang="en-US" altLang="zh-CN" sz="1800" smtClean="0">
                <a:latin typeface="楷体_GB2312" pitchFamily="49" charset="-122"/>
              </a:rPr>
              <a:t>MONITOR</a:t>
            </a:r>
          </a:p>
          <a:p>
            <a:pPr lvl="2" eaLnBrk="1" hangingPunct="1">
              <a:spcBef>
                <a:spcPct val="10000"/>
              </a:spcBef>
              <a:buFontTx/>
              <a:buNone/>
            </a:pPr>
            <a:r>
              <a:rPr lang="en-US" altLang="zh-CN" smtClean="0">
                <a:latin typeface="楷体_GB2312" pitchFamily="49" charset="-122"/>
              </a:rPr>
              <a:t>PRINT: </a:t>
            </a:r>
            <a:r>
              <a:rPr lang="en-US" altLang="zh-CN" smtClean="0">
                <a:latin typeface="Garamond" panose="02020404030301010803" pitchFamily="18" charset="0"/>
              </a:rPr>
              <a:t>……</a:t>
            </a:r>
            <a:r>
              <a:rPr lang="en-US" altLang="zh-CN" smtClean="0">
                <a:latin typeface="楷体_GB2312" pitchFamily="49" charset="-122"/>
              </a:rPr>
              <a:t>           </a:t>
            </a:r>
            <a:r>
              <a:rPr lang="zh-CN" altLang="en-US" smtClean="0">
                <a:latin typeface="楷体_GB2312" pitchFamily="49" charset="-122"/>
              </a:rPr>
              <a:t>；打印机中断服务程序</a:t>
            </a:r>
          </a:p>
          <a:p>
            <a:pPr lvl="4" eaLnBrk="1" hangingPunct="1">
              <a:spcBef>
                <a:spcPct val="10000"/>
              </a:spcBef>
              <a:buFontTx/>
              <a:buNone/>
            </a:pPr>
            <a:r>
              <a:rPr lang="en-US" altLang="zh-CN" sz="1800" smtClean="0">
                <a:latin typeface="楷体_GB2312" pitchFamily="49" charset="-122"/>
              </a:rPr>
              <a:t>RNTI          </a:t>
            </a:r>
            <a:r>
              <a:rPr lang="zh-CN" altLang="en-US" sz="1800" smtClean="0">
                <a:latin typeface="楷体_GB2312" pitchFamily="49" charset="-122"/>
              </a:rPr>
              <a:t>；返回到中断点</a:t>
            </a:r>
          </a:p>
          <a:p>
            <a:pPr lvl="2" eaLnBrk="1" hangingPunct="1">
              <a:spcBef>
                <a:spcPct val="10000"/>
              </a:spcBef>
              <a:buFontTx/>
              <a:buNone/>
            </a:pPr>
            <a:r>
              <a:rPr lang="en-US" altLang="zh-CN" smtClean="0">
                <a:latin typeface="楷体_GB2312" pitchFamily="49" charset="-122"/>
              </a:rPr>
              <a:t>KEYBORD: </a:t>
            </a:r>
            <a:r>
              <a:rPr lang="en-US" altLang="zh-CN" smtClean="0">
                <a:latin typeface="Garamond" panose="02020404030301010803" pitchFamily="18" charset="0"/>
              </a:rPr>
              <a:t>……</a:t>
            </a:r>
            <a:r>
              <a:rPr lang="en-US" altLang="zh-CN" smtClean="0">
                <a:latin typeface="楷体_GB2312" pitchFamily="49" charset="-122"/>
              </a:rPr>
              <a:t>         </a:t>
            </a:r>
            <a:r>
              <a:rPr lang="zh-CN" altLang="en-US" smtClean="0">
                <a:latin typeface="楷体_GB2312" pitchFamily="49" charset="-122"/>
              </a:rPr>
              <a:t>；键盘输入的中断服务程序</a:t>
            </a:r>
          </a:p>
          <a:p>
            <a:pPr lvl="4" eaLnBrk="1" hangingPunct="1">
              <a:spcBef>
                <a:spcPct val="10000"/>
              </a:spcBef>
              <a:buFontTx/>
              <a:buNone/>
            </a:pPr>
            <a:r>
              <a:rPr lang="en-US" altLang="zh-CN" sz="1800" smtClean="0">
                <a:latin typeface="楷体_GB2312" pitchFamily="49" charset="-122"/>
              </a:rPr>
              <a:t>RNTI          </a:t>
            </a:r>
            <a:r>
              <a:rPr lang="zh-CN" altLang="en-US" sz="1800" smtClean="0">
                <a:latin typeface="楷体_GB2312" pitchFamily="49" charset="-122"/>
              </a:rPr>
              <a:t>；返回到中断点</a:t>
            </a:r>
          </a:p>
          <a:p>
            <a:pPr lvl="2" eaLnBrk="1" hangingPunct="1">
              <a:spcBef>
                <a:spcPct val="10000"/>
              </a:spcBef>
              <a:buFontTx/>
              <a:buNone/>
            </a:pPr>
            <a:r>
              <a:rPr lang="en-US" altLang="zh-CN" smtClean="0">
                <a:latin typeface="楷体_GB2312" pitchFamily="49" charset="-122"/>
              </a:rPr>
              <a:t>MONITOR: </a:t>
            </a:r>
            <a:r>
              <a:rPr lang="en-US" altLang="zh-CN" smtClean="0">
                <a:latin typeface="Garamond" panose="02020404030301010803" pitchFamily="18" charset="0"/>
              </a:rPr>
              <a:t>……</a:t>
            </a:r>
            <a:r>
              <a:rPr lang="en-US" altLang="zh-CN" smtClean="0">
                <a:latin typeface="楷体_GB2312" pitchFamily="49" charset="-122"/>
              </a:rPr>
              <a:t>         </a:t>
            </a:r>
            <a:r>
              <a:rPr lang="zh-CN" altLang="en-US" smtClean="0">
                <a:latin typeface="楷体_GB2312" pitchFamily="49" charset="-122"/>
              </a:rPr>
              <a:t>；显示器输出的中断服务程序</a:t>
            </a:r>
          </a:p>
          <a:p>
            <a:pPr lvl="4" eaLnBrk="1" hangingPunct="1">
              <a:spcBef>
                <a:spcPct val="10000"/>
              </a:spcBef>
              <a:buFontTx/>
              <a:buNone/>
            </a:pPr>
            <a:r>
              <a:rPr lang="en-US" altLang="zh-CN" sz="1800" smtClean="0">
                <a:latin typeface="楷体_GB2312" pitchFamily="49" charset="-122"/>
              </a:rPr>
              <a:t>RNTI          </a:t>
            </a:r>
            <a:r>
              <a:rPr lang="zh-CN" altLang="en-US" sz="1800" smtClean="0">
                <a:latin typeface="楷体_GB2312" pitchFamily="49" charset="-122"/>
              </a:rPr>
              <a:t>；返回到中断点</a:t>
            </a:r>
          </a:p>
          <a:p>
            <a:pPr lvl="2" eaLnBrk="1" hangingPunct="1">
              <a:spcBef>
                <a:spcPct val="10000"/>
              </a:spcBef>
              <a:buFontTx/>
              <a:buNone/>
            </a:pPr>
            <a:r>
              <a:rPr lang="en-US" altLang="zh-CN" smtClean="0">
                <a:latin typeface="楷体_GB2312" pitchFamily="49" charset="-122"/>
              </a:rPr>
              <a:t>ERROR: </a:t>
            </a:r>
            <a:r>
              <a:rPr lang="en-US" altLang="zh-CN" smtClean="0">
                <a:latin typeface="Garamond" panose="02020404030301010803" pitchFamily="18" charset="0"/>
              </a:rPr>
              <a:t>……</a:t>
            </a:r>
            <a:r>
              <a:rPr lang="en-US" altLang="zh-CN" smtClean="0">
                <a:latin typeface="楷体_GB2312" pitchFamily="49" charset="-122"/>
              </a:rPr>
              <a:t>           </a:t>
            </a:r>
            <a:r>
              <a:rPr lang="zh-CN" altLang="en-US" smtClean="0">
                <a:latin typeface="楷体_GB2312" pitchFamily="49" charset="-122"/>
              </a:rPr>
              <a:t>；出错处理程序</a:t>
            </a:r>
          </a:p>
          <a:p>
            <a:pPr lvl="4" eaLnBrk="1" hangingPunct="1">
              <a:spcBef>
                <a:spcPct val="10000"/>
              </a:spcBef>
              <a:buFontTx/>
              <a:buNone/>
            </a:pPr>
            <a:r>
              <a:rPr lang="en-US" altLang="zh-CN" sz="1800" smtClean="0">
                <a:latin typeface="楷体_GB2312" pitchFamily="49" charset="-122"/>
              </a:rPr>
              <a:t>RNTI          </a:t>
            </a:r>
            <a:r>
              <a:rPr lang="zh-CN" altLang="en-US" sz="1800" smtClean="0">
                <a:latin typeface="楷体_GB2312" pitchFamily="49" charset="-122"/>
              </a:rPr>
              <a:t>；返回到中断点</a:t>
            </a:r>
            <a:r>
              <a:rPr lang="zh-CN" altLang="en-US" smtClean="0">
                <a:latin typeface="楷体_GB2312" pitchFamily="49" charset="-122"/>
              </a:rPr>
              <a:t>  </a:t>
            </a:r>
          </a:p>
        </p:txBody>
      </p:sp>
      <p:sp>
        <p:nvSpPr>
          <p:cNvPr id="92163"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中断源的识别方法</a:t>
            </a:r>
            <a:r>
              <a:rPr lang="zh-CN" altLang="en-US" sz="1600" smtClean="0"/>
              <a:t>（续）</a:t>
            </a:r>
          </a:p>
        </p:txBody>
      </p:sp>
      <p:sp>
        <p:nvSpPr>
          <p:cNvPr id="2" name="日期占位符 1"/>
          <p:cNvSpPr>
            <a:spLocks noGrp="1"/>
          </p:cNvSpPr>
          <p:nvPr>
            <p:ph type="dt" sz="half" idx="10"/>
          </p:nvPr>
        </p:nvSpPr>
        <p:spPr/>
        <p:txBody>
          <a:bodyPr/>
          <a:lstStyle/>
          <a:p>
            <a:pPr>
              <a:defRPr/>
            </a:pPr>
            <a:fld id="{C4547CE8-936C-4E40-83D3-AF74C98484C2}"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82</a:t>
            </a:fld>
            <a:endParaRPr lang="en-US" altLang="zh-CN" dirty="0"/>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body" idx="1"/>
          </p:nvPr>
        </p:nvSpPr>
        <p:spPr>
          <a:xfrm>
            <a:off x="304800" y="1196975"/>
            <a:ext cx="8534400" cy="5127625"/>
          </a:xfrm>
        </p:spPr>
        <p:txBody>
          <a:bodyPr/>
          <a:lstStyle/>
          <a:p>
            <a:pPr eaLnBrk="1" hangingPunct="1">
              <a:lnSpc>
                <a:spcPct val="140000"/>
              </a:lnSpc>
              <a:spcBef>
                <a:spcPct val="5000"/>
              </a:spcBef>
            </a:pPr>
            <a:r>
              <a:rPr lang="en-US" altLang="zh-CN" dirty="0" smtClean="0">
                <a:solidFill>
                  <a:srgbClr val="800000"/>
                </a:solidFill>
                <a:latin typeface="微软雅黑" panose="020B0503020204020204" pitchFamily="34" charset="-122"/>
                <a:ea typeface="微软雅黑" panose="020B0503020204020204" pitchFamily="34" charset="-122"/>
              </a:rPr>
              <a:t>2.</a:t>
            </a:r>
            <a:r>
              <a:rPr lang="zh-CN" altLang="en-US" dirty="0" smtClean="0">
                <a:solidFill>
                  <a:srgbClr val="800000"/>
                </a:solidFill>
                <a:latin typeface="微软雅黑" panose="020B0503020204020204" pitchFamily="34" charset="-122"/>
                <a:ea typeface="微软雅黑" panose="020B0503020204020204" pitchFamily="34" charset="-122"/>
              </a:rPr>
              <a:t>软件排队链法</a:t>
            </a:r>
          </a:p>
          <a:p>
            <a:pPr lvl="1" eaLnBrk="1" hangingPunct="1">
              <a:lnSpc>
                <a:spcPct val="140000"/>
              </a:lnSpc>
              <a:spcBef>
                <a:spcPct val="5000"/>
              </a:spcBef>
            </a:pPr>
            <a:r>
              <a:rPr lang="zh-CN" altLang="en-US" dirty="0" smtClean="0">
                <a:solidFill>
                  <a:srgbClr val="FF00FF"/>
                </a:solidFill>
                <a:latin typeface="微软雅黑" panose="020B0503020204020204" pitchFamily="34" charset="-122"/>
                <a:ea typeface="微软雅黑" panose="020B0503020204020204" pitchFamily="34" charset="-122"/>
              </a:rPr>
              <a:t>设置一个中断请求寄存器，每个中断源在其中占据一位，</a:t>
            </a:r>
            <a:r>
              <a:rPr lang="zh-CN" altLang="en-US" dirty="0" smtClean="0">
                <a:latin typeface="微软雅黑" panose="020B0503020204020204" pitchFamily="34" charset="-122"/>
                <a:ea typeface="微软雅黑" panose="020B0503020204020204" pitchFamily="34" charset="-122"/>
              </a:rPr>
              <a:t>并且按照中断的优先级从高位到低的顺序排列。</a:t>
            </a:r>
          </a:p>
          <a:p>
            <a:pPr lvl="1" eaLnBrk="1" hangingPunct="1">
              <a:lnSpc>
                <a:spcPct val="140000"/>
              </a:lnSpc>
              <a:spcBef>
                <a:spcPct val="5000"/>
              </a:spcBef>
            </a:pPr>
            <a:endParaRPr lang="zh-CN" altLang="en-US" dirty="0" smtClean="0">
              <a:latin typeface="微软雅黑" panose="020B0503020204020204" pitchFamily="34" charset="-122"/>
              <a:ea typeface="微软雅黑" panose="020B0503020204020204" pitchFamily="34" charset="-122"/>
            </a:endParaRPr>
          </a:p>
          <a:p>
            <a:pPr lvl="1" eaLnBrk="1" hangingPunct="1">
              <a:lnSpc>
                <a:spcPct val="140000"/>
              </a:lnSpc>
              <a:spcBef>
                <a:spcPct val="5000"/>
              </a:spcBef>
            </a:pPr>
            <a:r>
              <a:rPr lang="zh-CN" altLang="en-US" dirty="0" smtClean="0">
                <a:latin typeface="微软雅黑" panose="020B0503020204020204" pitchFamily="34" charset="-122"/>
                <a:ea typeface="微软雅黑" panose="020B0503020204020204" pitchFamily="34" charset="-122"/>
              </a:rPr>
              <a:t>所有中断源使用同一条公共的中断请求线，进入公共中断源服务程序入口，其过程与查询法相同。</a:t>
            </a:r>
          </a:p>
          <a:p>
            <a:pPr lvl="1" eaLnBrk="1" hangingPunct="1">
              <a:lnSpc>
                <a:spcPct val="140000"/>
              </a:lnSpc>
              <a:spcBef>
                <a:spcPct val="5000"/>
              </a:spcBef>
            </a:pPr>
            <a:endParaRPr lang="zh-CN" altLang="en-US" dirty="0" smtClean="0">
              <a:latin typeface="微软雅黑" panose="020B0503020204020204" pitchFamily="34" charset="-122"/>
              <a:ea typeface="微软雅黑" panose="020B0503020204020204" pitchFamily="34" charset="-122"/>
            </a:endParaRPr>
          </a:p>
          <a:p>
            <a:pPr lvl="1" eaLnBrk="1" hangingPunct="1">
              <a:lnSpc>
                <a:spcPct val="140000"/>
              </a:lnSpc>
              <a:spcBef>
                <a:spcPct val="5000"/>
              </a:spcBef>
            </a:pPr>
            <a:r>
              <a:rPr lang="zh-CN" altLang="en-US" dirty="0" smtClean="0">
                <a:latin typeface="微软雅黑" panose="020B0503020204020204" pitchFamily="34" charset="-122"/>
                <a:ea typeface="微软雅黑" panose="020B0503020204020204" pitchFamily="34" charset="-122"/>
              </a:rPr>
              <a:t>在公共中断服务程序入口，用一条特殊指令读出中断请求寄存器中的内容，并根据读出的内容直接进入中断服务程序。</a:t>
            </a:r>
          </a:p>
          <a:p>
            <a:pPr lvl="1" eaLnBrk="1" hangingPunct="1">
              <a:lnSpc>
                <a:spcPct val="140000"/>
              </a:lnSpc>
              <a:spcBef>
                <a:spcPct val="5000"/>
              </a:spcBef>
            </a:pPr>
            <a:endParaRPr lang="zh-CN" altLang="en-US" dirty="0" smtClean="0">
              <a:latin typeface="微软雅黑" panose="020B0503020204020204" pitchFamily="34" charset="-122"/>
              <a:ea typeface="微软雅黑" panose="020B0503020204020204" pitchFamily="34" charset="-122"/>
            </a:endParaRPr>
          </a:p>
          <a:p>
            <a:pPr lvl="1" eaLnBrk="1" hangingPunct="1">
              <a:lnSpc>
                <a:spcPct val="140000"/>
              </a:lnSpc>
              <a:spcBef>
                <a:spcPct val="5000"/>
              </a:spcBef>
            </a:pPr>
            <a:r>
              <a:rPr lang="zh-CN" altLang="en-US" dirty="0" smtClean="0">
                <a:solidFill>
                  <a:srgbClr val="FF00FF"/>
                </a:solidFill>
                <a:latin typeface="微软雅黑" panose="020B0503020204020204" pitchFamily="34" charset="-122"/>
                <a:ea typeface="微软雅黑" panose="020B0503020204020204" pitchFamily="34" charset="-122"/>
              </a:rPr>
              <a:t>节省了用软件逐个寻找中断源的时间。</a:t>
            </a:r>
          </a:p>
        </p:txBody>
      </p:sp>
      <p:sp>
        <p:nvSpPr>
          <p:cNvPr id="93187"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中断源的识别方法</a:t>
            </a:r>
            <a:r>
              <a:rPr lang="zh-CN" altLang="en-US" sz="1600" smtClean="0"/>
              <a:t>（续）</a:t>
            </a:r>
          </a:p>
        </p:txBody>
      </p:sp>
      <p:sp>
        <p:nvSpPr>
          <p:cNvPr id="2" name="日期占位符 1"/>
          <p:cNvSpPr>
            <a:spLocks noGrp="1"/>
          </p:cNvSpPr>
          <p:nvPr>
            <p:ph type="dt" sz="half" idx="10"/>
          </p:nvPr>
        </p:nvSpPr>
        <p:spPr/>
        <p:txBody>
          <a:bodyPr/>
          <a:lstStyle/>
          <a:p>
            <a:pPr>
              <a:defRPr/>
            </a:pPr>
            <a:fld id="{3EECF8B2-B25B-4329-822B-F6587FDB5DD7}"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83</a:t>
            </a:fld>
            <a:endParaRPr lang="en-US" altLang="zh-CN"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a:xfrm>
            <a:off x="304800" y="1196975"/>
            <a:ext cx="8515350" cy="4975225"/>
          </a:xfrm>
          <a:noFill/>
        </p:spPr>
        <p:txBody>
          <a:bodyPr/>
          <a:lstStyle/>
          <a:p>
            <a:pPr eaLnBrk="1" hangingPunct="1">
              <a:lnSpc>
                <a:spcPct val="160000"/>
              </a:lnSpc>
              <a:spcBef>
                <a:spcPct val="0"/>
              </a:spcBef>
              <a:buFontTx/>
              <a:buNone/>
            </a:pPr>
            <a:r>
              <a:rPr lang="zh-CN" altLang="en-US" smtClean="0">
                <a:solidFill>
                  <a:srgbClr val="FF00FF"/>
                </a:solidFill>
                <a:latin typeface="楷体_GB2312" pitchFamily="49" charset="-122"/>
              </a:rPr>
              <a:t>一个简单的程序例子：</a:t>
            </a:r>
          </a:p>
          <a:p>
            <a:pPr lvl="1" eaLnBrk="1" hangingPunct="1">
              <a:lnSpc>
                <a:spcPct val="160000"/>
              </a:lnSpc>
              <a:spcBef>
                <a:spcPct val="0"/>
              </a:spcBef>
              <a:buFontTx/>
              <a:buNone/>
            </a:pPr>
            <a:r>
              <a:rPr lang="zh-CN" altLang="en-US" sz="2400" smtClean="0">
                <a:latin typeface="楷体_GB2312" pitchFamily="49" charset="-122"/>
              </a:rPr>
              <a:t>  </a:t>
            </a:r>
            <a:r>
              <a:rPr lang="en-US" altLang="zh-CN" sz="2400" smtClean="0">
                <a:latin typeface="楷体_GB2312" pitchFamily="49" charset="-122"/>
              </a:rPr>
              <a:t>INTA R1       ;</a:t>
            </a:r>
            <a:r>
              <a:rPr lang="zh-CN" altLang="en-US" sz="2400" smtClean="0">
                <a:latin typeface="楷体_GB2312" pitchFamily="49" charset="-122"/>
              </a:rPr>
              <a:t>中断请求寄存器中的内容读入</a:t>
            </a:r>
            <a:r>
              <a:rPr lang="en-US" altLang="zh-CN" sz="2400" smtClean="0">
                <a:latin typeface="楷体_GB2312" pitchFamily="49" charset="-122"/>
              </a:rPr>
              <a:t>R1</a:t>
            </a:r>
          </a:p>
          <a:p>
            <a:pPr lvl="1" eaLnBrk="1" hangingPunct="1">
              <a:lnSpc>
                <a:spcPct val="160000"/>
              </a:lnSpc>
              <a:spcBef>
                <a:spcPct val="0"/>
              </a:spcBef>
              <a:buFontTx/>
              <a:buNone/>
            </a:pPr>
            <a:r>
              <a:rPr lang="en-US" altLang="zh-CN" sz="2400" smtClean="0">
                <a:latin typeface="楷体_GB2312" pitchFamily="49" charset="-122"/>
              </a:rPr>
              <a:t>  SBT  R1</a:t>
            </a:r>
            <a:r>
              <a:rPr lang="zh-CN" altLang="en-US" sz="2400" smtClean="0">
                <a:latin typeface="楷体_GB2312" pitchFamily="49" charset="-122"/>
              </a:rPr>
              <a:t>，</a:t>
            </a:r>
            <a:r>
              <a:rPr lang="en-US" altLang="zh-CN" sz="2400" smtClean="0">
                <a:latin typeface="楷体_GB2312" pitchFamily="49" charset="-122"/>
              </a:rPr>
              <a:t>R2   ;</a:t>
            </a:r>
            <a:r>
              <a:rPr lang="zh-CN" altLang="en-US" sz="2400" smtClean="0">
                <a:latin typeface="楷体_GB2312" pitchFamily="49" charset="-122"/>
              </a:rPr>
              <a:t>找到发出请求的最高级中断源</a:t>
            </a:r>
            <a:r>
              <a:rPr lang="en-US" altLang="zh-CN" sz="2400" smtClean="0">
                <a:latin typeface="楷体_GB2312" pitchFamily="49" charset="-122"/>
              </a:rPr>
              <a:t>,</a:t>
            </a:r>
            <a:r>
              <a:rPr lang="zh-CN" altLang="en-US" sz="2400" smtClean="0">
                <a:latin typeface="楷体_GB2312" pitchFamily="49" charset="-122"/>
              </a:rPr>
              <a:t>存入</a:t>
            </a:r>
            <a:r>
              <a:rPr lang="en-US" altLang="zh-CN" sz="2400" smtClean="0">
                <a:latin typeface="楷体_GB2312" pitchFamily="49" charset="-122"/>
              </a:rPr>
              <a:t>R2</a:t>
            </a:r>
          </a:p>
          <a:p>
            <a:pPr lvl="1" eaLnBrk="1" hangingPunct="1">
              <a:lnSpc>
                <a:spcPct val="160000"/>
              </a:lnSpc>
              <a:spcBef>
                <a:spcPct val="0"/>
              </a:spcBef>
              <a:buFontTx/>
              <a:buNone/>
            </a:pPr>
            <a:r>
              <a:rPr lang="en-US" altLang="zh-CN" sz="2400" smtClean="0">
                <a:latin typeface="楷体_GB2312" pitchFamily="49" charset="-122"/>
              </a:rPr>
              <a:t>  JMP @TAB(R2)  ;</a:t>
            </a:r>
            <a:r>
              <a:rPr lang="zh-CN" altLang="en-US" sz="2400" smtClean="0">
                <a:latin typeface="楷体_GB2312" pitchFamily="49" charset="-122"/>
              </a:rPr>
              <a:t>转向中断服务程序入口</a:t>
            </a:r>
          </a:p>
          <a:p>
            <a:pPr eaLnBrk="1" hangingPunct="1">
              <a:lnSpc>
                <a:spcPct val="160000"/>
              </a:lnSpc>
              <a:spcBef>
                <a:spcPct val="0"/>
              </a:spcBef>
              <a:buFontTx/>
              <a:buNone/>
            </a:pPr>
            <a:r>
              <a:rPr lang="en-US" altLang="zh-CN" smtClean="0">
                <a:latin typeface="楷体_GB2312" pitchFamily="49" charset="-122"/>
              </a:rPr>
              <a:t>TAB: DEV1          ;</a:t>
            </a:r>
            <a:r>
              <a:rPr lang="zh-CN" altLang="en-US" smtClean="0">
                <a:latin typeface="楷体_GB2312" pitchFamily="49" charset="-122"/>
              </a:rPr>
              <a:t>最高级中断服务程序入口地址</a:t>
            </a:r>
          </a:p>
          <a:p>
            <a:pPr eaLnBrk="1" hangingPunct="1">
              <a:lnSpc>
                <a:spcPct val="160000"/>
              </a:lnSpc>
              <a:spcBef>
                <a:spcPct val="0"/>
              </a:spcBef>
              <a:buFontTx/>
              <a:buNone/>
            </a:pPr>
            <a:r>
              <a:rPr lang="zh-CN" altLang="en-US" smtClean="0">
                <a:latin typeface="楷体_GB2312" pitchFamily="49" charset="-122"/>
              </a:rPr>
              <a:t>     </a:t>
            </a:r>
            <a:r>
              <a:rPr lang="en-US" altLang="zh-CN" smtClean="0">
                <a:latin typeface="楷体_GB2312" pitchFamily="49" charset="-122"/>
              </a:rPr>
              <a:t>DEV2          ;</a:t>
            </a:r>
            <a:r>
              <a:rPr lang="zh-CN" altLang="en-US" smtClean="0">
                <a:latin typeface="楷体_GB2312" pitchFamily="49" charset="-122"/>
              </a:rPr>
              <a:t>第二级中断服务程序入口地址</a:t>
            </a:r>
          </a:p>
          <a:p>
            <a:pPr eaLnBrk="1" hangingPunct="1">
              <a:lnSpc>
                <a:spcPct val="160000"/>
              </a:lnSpc>
              <a:spcBef>
                <a:spcPct val="0"/>
              </a:spcBef>
              <a:buFontTx/>
              <a:buNone/>
            </a:pPr>
            <a:r>
              <a:rPr lang="zh-CN" altLang="en-US" smtClean="0">
                <a:latin typeface="楷体_GB2312" pitchFamily="49" charset="-122"/>
              </a:rPr>
              <a:t>     </a:t>
            </a:r>
            <a:r>
              <a:rPr lang="en-US" altLang="zh-CN" smtClean="0">
                <a:latin typeface="Garamond" panose="02020404030301010803" pitchFamily="18" charset="0"/>
              </a:rPr>
              <a:t>……</a:t>
            </a:r>
            <a:endParaRPr lang="en-US" altLang="zh-CN" smtClean="0">
              <a:latin typeface="楷体_GB2312" pitchFamily="49" charset="-122"/>
            </a:endParaRPr>
          </a:p>
          <a:p>
            <a:pPr eaLnBrk="1" hangingPunct="1">
              <a:lnSpc>
                <a:spcPct val="160000"/>
              </a:lnSpc>
              <a:spcBef>
                <a:spcPct val="0"/>
              </a:spcBef>
              <a:buFontTx/>
              <a:buNone/>
            </a:pPr>
            <a:r>
              <a:rPr lang="en-US" altLang="zh-CN" smtClean="0">
                <a:latin typeface="楷体_GB2312" pitchFamily="49" charset="-122"/>
              </a:rPr>
              <a:t>     DENn          ;</a:t>
            </a:r>
            <a:r>
              <a:rPr lang="zh-CN" altLang="en-US" smtClean="0">
                <a:latin typeface="楷体_GB2312" pitchFamily="49" charset="-122"/>
              </a:rPr>
              <a:t>最低级中断服务程序入口地址</a:t>
            </a:r>
          </a:p>
        </p:txBody>
      </p:sp>
      <p:sp>
        <p:nvSpPr>
          <p:cNvPr id="94211"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中断源的识别方法</a:t>
            </a:r>
            <a:r>
              <a:rPr lang="zh-CN" altLang="en-US" sz="1600" smtClean="0"/>
              <a:t>（续）</a:t>
            </a:r>
          </a:p>
        </p:txBody>
      </p:sp>
      <p:sp>
        <p:nvSpPr>
          <p:cNvPr id="2" name="日期占位符 1"/>
          <p:cNvSpPr>
            <a:spLocks noGrp="1"/>
          </p:cNvSpPr>
          <p:nvPr>
            <p:ph type="dt" sz="half" idx="10"/>
          </p:nvPr>
        </p:nvSpPr>
        <p:spPr/>
        <p:txBody>
          <a:bodyPr/>
          <a:lstStyle/>
          <a:p>
            <a:pPr>
              <a:defRPr/>
            </a:pPr>
            <a:fld id="{4206542A-4A3D-4C26-8666-7DE3F4B26F9C}"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84</a:t>
            </a:fld>
            <a:endParaRPr lang="en-US" altLang="zh-CN" dirty="0"/>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304800" y="1196975"/>
            <a:ext cx="8299450" cy="5127625"/>
          </a:xfrm>
        </p:spPr>
        <p:txBody>
          <a:bodyPr/>
          <a:lstStyle/>
          <a:p>
            <a:pPr eaLnBrk="1" hangingPunct="1">
              <a:lnSpc>
                <a:spcPct val="115000"/>
              </a:lnSpc>
              <a:spcBef>
                <a:spcPct val="5000"/>
              </a:spcBef>
            </a:pPr>
            <a:r>
              <a:rPr lang="en-US" altLang="zh-CN" dirty="0" smtClean="0">
                <a:solidFill>
                  <a:srgbClr val="800000"/>
                </a:solidFill>
                <a:latin typeface="微软雅黑" panose="020B0503020204020204" pitchFamily="34" charset="-122"/>
                <a:ea typeface="微软雅黑" panose="020B0503020204020204" pitchFamily="34" charset="-122"/>
              </a:rPr>
              <a:t>3.</a:t>
            </a:r>
            <a:r>
              <a:rPr lang="zh-CN" altLang="en-US" dirty="0" smtClean="0">
                <a:solidFill>
                  <a:srgbClr val="800000"/>
                </a:solidFill>
                <a:latin typeface="微软雅黑" panose="020B0503020204020204" pitchFamily="34" charset="-122"/>
                <a:ea typeface="微软雅黑" panose="020B0503020204020204" pitchFamily="34" charset="-122"/>
              </a:rPr>
              <a:t>硬件排队链法</a:t>
            </a:r>
          </a:p>
          <a:p>
            <a:pPr lvl="1" eaLnBrk="1" hangingPunct="1">
              <a:lnSpc>
                <a:spcPct val="115000"/>
              </a:lnSpc>
              <a:spcBef>
                <a:spcPct val="5000"/>
              </a:spcBef>
            </a:pPr>
            <a:r>
              <a:rPr lang="zh-CN" altLang="en-US" dirty="0" smtClean="0">
                <a:solidFill>
                  <a:srgbClr val="FF0000"/>
                </a:solidFill>
                <a:latin typeface="微软雅黑" panose="020B0503020204020204" pitchFamily="34" charset="-122"/>
                <a:ea typeface="微软雅黑" panose="020B0503020204020204" pitchFamily="34" charset="-122"/>
              </a:rPr>
              <a:t>用硬件排队器和编码器，在所有请求中断服务的中断源中，找出具有最高优先级的中断源。</a:t>
            </a:r>
          </a:p>
          <a:p>
            <a:pPr lvl="1" eaLnBrk="1" hangingPunct="1">
              <a:lnSpc>
                <a:spcPct val="115000"/>
              </a:lnSpc>
              <a:spcBef>
                <a:spcPct val="5000"/>
              </a:spcBef>
            </a:pPr>
            <a:endParaRPr lang="zh-CN" altLang="en-US" dirty="0" smtClean="0">
              <a:solidFill>
                <a:srgbClr val="FF0000"/>
              </a:solidFill>
              <a:latin typeface="微软雅黑" panose="020B0503020204020204" pitchFamily="34" charset="-122"/>
              <a:ea typeface="微软雅黑" panose="020B0503020204020204" pitchFamily="34" charset="-122"/>
            </a:endParaRPr>
          </a:p>
          <a:p>
            <a:pPr lvl="1" eaLnBrk="1" hangingPunct="1">
              <a:lnSpc>
                <a:spcPct val="115000"/>
              </a:lnSpc>
              <a:spcBef>
                <a:spcPct val="5000"/>
              </a:spcBef>
            </a:pPr>
            <a:r>
              <a:rPr lang="zh-CN" altLang="en-US" dirty="0" smtClean="0">
                <a:latin typeface="微软雅黑" panose="020B0503020204020204" pitchFamily="34" charset="-122"/>
                <a:ea typeface="微软雅黑" panose="020B0503020204020204" pitchFamily="34" charset="-122"/>
              </a:rPr>
              <a:t>设置一个中断请求寄存器，每个中断源在其中中占据一位。</a:t>
            </a:r>
          </a:p>
          <a:p>
            <a:pPr lvl="1" eaLnBrk="1" hangingPunct="1">
              <a:lnSpc>
                <a:spcPct val="115000"/>
              </a:lnSpc>
              <a:spcBef>
                <a:spcPct val="5000"/>
              </a:spcBef>
            </a:pPr>
            <a:endParaRPr lang="zh-CN" altLang="en-US" dirty="0" smtClean="0">
              <a:latin typeface="微软雅黑" panose="020B0503020204020204" pitchFamily="34" charset="-122"/>
              <a:ea typeface="微软雅黑" panose="020B0503020204020204" pitchFamily="34" charset="-122"/>
            </a:endParaRPr>
          </a:p>
          <a:p>
            <a:pPr lvl="1" eaLnBrk="1" hangingPunct="1">
              <a:lnSpc>
                <a:spcPct val="115000"/>
              </a:lnSpc>
              <a:spcBef>
                <a:spcPct val="5000"/>
              </a:spcBef>
            </a:pPr>
            <a:r>
              <a:rPr lang="zh-CN" altLang="en-US" dirty="0" smtClean="0">
                <a:latin typeface="微软雅黑" panose="020B0503020204020204" pitchFamily="34" charset="-122"/>
                <a:ea typeface="微软雅黑" panose="020B0503020204020204" pitchFamily="34" charset="-122"/>
              </a:rPr>
              <a:t>所有中断源使用同一条公共的中断请求线，进入公共中断源服务程序入口。</a:t>
            </a:r>
          </a:p>
          <a:p>
            <a:pPr lvl="1" eaLnBrk="1" hangingPunct="1">
              <a:lnSpc>
                <a:spcPct val="115000"/>
              </a:lnSpc>
              <a:spcBef>
                <a:spcPct val="5000"/>
              </a:spcBef>
            </a:pPr>
            <a:endParaRPr lang="zh-CN" altLang="en-US" dirty="0" smtClean="0">
              <a:latin typeface="微软雅黑" panose="020B0503020204020204" pitchFamily="34" charset="-122"/>
              <a:ea typeface="微软雅黑" panose="020B0503020204020204" pitchFamily="34" charset="-122"/>
            </a:endParaRPr>
          </a:p>
          <a:p>
            <a:pPr lvl="1" eaLnBrk="1" hangingPunct="1">
              <a:lnSpc>
                <a:spcPct val="115000"/>
              </a:lnSpc>
              <a:spcBef>
                <a:spcPct val="5000"/>
              </a:spcBef>
            </a:pPr>
            <a:r>
              <a:rPr lang="zh-CN" altLang="en-US" dirty="0" smtClean="0">
                <a:latin typeface="微软雅黑" panose="020B0503020204020204" pitchFamily="34" charset="-122"/>
                <a:ea typeface="微软雅黑" panose="020B0503020204020204" pitchFamily="34" charset="-122"/>
              </a:rPr>
              <a:t>转入公共的中断服务程序后，用一条特殊指令直接读到所有请求中断服务的中断源中具有</a:t>
            </a:r>
            <a:r>
              <a:rPr lang="zh-CN" altLang="en-US" dirty="0" smtClean="0">
                <a:solidFill>
                  <a:srgbClr val="FF00FF"/>
                </a:solidFill>
                <a:latin typeface="微软雅黑" panose="020B0503020204020204" pitchFamily="34" charset="-122"/>
                <a:ea typeface="微软雅黑" panose="020B0503020204020204" pitchFamily="34" charset="-122"/>
              </a:rPr>
              <a:t>最高优先级</a:t>
            </a:r>
            <a:r>
              <a:rPr lang="zh-CN" altLang="en-US" dirty="0" smtClean="0">
                <a:latin typeface="微软雅黑" panose="020B0503020204020204" pitchFamily="34" charset="-122"/>
                <a:ea typeface="微软雅黑" panose="020B0503020204020204" pitchFamily="34" charset="-122"/>
              </a:rPr>
              <a:t>的中断源编号。</a:t>
            </a:r>
          </a:p>
          <a:p>
            <a:pPr lvl="1" eaLnBrk="1" hangingPunct="1">
              <a:lnSpc>
                <a:spcPct val="115000"/>
              </a:lnSpc>
              <a:spcBef>
                <a:spcPct val="5000"/>
              </a:spcBef>
            </a:pPr>
            <a:endParaRPr lang="zh-CN" altLang="en-US" dirty="0" smtClean="0">
              <a:latin typeface="微软雅黑" panose="020B0503020204020204" pitchFamily="34" charset="-122"/>
              <a:ea typeface="微软雅黑" panose="020B0503020204020204" pitchFamily="34" charset="-122"/>
            </a:endParaRPr>
          </a:p>
          <a:p>
            <a:pPr lvl="1" eaLnBrk="1" hangingPunct="1">
              <a:lnSpc>
                <a:spcPct val="115000"/>
              </a:lnSpc>
              <a:spcBef>
                <a:spcPct val="5000"/>
              </a:spcBef>
            </a:pPr>
            <a:r>
              <a:rPr lang="zh-CN" altLang="en-US" dirty="0" smtClean="0">
                <a:latin typeface="微软雅黑" panose="020B0503020204020204" pitchFamily="34" charset="-122"/>
                <a:ea typeface="微软雅黑" panose="020B0503020204020204" pitchFamily="34" charset="-122"/>
              </a:rPr>
              <a:t>特点：</a:t>
            </a:r>
            <a:r>
              <a:rPr lang="zh-CN" altLang="en-US" dirty="0" smtClean="0">
                <a:solidFill>
                  <a:srgbClr val="FF0000"/>
                </a:solidFill>
                <a:latin typeface="微软雅黑" panose="020B0503020204020204" pitchFamily="34" charset="-122"/>
                <a:ea typeface="微软雅黑" panose="020B0503020204020204" pitchFamily="34" charset="-122"/>
              </a:rPr>
              <a:t>识别中断源的速度更快</a:t>
            </a:r>
          </a:p>
        </p:txBody>
      </p:sp>
      <p:sp>
        <p:nvSpPr>
          <p:cNvPr id="95235"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中断源的识别方法</a:t>
            </a:r>
            <a:r>
              <a:rPr lang="zh-CN" altLang="en-US" sz="1600" smtClean="0"/>
              <a:t>（续）</a:t>
            </a:r>
          </a:p>
        </p:txBody>
      </p:sp>
      <p:sp>
        <p:nvSpPr>
          <p:cNvPr id="2" name="日期占位符 1"/>
          <p:cNvSpPr>
            <a:spLocks noGrp="1"/>
          </p:cNvSpPr>
          <p:nvPr>
            <p:ph type="dt" sz="half" idx="10"/>
          </p:nvPr>
        </p:nvSpPr>
        <p:spPr/>
        <p:txBody>
          <a:bodyPr/>
          <a:lstStyle/>
          <a:p>
            <a:pPr>
              <a:defRPr/>
            </a:pPr>
            <a:fld id="{7E57B315-09F5-4C9F-B88A-ECA42461B7C1}"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85</a:t>
            </a:fld>
            <a:endParaRPr lang="en-US" altLang="zh-CN"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xfrm>
            <a:off x="611188" y="3141663"/>
            <a:ext cx="7939087" cy="3335337"/>
          </a:xfrm>
        </p:spPr>
        <p:txBody>
          <a:bodyPr/>
          <a:lstStyle/>
          <a:p>
            <a:pPr eaLnBrk="1" hangingPunct="1">
              <a:lnSpc>
                <a:spcPct val="135000"/>
              </a:lnSpc>
              <a:spcBef>
                <a:spcPct val="5000"/>
              </a:spcBef>
              <a:buFontTx/>
              <a:buNone/>
            </a:pPr>
            <a:r>
              <a:rPr lang="zh-CN" altLang="en-US" smtClean="0">
                <a:solidFill>
                  <a:srgbClr val="0000FF"/>
                </a:solidFill>
                <a:latin typeface="楷体_GB2312" pitchFamily="49" charset="-122"/>
              </a:rPr>
              <a:t>一个简单的程序例子：</a:t>
            </a:r>
            <a:endParaRPr lang="zh-CN" altLang="en-US" smtClean="0">
              <a:latin typeface="楷体_GB2312" pitchFamily="49" charset="-122"/>
            </a:endParaRPr>
          </a:p>
          <a:p>
            <a:pPr lvl="2" eaLnBrk="1" hangingPunct="1">
              <a:lnSpc>
                <a:spcPct val="135000"/>
              </a:lnSpc>
              <a:spcBef>
                <a:spcPct val="5000"/>
              </a:spcBef>
              <a:buFontTx/>
              <a:buNone/>
            </a:pPr>
            <a:r>
              <a:rPr lang="en-US" altLang="zh-CN" sz="2000" smtClean="0">
                <a:latin typeface="楷体_GB2312" pitchFamily="49" charset="-122"/>
              </a:rPr>
              <a:t>INTA R1      ;</a:t>
            </a:r>
            <a:r>
              <a:rPr lang="zh-CN" altLang="en-US" sz="2000" smtClean="0">
                <a:latin typeface="楷体_GB2312" pitchFamily="49" charset="-122"/>
              </a:rPr>
              <a:t>发出请求的最高级中断源送</a:t>
            </a:r>
            <a:r>
              <a:rPr lang="en-US" altLang="zh-CN" sz="2000" smtClean="0">
                <a:latin typeface="楷体_GB2312" pitchFamily="49" charset="-122"/>
              </a:rPr>
              <a:t>R1</a:t>
            </a:r>
          </a:p>
          <a:p>
            <a:pPr lvl="2" eaLnBrk="1" hangingPunct="1">
              <a:lnSpc>
                <a:spcPct val="135000"/>
              </a:lnSpc>
              <a:spcBef>
                <a:spcPct val="5000"/>
              </a:spcBef>
              <a:buFontTx/>
              <a:buNone/>
            </a:pPr>
            <a:r>
              <a:rPr lang="en-US" altLang="zh-CN" sz="2000" smtClean="0">
                <a:latin typeface="楷体_GB2312" pitchFamily="49" charset="-122"/>
              </a:rPr>
              <a:t>JMP @VTAB(R1);</a:t>
            </a:r>
            <a:r>
              <a:rPr lang="zh-CN" altLang="en-US" sz="2000" smtClean="0">
                <a:latin typeface="楷体_GB2312" pitchFamily="49" charset="-122"/>
              </a:rPr>
              <a:t>转向中断源的中断服务程序入口</a:t>
            </a:r>
          </a:p>
          <a:p>
            <a:pPr eaLnBrk="1" hangingPunct="1">
              <a:lnSpc>
                <a:spcPct val="135000"/>
              </a:lnSpc>
              <a:spcBef>
                <a:spcPct val="5000"/>
              </a:spcBef>
              <a:buFontTx/>
              <a:buNone/>
            </a:pPr>
            <a:r>
              <a:rPr lang="en-US" altLang="zh-CN" sz="2000" smtClean="0">
                <a:latin typeface="楷体_GB2312" pitchFamily="49" charset="-122"/>
              </a:rPr>
              <a:t>TAB:	DEV1         ;</a:t>
            </a:r>
            <a:r>
              <a:rPr lang="zh-CN" altLang="en-US" sz="2000" smtClean="0">
                <a:latin typeface="楷体_GB2312" pitchFamily="49" charset="-122"/>
              </a:rPr>
              <a:t>最高级中断服务程序入口地址</a:t>
            </a:r>
          </a:p>
          <a:p>
            <a:pPr lvl="2" eaLnBrk="1" hangingPunct="1">
              <a:lnSpc>
                <a:spcPct val="135000"/>
              </a:lnSpc>
              <a:spcBef>
                <a:spcPct val="5000"/>
              </a:spcBef>
              <a:buFontTx/>
              <a:buNone/>
            </a:pPr>
            <a:r>
              <a:rPr lang="en-US" altLang="zh-CN" sz="2000" smtClean="0">
                <a:latin typeface="楷体_GB2312" pitchFamily="49" charset="-122"/>
              </a:rPr>
              <a:t>DEV2         ;</a:t>
            </a:r>
            <a:r>
              <a:rPr lang="zh-CN" altLang="en-US" sz="2000" smtClean="0">
                <a:latin typeface="楷体_GB2312" pitchFamily="49" charset="-122"/>
              </a:rPr>
              <a:t>第二级中断服务程序入口地址</a:t>
            </a:r>
          </a:p>
          <a:p>
            <a:pPr eaLnBrk="1" hangingPunct="1">
              <a:lnSpc>
                <a:spcPct val="135000"/>
              </a:lnSpc>
              <a:spcBef>
                <a:spcPct val="5000"/>
              </a:spcBef>
              <a:buFontTx/>
              <a:buNone/>
            </a:pPr>
            <a:r>
              <a:rPr lang="zh-CN" altLang="en-US" sz="2000" smtClean="0">
                <a:latin typeface="楷体_GB2312" pitchFamily="49" charset="-122"/>
              </a:rPr>
              <a:t>     　</a:t>
            </a:r>
            <a:r>
              <a:rPr lang="en-US" altLang="zh-CN" sz="2000" smtClean="0">
                <a:latin typeface="Garamond" panose="02020404030301010803" pitchFamily="18" charset="0"/>
              </a:rPr>
              <a:t>……</a:t>
            </a:r>
            <a:endParaRPr lang="en-US" altLang="zh-CN" sz="2000" smtClean="0">
              <a:latin typeface="楷体_GB2312" pitchFamily="49" charset="-122"/>
            </a:endParaRPr>
          </a:p>
          <a:p>
            <a:pPr lvl="2" eaLnBrk="1" hangingPunct="1">
              <a:lnSpc>
                <a:spcPct val="135000"/>
              </a:lnSpc>
              <a:spcBef>
                <a:spcPct val="5000"/>
              </a:spcBef>
              <a:buFontTx/>
              <a:buNone/>
            </a:pPr>
            <a:r>
              <a:rPr lang="en-US" altLang="zh-CN" sz="2000" smtClean="0">
                <a:latin typeface="楷体_GB2312" pitchFamily="49" charset="-122"/>
              </a:rPr>
              <a:t>DENn         ;</a:t>
            </a:r>
            <a:r>
              <a:rPr lang="zh-CN" altLang="en-US" sz="2000" smtClean="0">
                <a:latin typeface="楷体_GB2312" pitchFamily="49" charset="-122"/>
              </a:rPr>
              <a:t>最低级中断服务程序入口地址</a:t>
            </a:r>
            <a:endParaRPr lang="zh-CN" altLang="en-US" sz="1600" smtClean="0">
              <a:latin typeface="楷体_GB2312" pitchFamily="49" charset="-122"/>
            </a:endParaRPr>
          </a:p>
        </p:txBody>
      </p:sp>
      <p:graphicFrame>
        <p:nvGraphicFramePr>
          <p:cNvPr id="96259" name="Object 3"/>
          <p:cNvGraphicFramePr>
            <a:graphicFrameLocks noChangeAspect="1"/>
          </p:cNvGraphicFramePr>
          <p:nvPr/>
        </p:nvGraphicFramePr>
        <p:xfrm>
          <a:off x="323850" y="1052513"/>
          <a:ext cx="8101013" cy="1955800"/>
        </p:xfrm>
        <a:graphic>
          <a:graphicData uri="http://schemas.openxmlformats.org/presentationml/2006/ole">
            <mc:AlternateContent xmlns:mc="http://schemas.openxmlformats.org/markup-compatibility/2006">
              <mc:Choice xmlns:v="urn:schemas-microsoft-com:vml" Requires="v">
                <p:oleObj spid="_x0000_s96305" name="文档" r:id="rId3" imgW="5257908" imgH="1228738" progId="Word.Document.8">
                  <p:embed/>
                </p:oleObj>
              </mc:Choice>
              <mc:Fallback>
                <p:oleObj name="文档" r:id="rId3" imgW="5257908" imgH="1228738"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052513"/>
                        <a:ext cx="8101013" cy="1955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60" name="Rectangle 4"/>
          <p:cNvSpPr>
            <a:spLocks noGrp="1" noChangeArrowheads="1"/>
          </p:cNvSpPr>
          <p:nvPr>
            <p:ph type="title"/>
          </p:nvPr>
        </p:nvSpPr>
        <p:spPr>
          <a:xfrm>
            <a:off x="442913" y="476250"/>
            <a:ext cx="8243887" cy="504825"/>
          </a:xfrm>
          <a:noFill/>
        </p:spPr>
        <p:txBody>
          <a:bodyPr/>
          <a:lstStyle/>
          <a:p>
            <a:pPr eaLnBrk="1" hangingPunct="1"/>
            <a:r>
              <a:rPr lang="zh-CN" altLang="en-US" smtClean="0"/>
              <a:t>中断源的识别方法</a:t>
            </a:r>
            <a:r>
              <a:rPr lang="zh-CN" altLang="en-US" sz="1600" smtClean="0"/>
              <a:t>（续）</a:t>
            </a:r>
          </a:p>
        </p:txBody>
      </p:sp>
      <p:sp>
        <p:nvSpPr>
          <p:cNvPr id="2" name="日期占位符 1"/>
          <p:cNvSpPr>
            <a:spLocks noGrp="1"/>
          </p:cNvSpPr>
          <p:nvPr>
            <p:ph type="dt" sz="half" idx="10"/>
          </p:nvPr>
        </p:nvSpPr>
        <p:spPr/>
        <p:txBody>
          <a:bodyPr/>
          <a:lstStyle/>
          <a:p>
            <a:pPr>
              <a:defRPr/>
            </a:pPr>
            <a:fld id="{0FB3FE0D-303B-4FF1-A43C-B04DCB04FE09}"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86</a:t>
            </a:fld>
            <a:endParaRPr lang="en-US" altLang="zh-CN" dirty="0"/>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2" name="Object 2"/>
          <p:cNvGraphicFramePr>
            <a:graphicFrameLocks noChangeAspect="1"/>
          </p:cNvGraphicFramePr>
          <p:nvPr/>
        </p:nvGraphicFramePr>
        <p:xfrm>
          <a:off x="611188" y="1700213"/>
          <a:ext cx="7489825" cy="4397375"/>
        </p:xfrm>
        <a:graphic>
          <a:graphicData uri="http://schemas.openxmlformats.org/presentationml/2006/ole">
            <mc:AlternateContent xmlns:mc="http://schemas.openxmlformats.org/markup-compatibility/2006">
              <mc:Choice xmlns:v="urn:schemas-microsoft-com:vml" Requires="v">
                <p:oleObj spid="_x0000_s97330" name="文档" r:id="rId3" imgW="5238742" imgH="2495536" progId="Word.Document.8">
                  <p:embed/>
                </p:oleObj>
              </mc:Choice>
              <mc:Fallback>
                <p:oleObj name="文档" r:id="rId3" imgW="5238742" imgH="2495536"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700213"/>
                        <a:ext cx="7489825" cy="43973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83" name="Rectangle 3"/>
          <p:cNvSpPr>
            <a:spLocks noChangeArrowheads="1"/>
          </p:cNvSpPr>
          <p:nvPr/>
        </p:nvSpPr>
        <p:spPr bwMode="auto">
          <a:xfrm>
            <a:off x="611188" y="1341438"/>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90000"/>
              <a:buBlip>
                <a:blip r:embed="rId5"/>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6"/>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7"/>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spcBef>
                <a:spcPct val="0"/>
              </a:spcBef>
              <a:buSzTx/>
              <a:buFontTx/>
              <a:buChar char="•"/>
            </a:pPr>
            <a:r>
              <a:rPr kumimoji="1" lang="en-US" altLang="zh-CN">
                <a:solidFill>
                  <a:srgbClr val="FF0000"/>
                </a:solidFill>
                <a:latin typeface="楷体_GB2312" pitchFamily="49" charset="-122"/>
              </a:rPr>
              <a:t> </a:t>
            </a:r>
            <a:r>
              <a:rPr kumimoji="1" lang="zh-CN" altLang="en-US">
                <a:solidFill>
                  <a:srgbClr val="FF0000"/>
                </a:solidFill>
                <a:latin typeface="楷体_GB2312" pitchFamily="49" charset="-122"/>
              </a:rPr>
              <a:t>硬件排队器和编码器</a:t>
            </a:r>
          </a:p>
        </p:txBody>
      </p:sp>
      <p:sp>
        <p:nvSpPr>
          <p:cNvPr id="97284" name="Rectangle 4"/>
          <p:cNvSpPr>
            <a:spLocks noChangeArrowheads="1"/>
          </p:cNvSpPr>
          <p:nvPr/>
        </p:nvSpPr>
        <p:spPr bwMode="auto">
          <a:xfrm>
            <a:off x="442913" y="476250"/>
            <a:ext cx="82438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SzPct val="90000"/>
              <a:buBlip>
                <a:blip r:embed="rId5"/>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6"/>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7"/>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3600">
                <a:solidFill>
                  <a:schemeClr val="tx2"/>
                </a:solidFill>
              </a:rPr>
              <a:t>中断源的识别方法</a:t>
            </a:r>
            <a:r>
              <a:rPr lang="zh-CN" altLang="en-US" sz="1600">
                <a:solidFill>
                  <a:schemeClr val="tx2"/>
                </a:solidFill>
              </a:rPr>
              <a:t>（续）</a:t>
            </a:r>
          </a:p>
        </p:txBody>
      </p:sp>
      <p:sp>
        <p:nvSpPr>
          <p:cNvPr id="3" name="日期占位符 2"/>
          <p:cNvSpPr>
            <a:spLocks noGrp="1"/>
          </p:cNvSpPr>
          <p:nvPr>
            <p:ph type="dt" sz="half" idx="10"/>
          </p:nvPr>
        </p:nvSpPr>
        <p:spPr/>
        <p:txBody>
          <a:bodyPr/>
          <a:lstStyle/>
          <a:p>
            <a:pPr>
              <a:defRPr/>
            </a:pPr>
            <a:fld id="{F108F9BD-6C8C-483F-B07B-B2F0096506C9}" type="datetime1">
              <a:rPr lang="zh-CN" altLang="en-US" smtClean="0"/>
              <a:t>2021/10/31</a:t>
            </a:fld>
            <a:endParaRPr lang="en-US" altLang="zh-CN"/>
          </a:p>
        </p:txBody>
      </p:sp>
      <p:sp>
        <p:nvSpPr>
          <p:cNvPr id="2" name="灯片编号占位符 1"/>
          <p:cNvSpPr>
            <a:spLocks noGrp="1"/>
          </p:cNvSpPr>
          <p:nvPr>
            <p:ph type="sldNum" sz="quarter" idx="11"/>
          </p:nvPr>
        </p:nvSpPr>
        <p:spPr/>
        <p:txBody>
          <a:bodyPr/>
          <a:lstStyle/>
          <a:p>
            <a:pPr>
              <a:defRPr/>
            </a:pPr>
            <a:r>
              <a:rPr lang="en-US" altLang="zh-CN" smtClean="0"/>
              <a:t>Lecture 4- </a:t>
            </a:r>
            <a:fld id="{9488ABF3-07F9-4DBE-B889-B1009893B52E}" type="slidenum">
              <a:rPr lang="zh-CN" altLang="en-US" smtClean="0"/>
              <a:pPr>
                <a:defRPr/>
              </a:pPr>
              <a:t>87</a:t>
            </a:fld>
            <a:endParaRPr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body" idx="1"/>
          </p:nvPr>
        </p:nvSpPr>
        <p:spPr>
          <a:xfrm>
            <a:off x="304800" y="1196975"/>
            <a:ext cx="8458200" cy="5256213"/>
          </a:xfrm>
        </p:spPr>
        <p:txBody>
          <a:bodyPr/>
          <a:lstStyle/>
          <a:p>
            <a:pPr algn="just" eaLnBrk="1" hangingPunct="1">
              <a:lnSpc>
                <a:spcPct val="180000"/>
              </a:lnSpc>
              <a:spcBef>
                <a:spcPct val="0"/>
              </a:spcBef>
            </a:pPr>
            <a:r>
              <a:rPr lang="en-US" altLang="zh-CN" dirty="0" smtClean="0">
                <a:solidFill>
                  <a:srgbClr val="800000"/>
                </a:solidFill>
                <a:latin typeface="微软雅黑" panose="020B0503020204020204" pitchFamily="34" charset="-122"/>
                <a:ea typeface="微软雅黑" panose="020B0503020204020204" pitchFamily="34" charset="-122"/>
              </a:rPr>
              <a:t>4.</a:t>
            </a:r>
            <a:r>
              <a:rPr lang="zh-CN" altLang="en-US" dirty="0" smtClean="0">
                <a:solidFill>
                  <a:srgbClr val="800000"/>
                </a:solidFill>
                <a:latin typeface="微软雅黑" panose="020B0503020204020204" pitchFamily="34" charset="-122"/>
                <a:ea typeface="微软雅黑" panose="020B0503020204020204" pitchFamily="34" charset="-122"/>
              </a:rPr>
              <a:t>中断向量法</a:t>
            </a:r>
          </a:p>
          <a:p>
            <a:pPr lvl="1" algn="just" eaLnBrk="1" hangingPunct="1">
              <a:lnSpc>
                <a:spcPct val="180000"/>
              </a:lnSpc>
              <a:spcBef>
                <a:spcPct val="0"/>
              </a:spcBef>
            </a:pPr>
            <a:r>
              <a:rPr lang="zh-CN" altLang="en-US" dirty="0" smtClean="0">
                <a:latin typeface="微软雅黑" panose="020B0503020204020204" pitchFamily="34" charset="-122"/>
                <a:ea typeface="微软雅黑" panose="020B0503020204020204" pitchFamily="34" charset="-122"/>
              </a:rPr>
              <a:t>在主存储器的固定区域中开辟出一个专用的</a:t>
            </a:r>
            <a:r>
              <a:rPr lang="zh-CN" altLang="en-US" dirty="0" smtClean="0">
                <a:solidFill>
                  <a:srgbClr val="FF0000"/>
                </a:solidFill>
                <a:latin typeface="微软雅黑" panose="020B0503020204020204" pitchFamily="34" charset="-122"/>
                <a:ea typeface="微软雅黑" panose="020B0503020204020204" pitchFamily="34" charset="-122"/>
              </a:rPr>
              <a:t>中断向量区。</a:t>
            </a:r>
          </a:p>
          <a:p>
            <a:pPr lvl="1" algn="just" eaLnBrk="1" hangingPunct="1">
              <a:lnSpc>
                <a:spcPct val="180000"/>
              </a:lnSpc>
              <a:spcBef>
                <a:spcPct val="0"/>
              </a:spcBef>
            </a:pPr>
            <a:endParaRPr lang="zh-CN" altLang="en-US" dirty="0" smtClean="0">
              <a:solidFill>
                <a:srgbClr val="FF0000"/>
              </a:solidFill>
              <a:latin typeface="微软雅黑" panose="020B0503020204020204" pitchFamily="34" charset="-122"/>
              <a:ea typeface="微软雅黑" panose="020B0503020204020204" pitchFamily="34" charset="-122"/>
            </a:endParaRPr>
          </a:p>
          <a:p>
            <a:pPr lvl="1" algn="just" eaLnBrk="1" hangingPunct="1">
              <a:lnSpc>
                <a:spcPct val="180000"/>
              </a:lnSpc>
              <a:spcBef>
                <a:spcPct val="0"/>
              </a:spcBef>
            </a:pPr>
            <a:r>
              <a:rPr lang="zh-CN" altLang="en-US" dirty="0" smtClean="0">
                <a:latin typeface="微软雅黑" panose="020B0503020204020204" pitchFamily="34" charset="-122"/>
                <a:ea typeface="微软雅黑" panose="020B0503020204020204" pitchFamily="34" charset="-122"/>
              </a:rPr>
              <a:t>用</a:t>
            </a:r>
            <a:r>
              <a:rPr lang="zh-CN" altLang="en-US" dirty="0" smtClean="0">
                <a:solidFill>
                  <a:srgbClr val="FF00FF"/>
                </a:solidFill>
                <a:latin typeface="微软雅黑" panose="020B0503020204020204" pitchFamily="34" charset="-122"/>
                <a:ea typeface="微软雅黑" panose="020B0503020204020204" pitchFamily="34" charset="-122"/>
              </a:rPr>
              <a:t>硬件排队器</a:t>
            </a:r>
            <a:r>
              <a:rPr lang="zh-CN" altLang="en-US" dirty="0" smtClean="0">
                <a:latin typeface="微软雅黑" panose="020B0503020204020204" pitchFamily="34" charset="-122"/>
                <a:ea typeface="微软雅黑" panose="020B0503020204020204" pitchFamily="34" charset="-122"/>
              </a:rPr>
              <a:t>和</a:t>
            </a:r>
            <a:r>
              <a:rPr lang="zh-CN" altLang="en-US" dirty="0" smtClean="0">
                <a:solidFill>
                  <a:srgbClr val="FF00FF"/>
                </a:solidFill>
                <a:latin typeface="微软雅黑" panose="020B0503020204020204" pitchFamily="34" charset="-122"/>
                <a:ea typeface="微软雅黑" panose="020B0503020204020204" pitchFamily="34" charset="-122"/>
              </a:rPr>
              <a:t>编码器</a:t>
            </a:r>
            <a:r>
              <a:rPr lang="zh-CN" altLang="en-US" dirty="0" smtClean="0">
                <a:latin typeface="微软雅黑" panose="020B0503020204020204" pitchFamily="34" charset="-122"/>
                <a:ea typeface="微软雅黑" panose="020B0503020204020204" pitchFamily="34" charset="-122"/>
              </a:rPr>
              <a:t>在所有请求中断服务的中断源中，产生具有最高优先级的中断源编号。</a:t>
            </a:r>
          </a:p>
          <a:p>
            <a:pPr lvl="1" algn="just" eaLnBrk="1" hangingPunct="1">
              <a:lnSpc>
                <a:spcPct val="180000"/>
              </a:lnSpc>
              <a:spcBef>
                <a:spcPct val="0"/>
              </a:spcBef>
            </a:pPr>
            <a:endParaRPr lang="zh-CN" altLang="en-US" dirty="0" smtClean="0">
              <a:latin typeface="微软雅黑" panose="020B0503020204020204" pitchFamily="34" charset="-122"/>
              <a:ea typeface="微软雅黑" panose="020B0503020204020204" pitchFamily="34" charset="-122"/>
            </a:endParaRPr>
          </a:p>
          <a:p>
            <a:pPr lvl="1" algn="just" eaLnBrk="1" hangingPunct="1">
              <a:lnSpc>
                <a:spcPct val="180000"/>
              </a:lnSpc>
              <a:spcBef>
                <a:spcPct val="0"/>
              </a:spcBef>
            </a:pPr>
            <a:r>
              <a:rPr lang="zh-CN" altLang="en-US" dirty="0" smtClean="0">
                <a:latin typeface="微软雅黑" panose="020B0503020204020204" pitchFamily="34" charset="-122"/>
                <a:ea typeface="微软雅黑" panose="020B0503020204020204" pitchFamily="34" charset="-122"/>
              </a:rPr>
              <a:t>隐含执行上面方法中的两条识别中断源的指令，直接通过硬件转向这个中断源的中断服务程序入口。</a:t>
            </a:r>
          </a:p>
          <a:p>
            <a:pPr lvl="1" algn="just" eaLnBrk="1" hangingPunct="1">
              <a:lnSpc>
                <a:spcPct val="180000"/>
              </a:lnSpc>
              <a:spcBef>
                <a:spcPct val="0"/>
              </a:spcBef>
            </a:pPr>
            <a:r>
              <a:rPr lang="zh-CN" altLang="en-US" dirty="0" smtClean="0">
                <a:solidFill>
                  <a:srgbClr val="FF00FF"/>
                </a:solidFill>
                <a:latin typeface="微软雅黑" panose="020B0503020204020204" pitchFamily="34" charset="-122"/>
                <a:ea typeface="微软雅黑" panose="020B0503020204020204" pitchFamily="34" charset="-122"/>
              </a:rPr>
              <a:t>不需要进入公共中断服务程序，能够实现到中断程序的最快转移。</a:t>
            </a:r>
          </a:p>
        </p:txBody>
      </p:sp>
      <p:sp>
        <p:nvSpPr>
          <p:cNvPr id="98307"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中断源的识别方法</a:t>
            </a:r>
            <a:r>
              <a:rPr lang="zh-CN" altLang="en-US" sz="1600" smtClean="0"/>
              <a:t>（续）</a:t>
            </a:r>
          </a:p>
        </p:txBody>
      </p:sp>
      <p:sp>
        <p:nvSpPr>
          <p:cNvPr id="2" name="日期占位符 1"/>
          <p:cNvSpPr>
            <a:spLocks noGrp="1"/>
          </p:cNvSpPr>
          <p:nvPr>
            <p:ph type="dt" sz="half" idx="10"/>
          </p:nvPr>
        </p:nvSpPr>
        <p:spPr/>
        <p:txBody>
          <a:bodyPr/>
          <a:lstStyle/>
          <a:p>
            <a:pPr>
              <a:defRPr/>
            </a:pPr>
            <a:fld id="{EEA8B5D4-788F-40E1-92D4-508BC2811F1A}"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88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8306">
                                            <p:txEl>
                                              <p:pRg st="1" end="1"/>
                                            </p:txEl>
                                          </p:spTgt>
                                        </p:tgtEl>
                                        <p:attrNameLst>
                                          <p:attrName>style.visibility</p:attrName>
                                        </p:attrNameLst>
                                      </p:cBhvr>
                                      <p:to>
                                        <p:strVal val="visible"/>
                                      </p:to>
                                    </p:set>
                                    <p:anim calcmode="lin" valueType="num">
                                      <p:cBhvr additive="base">
                                        <p:cTn id="7" dur="500" fill="hold"/>
                                        <p:tgtEl>
                                          <p:spTgt spid="9830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830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8306">
                                            <p:txEl>
                                              <p:pRg st="3" end="3"/>
                                            </p:txEl>
                                          </p:spTgt>
                                        </p:tgtEl>
                                        <p:attrNameLst>
                                          <p:attrName>style.visibility</p:attrName>
                                        </p:attrNameLst>
                                      </p:cBhvr>
                                      <p:to>
                                        <p:strVal val="visible"/>
                                      </p:to>
                                    </p:set>
                                    <p:anim calcmode="lin" valueType="num">
                                      <p:cBhvr additive="base">
                                        <p:cTn id="11" dur="500" fill="hold"/>
                                        <p:tgtEl>
                                          <p:spTgt spid="9830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8306">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8306">
                                            <p:txEl>
                                              <p:pRg st="5" end="5"/>
                                            </p:txEl>
                                          </p:spTgt>
                                        </p:tgtEl>
                                        <p:attrNameLst>
                                          <p:attrName>style.visibility</p:attrName>
                                        </p:attrNameLst>
                                      </p:cBhvr>
                                      <p:to>
                                        <p:strVal val="visible"/>
                                      </p:to>
                                    </p:set>
                                    <p:anim calcmode="lin" valueType="num">
                                      <p:cBhvr additive="base">
                                        <p:cTn id="15" dur="500" fill="hold"/>
                                        <p:tgtEl>
                                          <p:spTgt spid="98306">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8306">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8306">
                                            <p:txEl>
                                              <p:pRg st="6" end="6"/>
                                            </p:txEl>
                                          </p:spTgt>
                                        </p:tgtEl>
                                        <p:attrNameLst>
                                          <p:attrName>style.visibility</p:attrName>
                                        </p:attrNameLst>
                                      </p:cBhvr>
                                      <p:to>
                                        <p:strVal val="visible"/>
                                      </p:to>
                                    </p:set>
                                    <p:anim calcmode="lin" valueType="num">
                                      <p:cBhvr additive="base">
                                        <p:cTn id="19" dur="500" fill="hold"/>
                                        <p:tgtEl>
                                          <p:spTgt spid="98306">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830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body" idx="1"/>
          </p:nvPr>
        </p:nvSpPr>
        <p:spPr>
          <a:xfrm>
            <a:off x="304800" y="1196975"/>
            <a:ext cx="8610600" cy="5203825"/>
          </a:xfrm>
        </p:spPr>
        <p:txBody>
          <a:bodyPr/>
          <a:lstStyle/>
          <a:p>
            <a:pPr algn="just" eaLnBrk="1" hangingPunct="1">
              <a:lnSpc>
                <a:spcPct val="200000"/>
              </a:lnSpc>
              <a:spcBef>
                <a:spcPct val="0"/>
              </a:spcBef>
            </a:pPr>
            <a:r>
              <a:rPr lang="zh-CN" altLang="en-US" dirty="0" smtClean="0">
                <a:latin typeface="微软雅黑" panose="020B0503020204020204" pitchFamily="34" charset="-122"/>
                <a:ea typeface="微软雅黑" panose="020B0503020204020204" pitchFamily="34" charset="-122"/>
              </a:rPr>
              <a:t>上面的</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三种识别中断源的方法都属于串行排队链法。</a:t>
            </a:r>
          </a:p>
          <a:p>
            <a:pPr lvl="1" algn="just" eaLnBrk="1" hangingPunct="1">
              <a:lnSpc>
                <a:spcPct val="200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串行排队链法的优点：</a:t>
            </a:r>
          </a:p>
          <a:p>
            <a:pPr lvl="2" algn="just" eaLnBrk="1" hangingPunct="1">
              <a:lnSpc>
                <a:spcPct val="200000"/>
              </a:lnSpc>
              <a:spcBef>
                <a:spcPct val="0"/>
              </a:spcBef>
            </a:pPr>
            <a:r>
              <a:rPr lang="zh-CN" altLang="en-US" dirty="0" smtClean="0">
                <a:solidFill>
                  <a:srgbClr val="FF0000"/>
                </a:solidFill>
                <a:latin typeface="微软雅黑" panose="020B0503020204020204" pitchFamily="34" charset="-122"/>
                <a:ea typeface="微软雅黑" panose="020B0503020204020204" pitchFamily="34" charset="-122"/>
              </a:rPr>
              <a:t>识别中断源的速度比较快，</a:t>
            </a:r>
            <a:r>
              <a:rPr lang="zh-CN" altLang="en-US" dirty="0" smtClean="0">
                <a:latin typeface="微软雅黑" panose="020B0503020204020204" pitchFamily="34" charset="-122"/>
                <a:ea typeface="微软雅黑" panose="020B0503020204020204" pitchFamily="34" charset="-122"/>
              </a:rPr>
              <a:t>特别是中断向量法。</a:t>
            </a:r>
          </a:p>
          <a:p>
            <a:pPr lvl="2" algn="just" eaLnBrk="1" hangingPunct="1">
              <a:lnSpc>
                <a:spcPct val="200000"/>
              </a:lnSpc>
              <a:spcBef>
                <a:spcPct val="0"/>
              </a:spcBef>
            </a:pPr>
            <a:r>
              <a:rPr lang="zh-CN" altLang="en-US" dirty="0" smtClean="0">
                <a:solidFill>
                  <a:srgbClr val="FF0000"/>
                </a:solidFill>
                <a:latin typeface="微软雅黑" panose="020B0503020204020204" pitchFamily="34" charset="-122"/>
                <a:ea typeface="微软雅黑" panose="020B0503020204020204" pitchFamily="34" charset="-122"/>
              </a:rPr>
              <a:t>实现比较简单，</a:t>
            </a:r>
            <a:r>
              <a:rPr lang="zh-CN" altLang="en-US" dirty="0" smtClean="0">
                <a:latin typeface="微软雅黑" panose="020B0503020204020204" pitchFamily="34" charset="-122"/>
                <a:ea typeface="微软雅黑" panose="020B0503020204020204" pitchFamily="34" charset="-122"/>
              </a:rPr>
              <a:t>中断源与处理机的连线很少。</a:t>
            </a:r>
          </a:p>
          <a:p>
            <a:pPr lvl="2" algn="just" eaLnBrk="1" hangingPunct="1">
              <a:lnSpc>
                <a:spcPct val="200000"/>
              </a:lnSpc>
              <a:spcBef>
                <a:spcPct val="0"/>
              </a:spcBef>
            </a:pPr>
            <a:endParaRPr lang="zh-CN" altLang="en-US" dirty="0" smtClean="0">
              <a:latin typeface="微软雅黑" panose="020B0503020204020204" pitchFamily="34" charset="-122"/>
              <a:ea typeface="微软雅黑" panose="020B0503020204020204" pitchFamily="34" charset="-122"/>
            </a:endParaRPr>
          </a:p>
          <a:p>
            <a:pPr lvl="1" algn="just" eaLnBrk="1" hangingPunct="1">
              <a:lnSpc>
                <a:spcPct val="200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串行排队链法的缺点：</a:t>
            </a:r>
          </a:p>
          <a:p>
            <a:pPr lvl="2" algn="just" eaLnBrk="1" hangingPunct="1">
              <a:lnSpc>
                <a:spcPct val="200000"/>
              </a:lnSpc>
              <a:spcBef>
                <a:spcPct val="0"/>
              </a:spcBef>
            </a:pPr>
            <a:r>
              <a:rPr lang="zh-CN" altLang="en-US" dirty="0" smtClean="0">
                <a:solidFill>
                  <a:srgbClr val="FF0000"/>
                </a:solidFill>
                <a:latin typeface="微软雅黑" panose="020B0503020204020204" pitchFamily="34" charset="-122"/>
                <a:ea typeface="微软雅黑" panose="020B0503020204020204" pitchFamily="34" charset="-122"/>
              </a:rPr>
              <a:t>灵活性比较差，</a:t>
            </a:r>
            <a:r>
              <a:rPr lang="zh-CN" altLang="en-US" dirty="0" smtClean="0">
                <a:latin typeface="微软雅黑" panose="020B0503020204020204" pitchFamily="34" charset="-122"/>
                <a:ea typeface="微软雅黑" panose="020B0503020204020204" pitchFamily="34" charset="-122"/>
              </a:rPr>
              <a:t>中断优先级是由硬件固定。不能由程序员通过软件修改。</a:t>
            </a:r>
          </a:p>
          <a:p>
            <a:pPr lvl="2" algn="just" eaLnBrk="1" hangingPunct="1">
              <a:lnSpc>
                <a:spcPct val="200000"/>
              </a:lnSpc>
              <a:spcBef>
                <a:spcPct val="0"/>
              </a:spcBef>
            </a:pPr>
            <a:r>
              <a:rPr lang="zh-CN" altLang="en-US" dirty="0" smtClean="0">
                <a:solidFill>
                  <a:srgbClr val="FF0000"/>
                </a:solidFill>
                <a:latin typeface="微软雅黑" panose="020B0503020204020204" pitchFamily="34" charset="-122"/>
                <a:ea typeface="微软雅黑" panose="020B0503020204020204" pitchFamily="34" charset="-122"/>
              </a:rPr>
              <a:t>可靠性比较差，</a:t>
            </a:r>
            <a:r>
              <a:rPr lang="zh-CN" altLang="en-US" dirty="0" smtClean="0">
                <a:latin typeface="微软雅黑" panose="020B0503020204020204" pitchFamily="34" charset="-122"/>
                <a:ea typeface="微软雅黑" panose="020B0503020204020204" pitchFamily="34" charset="-122"/>
              </a:rPr>
              <a:t>排队链串行分布在各个中断源中。</a:t>
            </a:r>
            <a:r>
              <a:rPr lang="zh-CN" altLang="en-US" dirty="0" smtClean="0">
                <a:solidFill>
                  <a:srgbClr val="FF00FF"/>
                </a:solidFill>
                <a:latin typeface="微软雅黑" panose="020B0503020204020204" pitchFamily="34" charset="-122"/>
                <a:ea typeface="微软雅黑" panose="020B0503020204020204" pitchFamily="34" charset="-122"/>
              </a:rPr>
              <a:t>一个出错，都出错。</a:t>
            </a:r>
          </a:p>
        </p:txBody>
      </p:sp>
      <p:sp>
        <p:nvSpPr>
          <p:cNvPr id="99331"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中断源的识别方法</a:t>
            </a:r>
            <a:r>
              <a:rPr lang="zh-CN" altLang="en-US" sz="1600" smtClean="0"/>
              <a:t>（续）</a:t>
            </a:r>
          </a:p>
        </p:txBody>
      </p:sp>
      <p:sp>
        <p:nvSpPr>
          <p:cNvPr id="2" name="日期占位符 1"/>
          <p:cNvSpPr>
            <a:spLocks noGrp="1"/>
          </p:cNvSpPr>
          <p:nvPr>
            <p:ph type="dt" sz="half" idx="10"/>
          </p:nvPr>
        </p:nvSpPr>
        <p:spPr/>
        <p:txBody>
          <a:bodyPr/>
          <a:lstStyle/>
          <a:p>
            <a:pPr>
              <a:defRPr/>
            </a:pPr>
            <a:fld id="{DE65617C-155E-4BA9-B9CC-6DBA8251F2F6}"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89</a:t>
            </a:fld>
            <a:endParaRPr lang="en-US" altLang="zh-C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4213" y="2387600"/>
            <a:ext cx="4213225" cy="1143000"/>
          </a:xfrm>
        </p:spPr>
        <p:txBody>
          <a:bodyPr>
            <a:prstTxWarp prst="textNoShape">
              <a:avLst/>
            </a:prstTxWarp>
          </a:bodyPr>
          <a:lstStyle/>
          <a:p>
            <a:pPr algn="l">
              <a:lnSpc>
                <a:spcPct val="120000"/>
              </a:lnSpc>
              <a:defRPr/>
            </a:pPr>
            <a:r>
              <a:rPr lang="en-US" altLang="zh-CN" sz="4000" smtClean="0"/>
              <a:t>  </a:t>
            </a:r>
            <a:r>
              <a:rPr lang="en-US" altLang="zh-CN" sz="2800" smtClean="0">
                <a:solidFill>
                  <a:srgbClr val="202346"/>
                </a:solidFill>
                <a:latin typeface="黑体" panose="02010609060101010101" pitchFamily="49" charset="-122"/>
              </a:rPr>
              <a:t>2007</a:t>
            </a:r>
            <a:r>
              <a:rPr lang="zh-CN" altLang="en-US" sz="2800" smtClean="0">
                <a:solidFill>
                  <a:srgbClr val="202346"/>
                </a:solidFill>
                <a:latin typeface="黑体" panose="02010609060101010101" pitchFamily="49" charset="-122"/>
              </a:rPr>
              <a:t>年诺贝尔物理学奖</a:t>
            </a:r>
            <a:r>
              <a:rPr lang="zh-CN" altLang="en-US" sz="4000" smtClean="0">
                <a:solidFill>
                  <a:srgbClr val="202346"/>
                </a:solidFill>
              </a:rPr>
              <a:t/>
            </a:r>
            <a:br>
              <a:rPr lang="zh-CN" altLang="en-US" sz="4000" smtClean="0">
                <a:solidFill>
                  <a:srgbClr val="202346"/>
                </a:solidFill>
              </a:rPr>
            </a:br>
            <a:r>
              <a:rPr lang="zh-CN" altLang="en-US" sz="2000" smtClean="0">
                <a:latin typeface="楷体_GB2312" pitchFamily="49" charset="-122"/>
                <a:ea typeface="楷体_GB2312" pitchFamily="49" charset="-122"/>
              </a:rPr>
              <a:t>颁给</a:t>
            </a:r>
            <a:r>
              <a:rPr lang="zh-CN" altLang="en-US" sz="2000" smtClean="0">
                <a:solidFill>
                  <a:schemeClr val="tx1"/>
                </a:solidFill>
                <a:latin typeface="楷体_GB2312" pitchFamily="49" charset="-122"/>
                <a:ea typeface="楷体_GB2312" pitchFamily="49" charset="-122"/>
              </a:rPr>
              <a:t>法国科学家</a:t>
            </a:r>
            <a:r>
              <a:rPr lang="en-US" altLang="zh-CN" sz="2000" smtClean="0">
                <a:solidFill>
                  <a:schemeClr val="tx1"/>
                </a:solidFill>
                <a:latin typeface="楷体_GB2312" pitchFamily="49" charset="-122"/>
                <a:ea typeface="楷体_GB2312" pitchFamily="49" charset="-122"/>
              </a:rPr>
              <a:t>Albert Fert,</a:t>
            </a:r>
            <a:r>
              <a:rPr lang="zh-CN" altLang="en-US" sz="2000" smtClean="0">
                <a:solidFill>
                  <a:schemeClr val="tx1"/>
                </a:solidFill>
                <a:latin typeface="楷体_GB2312" pitchFamily="49" charset="-122"/>
                <a:ea typeface="楷体_GB2312" pitchFamily="49" charset="-122"/>
              </a:rPr>
              <a:t>德国科学家</a:t>
            </a:r>
            <a:r>
              <a:rPr lang="en-US" altLang="zh-CN" sz="2000" smtClean="0">
                <a:solidFill>
                  <a:schemeClr val="tx1"/>
                </a:solidFill>
                <a:latin typeface="楷体_GB2312" pitchFamily="49" charset="-122"/>
                <a:ea typeface="楷体_GB2312" pitchFamily="49" charset="-122"/>
              </a:rPr>
              <a:t>Peter Brunberg</a:t>
            </a:r>
            <a:r>
              <a:rPr lang="en-US" altLang="zh-CN" sz="2000" smtClean="0">
                <a:latin typeface="楷体_GB2312" pitchFamily="49" charset="-122"/>
                <a:ea typeface="楷体_GB2312" pitchFamily="49" charset="-122"/>
              </a:rPr>
              <a:t> </a:t>
            </a:r>
            <a:r>
              <a:rPr lang="en-US" altLang="zh-CN" sz="2000" smtClean="0">
                <a:solidFill>
                  <a:schemeClr val="tx1"/>
                </a:solidFill>
                <a:latin typeface="楷体_GB2312" pitchFamily="49" charset="-122"/>
                <a:ea typeface="楷体_GB2312" pitchFamily="49" charset="-122"/>
              </a:rPr>
              <a:t>,</a:t>
            </a:r>
            <a:r>
              <a:rPr lang="zh-CN" altLang="en-US" sz="2000" smtClean="0">
                <a:solidFill>
                  <a:schemeClr val="tx1"/>
                </a:solidFill>
                <a:latin typeface="楷体_GB2312" pitchFamily="49" charset="-122"/>
                <a:ea typeface="楷体_GB2312" pitchFamily="49" charset="-122"/>
              </a:rPr>
              <a:t>他们发现了</a:t>
            </a:r>
            <a:r>
              <a:rPr lang="zh-CN" altLang="en-US" sz="2000" smtClean="0">
                <a:latin typeface="楷体_GB2312" pitchFamily="49" charset="-122"/>
                <a:ea typeface="楷体_GB2312" pitchFamily="49" charset="-122"/>
              </a:rPr>
              <a:t>提高硬盘密度的关键物理原理</a:t>
            </a:r>
            <a:r>
              <a:rPr lang="en-US" altLang="zh-CN" sz="2000" smtClean="0">
                <a:ea typeface="楷体_GB2312" pitchFamily="49" charset="-122"/>
              </a:rPr>
              <a:t>—</a:t>
            </a:r>
            <a:r>
              <a:rPr lang="zh-CN" altLang="en-US" sz="2000" smtClean="0">
                <a:latin typeface="楷体_GB2312" pitchFamily="49" charset="-122"/>
                <a:ea typeface="楷体_GB2312" pitchFamily="49" charset="-122"/>
              </a:rPr>
              <a:t>巨磁阻效应</a:t>
            </a:r>
            <a:r>
              <a:rPr lang="en-US" altLang="zh-CN" sz="2000" smtClean="0">
                <a:latin typeface="楷体_GB2312" pitchFamily="49" charset="-122"/>
                <a:ea typeface="楷体_GB2312" pitchFamily="49" charset="-122"/>
              </a:rPr>
              <a:t>Giant Magnetoresistance </a:t>
            </a:r>
          </a:p>
        </p:txBody>
      </p:sp>
      <p:pic>
        <p:nvPicPr>
          <p:cNvPr id="24579" name="Picture 3" descr="638779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206500" y="4321175"/>
            <a:ext cx="3048000" cy="20002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0" name="Picture 4" descr="213824-01"/>
          <p:cNvPicPr>
            <a:picLocks noGrp="1" noChangeAspect="1" noChangeArrowheads="1" noCrop="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148263" y="2425700"/>
            <a:ext cx="2749550" cy="171767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1" name="Picture 5" descr="20070326184948344"/>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148263" y="4259263"/>
            <a:ext cx="3148012" cy="200818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3" name="Picture 6">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8700" y="1054100"/>
            <a:ext cx="12858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7">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8825" y="1022350"/>
            <a:ext cx="1368425"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文本框 1"/>
          <p:cNvSpPr txBox="1">
            <a:spLocks noChangeArrowheads="1"/>
          </p:cNvSpPr>
          <p:nvPr/>
        </p:nvSpPr>
        <p:spPr bwMode="auto">
          <a:xfrm>
            <a:off x="684213" y="188640"/>
            <a:ext cx="48974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66FF"/>
              </a:buClr>
              <a:buSzPct val="75000"/>
              <a:buFont typeface="Wingdings" panose="05000000000000000000" pitchFamily="2" charset="2"/>
              <a:buChar char="ª"/>
              <a:defRPr kumimoji="1" sz="3600">
                <a:solidFill>
                  <a:schemeClr val="tx1"/>
                </a:solidFill>
                <a:latin typeface="Berlin Sans FB" panose="020E0602020502020306" pitchFamily="34" charset="0"/>
                <a:ea typeface="黑体" panose="02010609060101010101" pitchFamily="49" charset="-122"/>
              </a:defRPr>
            </a:lvl1pPr>
            <a:lvl2pPr marL="742950" indent="-285750">
              <a:spcBef>
                <a:spcPct val="20000"/>
              </a:spcBef>
              <a:buClr>
                <a:srgbClr val="990033"/>
              </a:buClr>
              <a:buSzPct val="80000"/>
              <a:buFont typeface="Wingdings" panose="05000000000000000000" pitchFamily="2" charset="2"/>
              <a:buChar char="Ø"/>
              <a:defRPr kumimoji="1"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Char char="•"/>
              <a:defRPr sz="2400" b="1">
                <a:solidFill>
                  <a:schemeClr val="tx1"/>
                </a:solidFill>
                <a:latin typeface="Comic Sans MS" panose="030F0702030302020204" pitchFamily="66" charset="0"/>
                <a:ea typeface="楷体_GB2312" pitchFamily="49"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dirty="0">
                <a:solidFill>
                  <a:srgbClr val="FF0000"/>
                </a:solidFill>
                <a:latin typeface="Tahoma" panose="020B0604030504040204" pitchFamily="34" charset="0"/>
              </a:rPr>
              <a:t>硬盘容量发展的里程碑</a:t>
            </a:r>
          </a:p>
        </p:txBody>
      </p:sp>
      <p:sp>
        <p:nvSpPr>
          <p:cNvPr id="2" name="日期占位符 1"/>
          <p:cNvSpPr>
            <a:spLocks noGrp="1"/>
          </p:cNvSpPr>
          <p:nvPr>
            <p:ph type="dt" sz="half" idx="10"/>
          </p:nvPr>
        </p:nvSpPr>
        <p:spPr/>
        <p:txBody>
          <a:bodyPr/>
          <a:lstStyle/>
          <a:p>
            <a:pPr>
              <a:defRPr/>
            </a:pPr>
            <a:fld id="{8E9F0F08-A34B-46BB-BF8A-6B4377117F74}" type="datetime1">
              <a:rPr lang="zh-CN" altLang="en-US" smtClean="0"/>
              <a:t>2021/10/31</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4- </a:t>
            </a:r>
            <a:fld id="{A8C89C21-81C6-1849-AF7F-456E69B3BB35}" type="slidenum">
              <a:rPr lang="en-US" smtClean="0"/>
              <a:pPr>
                <a:defRPr/>
              </a:pPr>
              <a:t>9</a:t>
            </a:fld>
            <a:endParaRPr lang="en-US" b="0" dirty="0">
              <a:solidFill>
                <a:srgbClr val="FBBA03"/>
              </a:solidFill>
            </a:endParaRPr>
          </a:p>
        </p:txBody>
      </p:sp>
    </p:spTree>
    <p:extLst>
      <p:ext uri="{BB962C8B-B14F-4D97-AF65-F5344CB8AC3E}">
        <p14:creationId xmlns:p14="http://schemas.microsoft.com/office/powerpoint/2010/main" val="485971014"/>
      </p:ext>
    </p:extLst>
  </p:cSld>
  <p:clrMapOvr>
    <a:masterClrMapping/>
  </p:clrMapOvr>
  <p:transition>
    <p:pull dir="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body" idx="1"/>
          </p:nvPr>
        </p:nvSpPr>
        <p:spPr>
          <a:xfrm>
            <a:off x="323850" y="1196975"/>
            <a:ext cx="8135938" cy="5203825"/>
          </a:xfrm>
        </p:spPr>
        <p:txBody>
          <a:bodyPr/>
          <a:lstStyle/>
          <a:p>
            <a:pPr algn="just" eaLnBrk="1" hangingPunct="1">
              <a:lnSpc>
                <a:spcPct val="155000"/>
              </a:lnSpc>
              <a:spcBef>
                <a:spcPct val="10000"/>
              </a:spcBef>
            </a:pPr>
            <a:r>
              <a:rPr lang="en-US" altLang="zh-CN" sz="2000" dirty="0" smtClean="0">
                <a:solidFill>
                  <a:srgbClr val="800000"/>
                </a:solidFill>
                <a:latin typeface="微软雅黑" panose="020B0503020204020204" pitchFamily="34" charset="-122"/>
                <a:ea typeface="微软雅黑" panose="020B0503020204020204" pitchFamily="34" charset="-122"/>
              </a:rPr>
              <a:t>5.</a:t>
            </a:r>
            <a:r>
              <a:rPr lang="zh-CN" altLang="en-US" sz="2000" dirty="0" smtClean="0">
                <a:solidFill>
                  <a:srgbClr val="800000"/>
                </a:solidFill>
                <a:latin typeface="微软雅黑" panose="020B0503020204020204" pitchFamily="34" charset="-122"/>
                <a:ea typeface="微软雅黑" panose="020B0503020204020204" pitchFamily="34" charset="-122"/>
              </a:rPr>
              <a:t>独立请求法</a:t>
            </a:r>
          </a:p>
          <a:p>
            <a:pPr lvl="1" algn="just" eaLnBrk="1" hangingPunct="1">
              <a:lnSpc>
                <a:spcPct val="155000"/>
              </a:lnSpc>
              <a:spcBef>
                <a:spcPct val="10000"/>
              </a:spcBef>
            </a:pPr>
            <a:r>
              <a:rPr lang="zh-CN" altLang="en-US" sz="1800" dirty="0" smtClean="0">
                <a:solidFill>
                  <a:schemeClr val="tx2"/>
                </a:solidFill>
                <a:latin typeface="微软雅黑" panose="020B0503020204020204" pitchFamily="34" charset="-122"/>
                <a:ea typeface="微软雅黑" panose="020B0503020204020204" pitchFamily="34" charset="-122"/>
              </a:rPr>
              <a:t>各个中断源使用自己</a:t>
            </a:r>
            <a:r>
              <a:rPr lang="zh-CN" altLang="en-US" sz="1800" dirty="0" smtClean="0">
                <a:solidFill>
                  <a:srgbClr val="FF0000"/>
                </a:solidFill>
                <a:latin typeface="微软雅黑" panose="020B0503020204020204" pitchFamily="34" charset="-122"/>
                <a:ea typeface="微软雅黑" panose="020B0503020204020204" pitchFamily="34" charset="-122"/>
              </a:rPr>
              <a:t>独立的</a:t>
            </a:r>
            <a:r>
              <a:rPr lang="zh-CN" altLang="en-US" sz="1800" dirty="0" smtClean="0">
                <a:solidFill>
                  <a:schemeClr val="tx2"/>
                </a:solidFill>
                <a:latin typeface="微软雅黑" panose="020B0503020204020204" pitchFamily="34" charset="-122"/>
                <a:ea typeface="微软雅黑" panose="020B0503020204020204" pitchFamily="34" charset="-122"/>
              </a:rPr>
              <a:t>中断请求线。每一根中断请求线在处理机中有</a:t>
            </a:r>
            <a:r>
              <a:rPr lang="zh-CN" altLang="en-US" sz="1800" dirty="0" smtClean="0">
                <a:solidFill>
                  <a:srgbClr val="FF0000"/>
                </a:solidFill>
                <a:latin typeface="微软雅黑" panose="020B0503020204020204" pitchFamily="34" charset="-122"/>
                <a:ea typeface="微软雅黑" panose="020B0503020204020204" pitchFamily="34" charset="-122"/>
              </a:rPr>
              <a:t>固定的或可编程的</a:t>
            </a:r>
            <a:r>
              <a:rPr lang="zh-CN" altLang="en-US" sz="1800" dirty="0" smtClean="0">
                <a:solidFill>
                  <a:schemeClr val="tx2"/>
                </a:solidFill>
                <a:latin typeface="微软雅黑" panose="020B0503020204020204" pitchFamily="34" charset="-122"/>
                <a:ea typeface="微软雅黑" panose="020B0503020204020204" pitchFamily="34" charset="-122"/>
              </a:rPr>
              <a:t>中断优先级。</a:t>
            </a:r>
          </a:p>
          <a:p>
            <a:pPr lvl="1" algn="just" eaLnBrk="1" hangingPunct="1">
              <a:lnSpc>
                <a:spcPct val="155000"/>
              </a:lnSpc>
              <a:spcBef>
                <a:spcPct val="10000"/>
              </a:spcBef>
            </a:pPr>
            <a:endParaRPr lang="zh-CN" altLang="en-US" sz="1800" dirty="0" smtClean="0">
              <a:solidFill>
                <a:schemeClr val="tx2"/>
              </a:solidFill>
              <a:latin typeface="微软雅黑" panose="020B0503020204020204" pitchFamily="34" charset="-122"/>
              <a:ea typeface="微软雅黑" panose="020B0503020204020204" pitchFamily="34" charset="-122"/>
            </a:endParaRPr>
          </a:p>
          <a:p>
            <a:pPr lvl="1" algn="just" eaLnBrk="1" hangingPunct="1">
              <a:lnSpc>
                <a:spcPct val="155000"/>
              </a:lnSpc>
              <a:spcBef>
                <a:spcPct val="10000"/>
              </a:spcBef>
            </a:pPr>
            <a:r>
              <a:rPr lang="zh-CN" altLang="en-US" sz="1800" dirty="0" smtClean="0">
                <a:latin typeface="微软雅黑" panose="020B0503020204020204" pitchFamily="34" charset="-122"/>
                <a:ea typeface="微软雅黑" panose="020B0503020204020204" pitchFamily="34" charset="-122"/>
              </a:rPr>
              <a:t>如果同时有多个中断源请求中断服务，通过</a:t>
            </a:r>
            <a:r>
              <a:rPr lang="zh-CN" altLang="en-US" sz="1800" dirty="0" smtClean="0">
                <a:solidFill>
                  <a:srgbClr val="FF0000"/>
                </a:solidFill>
                <a:latin typeface="微软雅黑" panose="020B0503020204020204" pitchFamily="34" charset="-122"/>
                <a:ea typeface="微软雅黑" panose="020B0503020204020204" pitchFamily="34" charset="-122"/>
              </a:rPr>
              <a:t>仲裁线路</a:t>
            </a:r>
            <a:r>
              <a:rPr lang="zh-CN" altLang="en-US" sz="1800" dirty="0" smtClean="0">
                <a:latin typeface="微软雅黑" panose="020B0503020204020204" pitchFamily="34" charset="-122"/>
                <a:ea typeface="微软雅黑" panose="020B0503020204020204" pitchFamily="34" charset="-122"/>
              </a:rPr>
              <a:t>立即选择具有最高优先级的中断源，并向它发出中断响应信号</a:t>
            </a:r>
            <a:r>
              <a:rPr lang="en-US" altLang="zh-CN" sz="1800" dirty="0" smtClean="0">
                <a:latin typeface="微软雅黑" panose="020B0503020204020204" pitchFamily="34" charset="-122"/>
                <a:ea typeface="微软雅黑" panose="020B0503020204020204" pitchFamily="34" charset="-122"/>
              </a:rPr>
              <a:t>INIT</a:t>
            </a:r>
            <a:r>
              <a:rPr lang="zh-CN" altLang="en-US" sz="1800" dirty="0" smtClean="0">
                <a:latin typeface="微软雅黑" panose="020B0503020204020204" pitchFamily="34" charset="-122"/>
                <a:ea typeface="微软雅黑" panose="020B0503020204020204" pitchFamily="34" charset="-122"/>
              </a:rPr>
              <a:t>，处理机就可以立即转入这个中断源的中断服务程序。</a:t>
            </a:r>
          </a:p>
          <a:p>
            <a:pPr lvl="1" algn="just" eaLnBrk="1" hangingPunct="1">
              <a:lnSpc>
                <a:spcPct val="155000"/>
              </a:lnSpc>
              <a:spcBef>
                <a:spcPct val="10000"/>
              </a:spcBef>
            </a:pPr>
            <a:endParaRPr lang="zh-CN" altLang="en-US" sz="1800" dirty="0" smtClean="0">
              <a:latin typeface="微软雅黑" panose="020B0503020204020204" pitchFamily="34" charset="-122"/>
              <a:ea typeface="微软雅黑" panose="020B0503020204020204" pitchFamily="34" charset="-122"/>
            </a:endParaRPr>
          </a:p>
          <a:p>
            <a:pPr lvl="1" algn="just" eaLnBrk="1" hangingPunct="1">
              <a:lnSpc>
                <a:spcPct val="155000"/>
              </a:lnSpc>
              <a:spcBef>
                <a:spcPct val="10000"/>
              </a:spcBef>
            </a:pPr>
            <a:r>
              <a:rPr lang="zh-CN" altLang="en-US" sz="1800" dirty="0" smtClean="0">
                <a:latin typeface="微软雅黑" panose="020B0503020204020204" pitchFamily="34" charset="-122"/>
                <a:ea typeface="微软雅黑" panose="020B0503020204020204" pitchFamily="34" charset="-122"/>
              </a:rPr>
              <a:t>独立请求法实际上是把分布在各个中断源内的串行排队器都集中到处理机中，</a:t>
            </a:r>
            <a:r>
              <a:rPr lang="zh-CN" altLang="en-US" sz="1800" dirty="0" smtClean="0">
                <a:solidFill>
                  <a:srgbClr val="FF0000"/>
                </a:solidFill>
                <a:latin typeface="微软雅黑" panose="020B0503020204020204" pitchFamily="34" charset="-122"/>
                <a:ea typeface="微软雅黑" panose="020B0503020204020204" pitchFamily="34" charset="-122"/>
              </a:rPr>
              <a:t>从而克服了串行排队链法可靠性差的缺点，但灵活性差的缺点仍然存在。</a:t>
            </a:r>
          </a:p>
        </p:txBody>
      </p:sp>
      <p:sp>
        <p:nvSpPr>
          <p:cNvPr id="100355" name="Rectangle 3"/>
          <p:cNvSpPr>
            <a:spLocks noGrp="1" noChangeArrowheads="1"/>
          </p:cNvSpPr>
          <p:nvPr>
            <p:ph type="title"/>
          </p:nvPr>
        </p:nvSpPr>
        <p:spPr>
          <a:xfrm>
            <a:off x="442913" y="476250"/>
            <a:ext cx="8243887" cy="504825"/>
          </a:xfrm>
          <a:noFill/>
        </p:spPr>
        <p:txBody>
          <a:bodyPr/>
          <a:lstStyle/>
          <a:p>
            <a:pPr eaLnBrk="1" hangingPunct="1"/>
            <a:r>
              <a:rPr lang="zh-CN" altLang="en-US" smtClean="0"/>
              <a:t>中断源的识别方法</a:t>
            </a:r>
            <a:r>
              <a:rPr lang="zh-CN" altLang="en-US" sz="1600" smtClean="0"/>
              <a:t>（续）</a:t>
            </a:r>
          </a:p>
        </p:txBody>
      </p:sp>
      <p:sp>
        <p:nvSpPr>
          <p:cNvPr id="2" name="日期占位符 1"/>
          <p:cNvSpPr>
            <a:spLocks noGrp="1"/>
          </p:cNvSpPr>
          <p:nvPr>
            <p:ph type="dt" sz="half" idx="10"/>
          </p:nvPr>
        </p:nvSpPr>
        <p:spPr/>
        <p:txBody>
          <a:bodyPr/>
          <a:lstStyle/>
          <a:p>
            <a:pPr>
              <a:defRPr/>
            </a:pPr>
            <a:fld id="{55D0CCE7-3DCA-480F-90F1-A9630E968136}"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90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0354">
                                            <p:txEl>
                                              <p:pRg st="1" end="1"/>
                                            </p:txEl>
                                          </p:spTgt>
                                        </p:tgtEl>
                                        <p:attrNameLst>
                                          <p:attrName>style.visibility</p:attrName>
                                        </p:attrNameLst>
                                      </p:cBhvr>
                                      <p:to>
                                        <p:strVal val="visible"/>
                                      </p:to>
                                    </p:set>
                                    <p:anim calcmode="lin" valueType="num">
                                      <p:cBhvr additive="base">
                                        <p:cTn id="7" dur="500" fill="hold"/>
                                        <p:tgtEl>
                                          <p:spTgt spid="10035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35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0354">
                                            <p:txEl>
                                              <p:pRg st="3" end="3"/>
                                            </p:txEl>
                                          </p:spTgt>
                                        </p:tgtEl>
                                        <p:attrNameLst>
                                          <p:attrName>style.visibility</p:attrName>
                                        </p:attrNameLst>
                                      </p:cBhvr>
                                      <p:to>
                                        <p:strVal val="visible"/>
                                      </p:to>
                                    </p:set>
                                    <p:anim calcmode="lin" valueType="num">
                                      <p:cBhvr additive="base">
                                        <p:cTn id="11" dur="500" fill="hold"/>
                                        <p:tgtEl>
                                          <p:spTgt spid="10035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035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0354">
                                            <p:txEl>
                                              <p:pRg st="5" end="5"/>
                                            </p:txEl>
                                          </p:spTgt>
                                        </p:tgtEl>
                                        <p:attrNameLst>
                                          <p:attrName>style.visibility</p:attrName>
                                        </p:attrNameLst>
                                      </p:cBhvr>
                                      <p:to>
                                        <p:strVal val="visible"/>
                                      </p:to>
                                    </p:set>
                                    <p:anim calcmode="lin" valueType="num">
                                      <p:cBhvr additive="base">
                                        <p:cTn id="15" dur="500" fill="hold"/>
                                        <p:tgtEl>
                                          <p:spTgt spid="100354">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035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body" idx="1"/>
          </p:nvPr>
        </p:nvSpPr>
        <p:spPr>
          <a:xfrm>
            <a:off x="250825" y="1125538"/>
            <a:ext cx="8610600" cy="503237"/>
          </a:xfrm>
        </p:spPr>
        <p:txBody>
          <a:bodyPr/>
          <a:lstStyle/>
          <a:p>
            <a:pPr algn="just" eaLnBrk="1" hangingPunct="1">
              <a:lnSpc>
                <a:spcPct val="110000"/>
              </a:lnSpc>
              <a:spcBef>
                <a:spcPct val="0"/>
              </a:spcBef>
              <a:buFontTx/>
              <a:buNone/>
            </a:pPr>
            <a:r>
              <a:rPr lang="zh-CN" altLang="en-US" smtClean="0">
                <a:solidFill>
                  <a:srgbClr val="0000FF"/>
                </a:solidFill>
                <a:latin typeface="宋体" panose="02010600030101010101" pitchFamily="2" charset="-122"/>
              </a:rPr>
              <a:t>识别中断源的独立请求法</a:t>
            </a:r>
          </a:p>
        </p:txBody>
      </p:sp>
      <p:graphicFrame>
        <p:nvGraphicFramePr>
          <p:cNvPr id="101379" name="Object 3"/>
          <p:cNvGraphicFramePr>
            <a:graphicFrameLocks noChangeAspect="1"/>
          </p:cNvGraphicFramePr>
          <p:nvPr/>
        </p:nvGraphicFramePr>
        <p:xfrm>
          <a:off x="539750" y="1628775"/>
          <a:ext cx="8193088" cy="3544888"/>
        </p:xfrm>
        <a:graphic>
          <a:graphicData uri="http://schemas.openxmlformats.org/presentationml/2006/ole">
            <mc:AlternateContent xmlns:mc="http://schemas.openxmlformats.org/markup-compatibility/2006">
              <mc:Choice xmlns:v="urn:schemas-microsoft-com:vml" Requires="v">
                <p:oleObj spid="_x0000_s101426" name="文档" r:id="rId3" imgW="5276804" imgH="1762126" progId="Word.Document.8">
                  <p:embed/>
                </p:oleObj>
              </mc:Choice>
              <mc:Fallback>
                <p:oleObj name="文档" r:id="rId3" imgW="5276804" imgH="1762126"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628775"/>
                        <a:ext cx="8193088" cy="35448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380" name="Rectangle 4"/>
          <p:cNvSpPr>
            <a:spLocks noGrp="1" noChangeArrowheads="1"/>
          </p:cNvSpPr>
          <p:nvPr>
            <p:ph type="title"/>
          </p:nvPr>
        </p:nvSpPr>
        <p:spPr>
          <a:xfrm>
            <a:off x="442913" y="476250"/>
            <a:ext cx="8243887" cy="504825"/>
          </a:xfrm>
          <a:noFill/>
        </p:spPr>
        <p:txBody>
          <a:bodyPr/>
          <a:lstStyle/>
          <a:p>
            <a:pPr eaLnBrk="1" hangingPunct="1"/>
            <a:r>
              <a:rPr lang="zh-CN" altLang="en-US" smtClean="0"/>
              <a:t>中断源的识别方法</a:t>
            </a:r>
            <a:r>
              <a:rPr lang="zh-CN" altLang="en-US" sz="1600" smtClean="0"/>
              <a:t>（续）</a:t>
            </a:r>
          </a:p>
        </p:txBody>
      </p:sp>
      <p:sp>
        <p:nvSpPr>
          <p:cNvPr id="101381" name="Text Box 5"/>
          <p:cNvSpPr txBox="1">
            <a:spLocks noChangeArrowheads="1"/>
          </p:cNvSpPr>
          <p:nvPr/>
        </p:nvSpPr>
        <p:spPr bwMode="auto">
          <a:xfrm>
            <a:off x="1043608" y="5373216"/>
            <a:ext cx="7488932"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spcBef>
                <a:spcPct val="20000"/>
              </a:spcBef>
              <a:buSzPct val="90000"/>
              <a:buBlip>
                <a:blip r:embed="rId5"/>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6"/>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7"/>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150000"/>
              </a:lnSpc>
              <a:spcBef>
                <a:spcPct val="50000"/>
              </a:spcBef>
              <a:buSzTx/>
              <a:buFontTx/>
              <a:buChar char="•"/>
            </a:pPr>
            <a:r>
              <a:rPr lang="zh-CN" altLang="en-US" sz="1600" dirty="0">
                <a:solidFill>
                  <a:schemeClr val="tx2"/>
                </a:solidFill>
                <a:latin typeface="楷体_GB2312" pitchFamily="49" charset="-122"/>
              </a:rPr>
              <a:t>中断源用</a:t>
            </a:r>
            <a:r>
              <a:rPr lang="en-US" altLang="zh-CN" sz="1600" dirty="0" err="1">
                <a:solidFill>
                  <a:schemeClr val="tx2"/>
                </a:solidFill>
                <a:latin typeface="楷体_GB2312" pitchFamily="49" charset="-122"/>
              </a:rPr>
              <a:t>init</a:t>
            </a:r>
            <a:r>
              <a:rPr lang="zh-CN" altLang="en-US" sz="1600" dirty="0">
                <a:solidFill>
                  <a:schemeClr val="tx2"/>
                </a:solidFill>
                <a:latin typeface="楷体_GB2312" pitchFamily="49" charset="-122"/>
              </a:rPr>
              <a:t>信号清除中断请求信号。</a:t>
            </a:r>
          </a:p>
          <a:p>
            <a:pPr eaLnBrk="1" hangingPunct="1">
              <a:lnSpc>
                <a:spcPct val="150000"/>
              </a:lnSpc>
              <a:spcBef>
                <a:spcPct val="50000"/>
              </a:spcBef>
              <a:buSzTx/>
              <a:buFontTx/>
              <a:buChar char="•"/>
            </a:pPr>
            <a:r>
              <a:rPr lang="zh-CN" altLang="en-US" sz="1600" dirty="0">
                <a:solidFill>
                  <a:schemeClr val="tx2"/>
                </a:solidFill>
                <a:latin typeface="楷体_GB2312" pitchFamily="49" charset="-122"/>
              </a:rPr>
              <a:t>不需要软件或硬件对中断源进行扫描，不需要中断源送回中断源编号或中断向量</a:t>
            </a:r>
          </a:p>
        </p:txBody>
      </p:sp>
      <p:sp>
        <p:nvSpPr>
          <p:cNvPr id="2" name="日期占位符 1"/>
          <p:cNvSpPr>
            <a:spLocks noGrp="1"/>
          </p:cNvSpPr>
          <p:nvPr>
            <p:ph type="dt" sz="half" idx="10"/>
          </p:nvPr>
        </p:nvSpPr>
        <p:spPr/>
        <p:txBody>
          <a:bodyPr/>
          <a:lstStyle/>
          <a:p>
            <a:pPr>
              <a:defRPr/>
            </a:pPr>
            <a:fld id="{728068DA-3F71-43C3-9959-C2B2F2E1BC35}"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91</a:t>
            </a:fld>
            <a:endParaRPr lang="en-US" altLang="zh-CN"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a:xfrm>
            <a:off x="304800" y="1196975"/>
            <a:ext cx="8610600" cy="2087563"/>
          </a:xfrm>
        </p:spPr>
        <p:txBody>
          <a:bodyPr/>
          <a:lstStyle/>
          <a:p>
            <a:pPr eaLnBrk="1" hangingPunct="1">
              <a:lnSpc>
                <a:spcPct val="155000"/>
              </a:lnSpc>
              <a:spcBef>
                <a:spcPct val="0"/>
              </a:spcBef>
            </a:pPr>
            <a:r>
              <a:rPr lang="zh-CN" altLang="en-US" dirty="0" smtClean="0">
                <a:latin typeface="微软雅黑" panose="020B0503020204020204" pitchFamily="34" charset="-122"/>
                <a:ea typeface="微软雅黑" panose="020B0503020204020204" pitchFamily="34" charset="-122"/>
              </a:rPr>
              <a:t>识别中断源的</a:t>
            </a:r>
            <a:r>
              <a:rPr lang="zh-CN" altLang="en-US" dirty="0" smtClean="0">
                <a:solidFill>
                  <a:srgbClr val="FF00FF"/>
                </a:solidFill>
                <a:latin typeface="微软雅黑" panose="020B0503020204020204" pitchFamily="34" charset="-122"/>
                <a:ea typeface="微软雅黑" panose="020B0503020204020204" pitchFamily="34" charset="-122"/>
              </a:rPr>
              <a:t>分组独立请求法</a:t>
            </a:r>
            <a:r>
              <a:rPr lang="zh-CN" altLang="en-US" dirty="0" smtClean="0">
                <a:latin typeface="微软雅黑" panose="020B0503020204020204" pitchFamily="34" charset="-122"/>
                <a:ea typeface="微软雅黑" panose="020B0503020204020204" pitchFamily="34" charset="-122"/>
              </a:rPr>
              <a:t>（</a:t>
            </a:r>
            <a:r>
              <a:rPr lang="zh-CN" altLang="en-US" dirty="0" smtClean="0">
                <a:solidFill>
                  <a:srgbClr val="339933"/>
                </a:solidFill>
                <a:latin typeface="微软雅黑" panose="020B0503020204020204" pitchFamily="34" charset="-122"/>
                <a:ea typeface="微软雅黑" panose="020B0503020204020204" pitchFamily="34" charset="-122"/>
              </a:rPr>
              <a:t>应用于中断源很多时</a:t>
            </a:r>
            <a:r>
              <a:rPr lang="zh-CN" altLang="en-US" dirty="0" smtClean="0">
                <a:latin typeface="微软雅黑" panose="020B0503020204020204" pitchFamily="34" charset="-122"/>
                <a:ea typeface="微软雅黑" panose="020B0503020204020204" pitchFamily="34" charset="-122"/>
              </a:rPr>
              <a:t>）</a:t>
            </a:r>
          </a:p>
          <a:p>
            <a:pPr lvl="1" algn="just" eaLnBrk="1" hangingPunct="1">
              <a:lnSpc>
                <a:spcPct val="155000"/>
              </a:lnSpc>
              <a:spcBef>
                <a:spcPct val="0"/>
              </a:spcBef>
            </a:pPr>
            <a:r>
              <a:rPr lang="zh-CN" altLang="en-US" dirty="0" smtClean="0">
                <a:solidFill>
                  <a:srgbClr val="FF0000"/>
                </a:solidFill>
                <a:latin typeface="微软雅黑" panose="020B0503020204020204" pitchFamily="34" charset="-122"/>
                <a:ea typeface="微软雅黑" panose="020B0503020204020204" pitchFamily="34" charset="-122"/>
              </a:rPr>
              <a:t>把独立请求法与串行排队链法结合起来。</a:t>
            </a:r>
          </a:p>
          <a:p>
            <a:pPr lvl="1" algn="just" eaLnBrk="1" hangingPunct="1">
              <a:lnSpc>
                <a:spcPct val="155000"/>
              </a:lnSpc>
              <a:spcBef>
                <a:spcPct val="0"/>
              </a:spcBef>
            </a:pPr>
            <a:r>
              <a:rPr lang="zh-CN" altLang="en-US" dirty="0" smtClean="0">
                <a:latin typeface="微软雅黑" panose="020B0503020204020204" pitchFamily="34" charset="-122"/>
                <a:ea typeface="微软雅黑" panose="020B0503020204020204" pitchFamily="34" charset="-122"/>
              </a:rPr>
              <a:t>中断源分组：组内采用串行排队链法，</a:t>
            </a:r>
          </a:p>
          <a:p>
            <a:pPr lvl="1" algn="just" eaLnBrk="1" hangingPunct="1">
              <a:lnSpc>
                <a:spcPct val="155000"/>
              </a:lnSpc>
              <a:spcBef>
                <a:spcPct val="0"/>
              </a:spcBef>
              <a:buFontTx/>
              <a:buNone/>
            </a:pPr>
            <a:r>
              <a:rPr lang="zh-CN" altLang="en-US" dirty="0" smtClean="0">
                <a:latin typeface="微软雅黑" panose="020B0503020204020204" pitchFamily="34" charset="-122"/>
                <a:ea typeface="微软雅黑" panose="020B0503020204020204" pitchFamily="34" charset="-122"/>
              </a:rPr>
              <a:t>                        组间采用独立请求法。</a:t>
            </a:r>
          </a:p>
        </p:txBody>
      </p:sp>
      <p:graphicFrame>
        <p:nvGraphicFramePr>
          <p:cNvPr id="102403" name="Object 3"/>
          <p:cNvGraphicFramePr>
            <a:graphicFrameLocks noChangeAspect="1"/>
          </p:cNvGraphicFramePr>
          <p:nvPr/>
        </p:nvGraphicFramePr>
        <p:xfrm>
          <a:off x="895350" y="3429000"/>
          <a:ext cx="7197725" cy="2478088"/>
        </p:xfrm>
        <a:graphic>
          <a:graphicData uri="http://schemas.openxmlformats.org/presentationml/2006/ole">
            <mc:AlternateContent xmlns:mc="http://schemas.openxmlformats.org/markup-compatibility/2006">
              <mc:Choice xmlns:v="urn:schemas-microsoft-com:vml" Requires="v">
                <p:oleObj spid="_x0000_s102449" name="文档" r:id="rId3" imgW="5152901" imgH="1742961" progId="Word.Document.8">
                  <p:embed/>
                </p:oleObj>
              </mc:Choice>
              <mc:Fallback>
                <p:oleObj name="文档" r:id="rId3" imgW="5152901" imgH="1742961"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 y="3429000"/>
                        <a:ext cx="7197725" cy="24780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04" name="Rectangle 4"/>
          <p:cNvSpPr>
            <a:spLocks noGrp="1" noChangeArrowheads="1"/>
          </p:cNvSpPr>
          <p:nvPr>
            <p:ph type="title"/>
          </p:nvPr>
        </p:nvSpPr>
        <p:spPr>
          <a:xfrm>
            <a:off x="442913" y="476250"/>
            <a:ext cx="8243887" cy="504825"/>
          </a:xfrm>
          <a:noFill/>
        </p:spPr>
        <p:txBody>
          <a:bodyPr/>
          <a:lstStyle/>
          <a:p>
            <a:pPr eaLnBrk="1" hangingPunct="1"/>
            <a:r>
              <a:rPr lang="zh-CN" altLang="en-US" sz="3200" smtClean="0"/>
              <a:t>中断源的识别方法</a:t>
            </a:r>
            <a:r>
              <a:rPr lang="zh-CN" altLang="en-US" sz="1400" smtClean="0"/>
              <a:t>（续）</a:t>
            </a:r>
          </a:p>
        </p:txBody>
      </p:sp>
      <p:sp>
        <p:nvSpPr>
          <p:cNvPr id="2" name="日期占位符 1"/>
          <p:cNvSpPr>
            <a:spLocks noGrp="1"/>
          </p:cNvSpPr>
          <p:nvPr>
            <p:ph type="dt" sz="half" idx="10"/>
          </p:nvPr>
        </p:nvSpPr>
        <p:spPr/>
        <p:txBody>
          <a:bodyPr/>
          <a:lstStyle/>
          <a:p>
            <a:pPr>
              <a:defRPr/>
            </a:pPr>
            <a:fld id="{E8CCB5A6-9785-4228-BB49-2555F79B6D7E}"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92</a:t>
            </a:fld>
            <a:endParaRPr lang="en-US" altLang="zh-CN" dirty="0"/>
          </a:p>
        </p:txBody>
      </p:sp>
      <p:sp>
        <p:nvSpPr>
          <p:cNvPr id="8" name="动作按钮: 后退或前一项 7">
            <a:hlinkClick r:id="rId5" action="ppaction://hlinksldjump" highlightClick="1"/>
          </p:cNvPr>
          <p:cNvSpPr/>
          <p:nvPr/>
        </p:nvSpPr>
        <p:spPr bwMode="auto">
          <a:xfrm>
            <a:off x="7884955" y="5848723"/>
            <a:ext cx="1042416" cy="504000"/>
          </a:xfrm>
          <a:prstGeom prst="actionButtonBackPrevious">
            <a:avLst/>
          </a:prstGeom>
          <a:solidFill>
            <a:srgbClr val="92D050"/>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50000"/>
              </a:spcBef>
              <a:spcAft>
                <a:spcPct val="0"/>
              </a:spcAft>
              <a:buClrTx/>
              <a:buSzTx/>
              <a:buFontTx/>
              <a:buChar char="•"/>
              <a:tabLst/>
            </a:pPr>
            <a:endParaRPr kumimoji="0" lang="zh-CN" altLang="en-US" sz="1600" b="1" i="0" u="none" strike="noStrike" cap="none" normalizeH="0" baseline="0" smtClean="0">
              <a:ln>
                <a:noFill/>
              </a:ln>
              <a:solidFill>
                <a:schemeClr val="tx2"/>
              </a:solidFill>
              <a:effectLst/>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 calcmode="lin" valueType="num">
                                      <p:cBhvr additive="base">
                                        <p:cTn id="7" dur="500" fill="hold"/>
                                        <p:tgtEl>
                                          <p:spTgt spid="1024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0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402">
                                            <p:txEl>
                                              <p:pRg st="1" end="1"/>
                                            </p:txEl>
                                          </p:spTgt>
                                        </p:tgtEl>
                                        <p:attrNameLst>
                                          <p:attrName>style.visibility</p:attrName>
                                        </p:attrNameLst>
                                      </p:cBhvr>
                                      <p:to>
                                        <p:strVal val="visible"/>
                                      </p:to>
                                    </p:set>
                                    <p:anim calcmode="lin" valueType="num">
                                      <p:cBhvr additive="base">
                                        <p:cTn id="11" dur="500" fill="hold"/>
                                        <p:tgtEl>
                                          <p:spTgt spid="10240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240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2402">
                                            <p:txEl>
                                              <p:pRg st="2" end="2"/>
                                            </p:txEl>
                                          </p:spTgt>
                                        </p:tgtEl>
                                        <p:attrNameLst>
                                          <p:attrName>style.visibility</p:attrName>
                                        </p:attrNameLst>
                                      </p:cBhvr>
                                      <p:to>
                                        <p:strVal val="visible"/>
                                      </p:to>
                                    </p:set>
                                    <p:anim calcmode="lin" valueType="num">
                                      <p:cBhvr additive="base">
                                        <p:cTn id="15" dur="500" fill="hold"/>
                                        <p:tgtEl>
                                          <p:spTgt spid="10240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240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2402">
                                            <p:txEl>
                                              <p:pRg st="3" end="3"/>
                                            </p:txEl>
                                          </p:spTgt>
                                        </p:tgtEl>
                                        <p:attrNameLst>
                                          <p:attrName>style.visibility</p:attrName>
                                        </p:attrNameLst>
                                      </p:cBhvr>
                                      <p:to>
                                        <p:strVal val="visible"/>
                                      </p:to>
                                    </p:set>
                                    <p:anim calcmode="lin" valueType="num">
                                      <p:cBhvr additive="base">
                                        <p:cTn id="19" dur="500" fill="hold"/>
                                        <p:tgtEl>
                                          <p:spTgt spid="10240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403"/>
                                        </p:tgtEl>
                                        <p:attrNameLst>
                                          <p:attrName>style.visibility</p:attrName>
                                        </p:attrNameLst>
                                      </p:cBhvr>
                                      <p:to>
                                        <p:strVal val="visible"/>
                                      </p:to>
                                    </p:set>
                                    <p:anim calcmode="lin" valueType="num">
                                      <p:cBhvr additive="base">
                                        <p:cTn id="25" dur="500" fill="hold"/>
                                        <p:tgtEl>
                                          <p:spTgt spid="102403"/>
                                        </p:tgtEl>
                                        <p:attrNameLst>
                                          <p:attrName>ppt_x</p:attrName>
                                        </p:attrNameLst>
                                      </p:cBhvr>
                                      <p:tavLst>
                                        <p:tav tm="0">
                                          <p:val>
                                            <p:strVal val="#ppt_x"/>
                                          </p:val>
                                        </p:tav>
                                        <p:tav tm="100000">
                                          <p:val>
                                            <p:strVal val="#ppt_x"/>
                                          </p:val>
                                        </p:tav>
                                      </p:tavLst>
                                    </p:anim>
                                    <p:anim calcmode="lin" valueType="num">
                                      <p:cBhvr additive="base">
                                        <p:cTn id="26" dur="500" fill="hold"/>
                                        <p:tgtEl>
                                          <p:spTgt spid="10240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build="p"/>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42913" y="476250"/>
            <a:ext cx="8243887" cy="460375"/>
          </a:xfrm>
        </p:spPr>
        <p:txBody>
          <a:bodyPr/>
          <a:lstStyle/>
          <a:p>
            <a:pPr eaLnBrk="1" hangingPunct="1"/>
            <a:r>
              <a:rPr lang="zh-CN" altLang="en-US" sz="3200" smtClean="0">
                <a:latin typeface="楷体_GB2312" pitchFamily="49" charset="-122"/>
              </a:rPr>
              <a:t>中断现场的保存和恢复</a:t>
            </a:r>
          </a:p>
        </p:txBody>
      </p:sp>
      <p:sp>
        <p:nvSpPr>
          <p:cNvPr id="103427" name="Rectangle 3"/>
          <p:cNvSpPr>
            <a:spLocks noGrp="1" noChangeArrowheads="1"/>
          </p:cNvSpPr>
          <p:nvPr>
            <p:ph type="body" idx="1"/>
          </p:nvPr>
        </p:nvSpPr>
        <p:spPr>
          <a:xfrm>
            <a:off x="381000" y="1143000"/>
            <a:ext cx="8610600" cy="5257800"/>
          </a:xfrm>
        </p:spPr>
        <p:txBody>
          <a:bodyPr/>
          <a:lstStyle/>
          <a:p>
            <a:pPr eaLnBrk="1" hangingPunct="1">
              <a:lnSpc>
                <a:spcPct val="135000"/>
              </a:lnSpc>
              <a:spcBef>
                <a:spcPct val="0"/>
              </a:spcBef>
            </a:pPr>
            <a:r>
              <a:rPr lang="zh-CN" altLang="en-US" sz="2000" dirty="0" smtClean="0">
                <a:solidFill>
                  <a:schemeClr val="tx2"/>
                </a:solidFill>
                <a:latin typeface="微软雅黑" panose="020B0503020204020204" pitchFamily="34" charset="-122"/>
                <a:ea typeface="微软雅黑" panose="020B0503020204020204" pitchFamily="34" charset="-122"/>
                <a:sym typeface="Symbol" panose="05050102010706020507" pitchFamily="18" charset="2"/>
              </a:rPr>
              <a:t>中断现场的保护和恢复分别是中断处理机过程开始和结束时必须执行的步骤，可以分为三类：</a:t>
            </a:r>
          </a:p>
          <a:p>
            <a:pPr lvl="1" eaLnBrk="1" hangingPunct="1">
              <a:lnSpc>
                <a:spcPct val="135000"/>
              </a:lnSpc>
              <a:spcBef>
                <a:spcPct val="0"/>
              </a:spcBef>
            </a:pPr>
            <a:r>
              <a:rPr lang="en-US" altLang="zh-CN" sz="1800" dirty="0" smtClean="0">
                <a:solidFill>
                  <a:srgbClr val="0000FF"/>
                </a:solidFill>
                <a:latin typeface="微软雅黑" panose="020B0503020204020204" pitchFamily="34" charset="-122"/>
                <a:ea typeface="微软雅黑" panose="020B0503020204020204" pitchFamily="34" charset="-122"/>
                <a:sym typeface="Symbol" panose="05050102010706020507" pitchFamily="18" charset="2"/>
              </a:rPr>
              <a:t>(1)</a:t>
            </a:r>
            <a:r>
              <a:rPr lang="zh-CN" altLang="en-US" sz="1800" dirty="0" smtClean="0">
                <a:solidFill>
                  <a:srgbClr val="0000FF"/>
                </a:solidFill>
                <a:latin typeface="微软雅黑" panose="020B0503020204020204" pitchFamily="34" charset="-122"/>
                <a:ea typeface="微软雅黑" panose="020B0503020204020204" pitchFamily="34" charset="-122"/>
              </a:rPr>
              <a:t>程序计数器</a:t>
            </a:r>
            <a:r>
              <a:rPr lang="en-US" altLang="zh-CN" sz="1800" dirty="0" smtClean="0">
                <a:solidFill>
                  <a:srgbClr val="0000FF"/>
                </a:solidFill>
                <a:latin typeface="微软雅黑" panose="020B0503020204020204" pitchFamily="34" charset="-122"/>
                <a:ea typeface="微软雅黑" panose="020B0503020204020204" pitchFamily="34" charset="-122"/>
              </a:rPr>
              <a:t>PC</a:t>
            </a:r>
            <a:r>
              <a:rPr lang="zh-CN" altLang="en-US" sz="1800" dirty="0" smtClean="0">
                <a:latin typeface="微软雅黑" panose="020B0503020204020204" pitchFamily="34" charset="-122"/>
                <a:ea typeface="微软雅黑" panose="020B0503020204020204" pitchFamily="34" charset="-122"/>
              </a:rPr>
              <a:t>，必须由硬件来完成保存，可以保存在存储器固定单元或者堆栈。利用中断返回指令来恢复。</a:t>
            </a:r>
          </a:p>
          <a:p>
            <a:pPr lvl="1" eaLnBrk="1" hangingPunct="1">
              <a:lnSpc>
                <a:spcPct val="135000"/>
              </a:lnSpc>
              <a:spcBef>
                <a:spcPct val="0"/>
              </a:spcBef>
            </a:pPr>
            <a:endParaRPr lang="zh-CN" altLang="en-US" sz="1800" dirty="0" smtClean="0">
              <a:latin typeface="微软雅黑" panose="020B0503020204020204" pitchFamily="34" charset="-122"/>
              <a:ea typeface="微软雅黑" panose="020B0503020204020204" pitchFamily="34" charset="-122"/>
            </a:endParaRPr>
          </a:p>
          <a:p>
            <a:pPr lvl="1" eaLnBrk="1" hangingPunct="1">
              <a:lnSpc>
                <a:spcPct val="135000"/>
              </a:lnSpc>
              <a:spcBef>
                <a:spcPct val="0"/>
              </a:spcBef>
            </a:pPr>
            <a:r>
              <a:rPr lang="en-US" altLang="zh-CN" sz="1800" dirty="0" smtClean="0">
                <a:solidFill>
                  <a:srgbClr val="0000FF"/>
                </a:solidFill>
                <a:latin typeface="微软雅黑" panose="020B0503020204020204" pitchFamily="34" charset="-122"/>
                <a:ea typeface="微软雅黑" panose="020B0503020204020204" pitchFamily="34" charset="-122"/>
                <a:sym typeface="Symbol" panose="05050102010706020507" pitchFamily="18" charset="2"/>
              </a:rPr>
              <a:t>(2)</a:t>
            </a:r>
            <a:r>
              <a:rPr lang="zh-CN" altLang="en-US" sz="1800" dirty="0" smtClean="0">
                <a:solidFill>
                  <a:schemeClr val="tx2"/>
                </a:solidFill>
                <a:latin typeface="微软雅黑" panose="020B0503020204020204" pitchFamily="34" charset="-122"/>
                <a:ea typeface="微软雅黑" panose="020B0503020204020204" pitchFamily="34" charset="-122"/>
                <a:sym typeface="Symbol" panose="05050102010706020507" pitchFamily="18" charset="2"/>
              </a:rPr>
              <a:t>当前程序状态的有关信息，包括：</a:t>
            </a:r>
            <a:r>
              <a:rPr lang="zh-CN" altLang="en-US" sz="1800" dirty="0" smtClean="0">
                <a:solidFill>
                  <a:srgbClr val="0000FF"/>
                </a:solidFill>
                <a:latin typeface="微软雅黑" panose="020B0503020204020204" pitchFamily="34" charset="-122"/>
                <a:ea typeface="微软雅黑" panose="020B0503020204020204" pitchFamily="34" charset="-122"/>
              </a:rPr>
              <a:t>处理机状态字、堆栈指针、基址寄存器、中断屏蔽码等</a:t>
            </a:r>
          </a:p>
          <a:p>
            <a:pPr lvl="2" eaLnBrk="1" hangingPunct="1">
              <a:lnSpc>
                <a:spcPct val="135000"/>
              </a:lnSpc>
              <a:spcBef>
                <a:spcPct val="0"/>
              </a:spcBef>
            </a:pPr>
            <a:r>
              <a:rPr lang="zh-CN" altLang="en-US" sz="1600" dirty="0" smtClean="0">
                <a:latin typeface="微软雅黑" panose="020B0503020204020204" pitchFamily="34" charset="-122"/>
                <a:ea typeface="微软雅黑" panose="020B0503020204020204" pitchFamily="34" charset="-122"/>
              </a:rPr>
              <a:t>保存与恢复方法有：</a:t>
            </a:r>
            <a:r>
              <a:rPr lang="zh-CN" altLang="en-US" sz="1600" dirty="0" smtClean="0">
                <a:solidFill>
                  <a:srgbClr val="FF00FF"/>
                </a:solidFill>
                <a:latin typeface="微软雅黑" panose="020B0503020204020204" pitchFamily="34" charset="-122"/>
                <a:ea typeface="微软雅黑" panose="020B0503020204020204" pitchFamily="34" charset="-122"/>
              </a:rPr>
              <a:t>主存固定区域</a:t>
            </a:r>
            <a:r>
              <a:rPr lang="zh-CN" altLang="en-US" sz="1600" dirty="0" smtClean="0">
                <a:latin typeface="微软雅黑" panose="020B0503020204020204" pitchFamily="34" charset="-122"/>
                <a:ea typeface="微软雅黑" panose="020B0503020204020204" pitchFamily="34" charset="-122"/>
              </a:rPr>
              <a:t>，</a:t>
            </a:r>
            <a:r>
              <a:rPr lang="zh-CN" altLang="en-US" sz="1600" dirty="0" smtClean="0">
                <a:solidFill>
                  <a:srgbClr val="FF00FF"/>
                </a:solidFill>
                <a:latin typeface="微软雅黑" panose="020B0503020204020204" pitchFamily="34" charset="-122"/>
                <a:ea typeface="微软雅黑" panose="020B0503020204020204" pitchFamily="34" charset="-122"/>
              </a:rPr>
              <a:t>压入系统堆栈</a:t>
            </a:r>
            <a:r>
              <a:rPr lang="zh-CN" altLang="en-US" sz="1600" dirty="0" smtClean="0">
                <a:latin typeface="微软雅黑" panose="020B0503020204020204" pitchFamily="34" charset="-122"/>
                <a:ea typeface="微软雅黑" panose="020B0503020204020204" pitchFamily="34" charset="-122"/>
              </a:rPr>
              <a:t>、</a:t>
            </a:r>
            <a:r>
              <a:rPr lang="zh-CN" altLang="en-US" sz="1600" dirty="0" smtClean="0">
                <a:solidFill>
                  <a:srgbClr val="FF00FF"/>
                </a:solidFill>
                <a:latin typeface="微软雅黑" panose="020B0503020204020204" pitchFamily="34" charset="-122"/>
                <a:ea typeface="微软雅黑" panose="020B0503020204020204" pitchFamily="34" charset="-122"/>
              </a:rPr>
              <a:t>交换处理机状态字</a:t>
            </a:r>
            <a:r>
              <a:rPr lang="zh-CN" altLang="en-US" sz="1600" dirty="0" smtClean="0">
                <a:latin typeface="微软雅黑" panose="020B0503020204020204" pitchFamily="34" charset="-122"/>
                <a:ea typeface="微软雅黑" panose="020B0503020204020204" pitchFamily="34" charset="-122"/>
              </a:rPr>
              <a:t>。也可以采用软件在中断服务程序中保存和恢复。</a:t>
            </a:r>
          </a:p>
          <a:p>
            <a:pPr lvl="2" eaLnBrk="1" hangingPunct="1">
              <a:lnSpc>
                <a:spcPct val="135000"/>
              </a:lnSpc>
              <a:spcBef>
                <a:spcPct val="0"/>
              </a:spcBef>
            </a:pPr>
            <a:endParaRPr lang="zh-CN" altLang="en-US" sz="1600" dirty="0" smtClean="0">
              <a:latin typeface="微软雅黑" panose="020B0503020204020204" pitchFamily="34" charset="-122"/>
              <a:ea typeface="微软雅黑" panose="020B0503020204020204" pitchFamily="34" charset="-122"/>
            </a:endParaRPr>
          </a:p>
          <a:p>
            <a:pPr lvl="1" eaLnBrk="1" hangingPunct="1">
              <a:lnSpc>
                <a:spcPct val="135000"/>
              </a:lnSpc>
              <a:spcBef>
                <a:spcPct val="0"/>
              </a:spcBef>
            </a:pPr>
            <a:r>
              <a:rPr lang="en-US" altLang="zh-CN" sz="1800" dirty="0" smtClean="0">
                <a:solidFill>
                  <a:srgbClr val="0000FF"/>
                </a:solidFill>
                <a:latin typeface="微软雅黑" panose="020B0503020204020204" pitchFamily="34" charset="-122"/>
                <a:ea typeface="微软雅黑" panose="020B0503020204020204" pitchFamily="34" charset="-122"/>
                <a:sym typeface="Symbol" panose="05050102010706020507" pitchFamily="18" charset="2"/>
              </a:rPr>
              <a:t>(3)</a:t>
            </a:r>
            <a:r>
              <a:rPr lang="zh-CN" altLang="en-US" sz="1800" dirty="0" smtClean="0">
                <a:solidFill>
                  <a:srgbClr val="0000FF"/>
                </a:solidFill>
                <a:latin typeface="微软雅黑" panose="020B0503020204020204" pitchFamily="34" charset="-122"/>
                <a:ea typeface="微软雅黑" panose="020B0503020204020204" pitchFamily="34" charset="-122"/>
              </a:rPr>
              <a:t>软件现场：</a:t>
            </a:r>
            <a:r>
              <a:rPr lang="zh-CN" altLang="en-US" sz="1800" dirty="0" smtClean="0">
                <a:latin typeface="微软雅黑" panose="020B0503020204020204" pitchFamily="34" charset="-122"/>
                <a:ea typeface="微软雅黑" panose="020B0503020204020204" pitchFamily="34" charset="-122"/>
              </a:rPr>
              <a:t>指在中断服务程序中被破坏的通用寄存器。一般采用软件来保存和恢复现场，指令系统给予适当支持。也有些处理机采用硬件来保存软件现场，如</a:t>
            </a:r>
            <a:r>
              <a:rPr lang="en-US" altLang="zh-CN" sz="1800" dirty="0" err="1" smtClean="0">
                <a:latin typeface="微软雅黑" panose="020B0503020204020204" pitchFamily="34" charset="-122"/>
                <a:ea typeface="微软雅黑" panose="020B0503020204020204" pitchFamily="34" charset="-122"/>
              </a:rPr>
              <a:t>Sparc</a:t>
            </a:r>
            <a:r>
              <a:rPr lang="zh-CN" altLang="en-US" sz="1800" dirty="0" smtClean="0">
                <a:latin typeface="微软雅黑" panose="020B0503020204020204" pitchFamily="34" charset="-122"/>
                <a:ea typeface="微软雅黑" panose="020B0503020204020204" pitchFamily="34" charset="-122"/>
              </a:rPr>
              <a:t>处理机。</a:t>
            </a:r>
          </a:p>
        </p:txBody>
      </p:sp>
      <p:sp>
        <p:nvSpPr>
          <p:cNvPr id="2" name="日期占位符 1"/>
          <p:cNvSpPr>
            <a:spLocks noGrp="1"/>
          </p:cNvSpPr>
          <p:nvPr>
            <p:ph type="dt" sz="half" idx="10"/>
          </p:nvPr>
        </p:nvSpPr>
        <p:spPr/>
        <p:txBody>
          <a:bodyPr/>
          <a:lstStyle/>
          <a:p>
            <a:pPr>
              <a:defRPr/>
            </a:pPr>
            <a:fld id="{9AAA7A35-C4E5-464C-977C-DC70C13A8271}"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93</a:t>
            </a:fld>
            <a:endParaRPr lang="en-US" altLang="zh-CN" dirty="0"/>
          </a:p>
        </p:txBody>
      </p:sp>
      <p:sp>
        <p:nvSpPr>
          <p:cNvPr id="7" name="动作按钮: 后退或前一项 6">
            <a:hlinkClick r:id="rId2" action="ppaction://hlinksldjump" highlightClick="1"/>
          </p:cNvPr>
          <p:cNvSpPr/>
          <p:nvPr/>
        </p:nvSpPr>
        <p:spPr bwMode="auto">
          <a:xfrm>
            <a:off x="7884955" y="5848723"/>
            <a:ext cx="1042416" cy="504000"/>
          </a:xfrm>
          <a:prstGeom prst="actionButtonBackPrevious">
            <a:avLst/>
          </a:prstGeom>
          <a:solidFill>
            <a:srgbClr val="92D050"/>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50000"/>
              </a:spcBef>
              <a:spcAft>
                <a:spcPct val="0"/>
              </a:spcAft>
              <a:buClrTx/>
              <a:buSzTx/>
              <a:buFontTx/>
              <a:buChar char="•"/>
              <a:tabLst/>
            </a:pPr>
            <a:endParaRPr kumimoji="0" lang="zh-CN" altLang="en-US" sz="1600" b="1" i="0" u="none" strike="noStrike" cap="none" normalizeH="0" baseline="0" smtClean="0">
              <a:ln>
                <a:noFill/>
              </a:ln>
              <a:solidFill>
                <a:schemeClr val="tx2"/>
              </a:solidFill>
              <a:effectLst/>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427">
                                            <p:txEl>
                                              <p:pRg st="1" end="1"/>
                                            </p:txEl>
                                          </p:spTgt>
                                        </p:tgtEl>
                                        <p:attrNameLst>
                                          <p:attrName>style.visibility</p:attrName>
                                        </p:attrNameLst>
                                      </p:cBhvr>
                                      <p:to>
                                        <p:strVal val="visible"/>
                                      </p:to>
                                    </p:set>
                                    <p:anim calcmode="lin" valueType="num">
                                      <p:cBhvr additive="base">
                                        <p:cTn id="7" dur="500" fill="hold"/>
                                        <p:tgtEl>
                                          <p:spTgt spid="1034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427">
                                            <p:txEl>
                                              <p:pRg st="3" end="3"/>
                                            </p:txEl>
                                          </p:spTgt>
                                        </p:tgtEl>
                                        <p:attrNameLst>
                                          <p:attrName>style.visibility</p:attrName>
                                        </p:attrNameLst>
                                      </p:cBhvr>
                                      <p:to>
                                        <p:strVal val="visible"/>
                                      </p:to>
                                    </p:set>
                                    <p:anim calcmode="lin" valueType="num">
                                      <p:cBhvr additive="base">
                                        <p:cTn id="11" dur="500" fill="hold"/>
                                        <p:tgtEl>
                                          <p:spTgt spid="10342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3427">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3427">
                                            <p:txEl>
                                              <p:pRg st="4" end="4"/>
                                            </p:txEl>
                                          </p:spTgt>
                                        </p:tgtEl>
                                        <p:attrNameLst>
                                          <p:attrName>style.visibility</p:attrName>
                                        </p:attrNameLst>
                                      </p:cBhvr>
                                      <p:to>
                                        <p:strVal val="visible"/>
                                      </p:to>
                                    </p:set>
                                    <p:anim calcmode="lin" valueType="num">
                                      <p:cBhvr additive="base">
                                        <p:cTn id="15" dur="5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3427">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3427">
                                            <p:txEl>
                                              <p:pRg st="6" end="6"/>
                                            </p:txEl>
                                          </p:spTgt>
                                        </p:tgtEl>
                                        <p:attrNameLst>
                                          <p:attrName>style.visibility</p:attrName>
                                        </p:attrNameLst>
                                      </p:cBhvr>
                                      <p:to>
                                        <p:strVal val="visible"/>
                                      </p:to>
                                    </p:set>
                                    <p:anim calcmode="lin" valueType="num">
                                      <p:cBhvr additive="base">
                                        <p:cTn id="19" dur="500" fill="hold"/>
                                        <p:tgtEl>
                                          <p:spTgt spid="10342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42913" y="476250"/>
            <a:ext cx="8243887" cy="460375"/>
          </a:xfrm>
        </p:spPr>
        <p:txBody>
          <a:bodyPr/>
          <a:lstStyle/>
          <a:p>
            <a:pPr eaLnBrk="1" hangingPunct="1"/>
            <a:r>
              <a:rPr lang="zh-CN" altLang="en-US" sz="3200" smtClean="0">
                <a:latin typeface="楷体_GB2312" pitchFamily="49" charset="-122"/>
              </a:rPr>
              <a:t>中断屏蔽</a:t>
            </a:r>
          </a:p>
        </p:txBody>
      </p:sp>
      <p:sp>
        <p:nvSpPr>
          <p:cNvPr id="104451" name="Rectangle 3"/>
          <p:cNvSpPr>
            <a:spLocks noGrp="1" noChangeArrowheads="1"/>
          </p:cNvSpPr>
          <p:nvPr>
            <p:ph type="body" idx="1"/>
          </p:nvPr>
        </p:nvSpPr>
        <p:spPr>
          <a:xfrm>
            <a:off x="381000" y="1143000"/>
            <a:ext cx="8382000" cy="5257800"/>
          </a:xfrm>
        </p:spPr>
        <p:txBody>
          <a:bodyPr/>
          <a:lstStyle/>
          <a:p>
            <a:pPr eaLnBrk="1" hangingPunct="1">
              <a:lnSpc>
                <a:spcPct val="160000"/>
              </a:lnSpc>
            </a:pPr>
            <a:r>
              <a:rPr lang="zh-CN" altLang="en-US" sz="2000" dirty="0" smtClean="0">
                <a:solidFill>
                  <a:srgbClr val="FF0000"/>
                </a:solidFill>
                <a:latin typeface="微软雅黑" panose="020B0503020204020204" pitchFamily="34" charset="-122"/>
                <a:ea typeface="微软雅黑" panose="020B0503020204020204" pitchFamily="34" charset="-122"/>
              </a:rPr>
              <a:t>设置中断屏蔽有三个用处：</a:t>
            </a:r>
          </a:p>
          <a:p>
            <a:pPr lvl="1" eaLnBrk="1" hangingPunct="1">
              <a:lnSpc>
                <a:spcPct val="160000"/>
              </a:lnSpc>
            </a:pPr>
            <a:r>
              <a:rPr lang="en-US" altLang="zh-CN" sz="1800" dirty="0" smtClean="0">
                <a:solidFill>
                  <a:schemeClr val="tx2"/>
                </a:solidFill>
                <a:latin typeface="微软雅黑" panose="020B0503020204020204" pitchFamily="34" charset="-122"/>
                <a:ea typeface="微软雅黑" panose="020B0503020204020204" pitchFamily="34" charset="-122"/>
              </a:rPr>
              <a:t>(1)</a:t>
            </a:r>
            <a:r>
              <a:rPr lang="zh-CN" altLang="en-US" sz="1800" dirty="0" smtClean="0">
                <a:solidFill>
                  <a:schemeClr val="tx2"/>
                </a:solidFill>
                <a:latin typeface="微软雅黑" panose="020B0503020204020204" pitchFamily="34" charset="-122"/>
                <a:ea typeface="微软雅黑" panose="020B0503020204020204" pitchFamily="34" charset="-122"/>
              </a:rPr>
              <a:t>在中断优先级由硬件确定了的情况下，改变中断源的中断服务顺序。</a:t>
            </a:r>
          </a:p>
          <a:p>
            <a:pPr lvl="1" eaLnBrk="1" hangingPunct="1">
              <a:lnSpc>
                <a:spcPct val="160000"/>
              </a:lnSpc>
            </a:pPr>
            <a:r>
              <a:rPr lang="en-US" altLang="zh-CN" sz="1800" dirty="0" smtClean="0">
                <a:solidFill>
                  <a:schemeClr val="tx2"/>
                </a:solidFill>
                <a:latin typeface="微软雅黑" panose="020B0503020204020204" pitchFamily="34" charset="-122"/>
                <a:ea typeface="微软雅黑" panose="020B0503020204020204" pitchFamily="34" charset="-122"/>
              </a:rPr>
              <a:t>(2)</a:t>
            </a:r>
            <a:r>
              <a:rPr lang="zh-CN" altLang="en-US" sz="1800" dirty="0" smtClean="0">
                <a:solidFill>
                  <a:schemeClr val="tx2"/>
                </a:solidFill>
                <a:latin typeface="微软雅黑" panose="020B0503020204020204" pitchFamily="34" charset="-122"/>
                <a:ea typeface="微软雅黑" panose="020B0503020204020204" pitchFamily="34" charset="-122"/>
              </a:rPr>
              <a:t>决定设备是否采用中断方式工作。</a:t>
            </a:r>
          </a:p>
          <a:p>
            <a:pPr lvl="1" eaLnBrk="1" hangingPunct="1">
              <a:lnSpc>
                <a:spcPct val="160000"/>
              </a:lnSpc>
            </a:pPr>
            <a:r>
              <a:rPr lang="en-US" altLang="zh-CN" sz="1800" dirty="0" smtClean="0">
                <a:solidFill>
                  <a:schemeClr val="tx2"/>
                </a:solidFill>
                <a:latin typeface="微软雅黑" panose="020B0503020204020204" pitchFamily="34" charset="-122"/>
                <a:ea typeface="微软雅黑" panose="020B0503020204020204" pitchFamily="34" charset="-122"/>
              </a:rPr>
              <a:t>(3)</a:t>
            </a:r>
            <a:r>
              <a:rPr lang="zh-CN" altLang="en-US" sz="1800" dirty="0" smtClean="0">
                <a:solidFill>
                  <a:schemeClr val="tx2"/>
                </a:solidFill>
                <a:latin typeface="微软雅黑" panose="020B0503020204020204" pitchFamily="34" charset="-122"/>
                <a:ea typeface="微软雅黑" panose="020B0503020204020204" pitchFamily="34" charset="-122"/>
              </a:rPr>
              <a:t>在多处理机系统中，把外围设备的服务工作分配到不同的处理机中。</a:t>
            </a:r>
          </a:p>
          <a:p>
            <a:pPr eaLnBrk="1" hangingPunct="1">
              <a:lnSpc>
                <a:spcPct val="160000"/>
              </a:lnSpc>
            </a:pPr>
            <a:r>
              <a:rPr lang="zh-CN" altLang="en-US" sz="2000" dirty="0" smtClean="0">
                <a:solidFill>
                  <a:srgbClr val="FF0000"/>
                </a:solidFill>
                <a:latin typeface="微软雅黑" panose="020B0503020204020204" pitchFamily="34" charset="-122"/>
                <a:ea typeface="微软雅黑" panose="020B0503020204020204" pitchFamily="34" charset="-122"/>
              </a:rPr>
              <a:t>中断屏蔽的实现方法主要有两种：</a:t>
            </a:r>
          </a:p>
          <a:p>
            <a:pPr lvl="1" eaLnBrk="1" hangingPunct="1">
              <a:lnSpc>
                <a:spcPct val="160000"/>
              </a:lnSpc>
            </a:pPr>
            <a:r>
              <a:rPr lang="zh-CN" altLang="en-US" sz="1800" dirty="0" smtClean="0">
                <a:solidFill>
                  <a:schemeClr val="tx2"/>
                </a:solidFill>
                <a:latin typeface="微软雅黑" panose="020B0503020204020204" pitchFamily="34" charset="-122"/>
                <a:ea typeface="微软雅黑" panose="020B0503020204020204" pitchFamily="34" charset="-122"/>
              </a:rPr>
              <a:t>方法一：每级中断源设置一个中断屏蔽位。</a:t>
            </a:r>
          </a:p>
          <a:p>
            <a:pPr lvl="2" eaLnBrk="1" hangingPunct="1">
              <a:lnSpc>
                <a:spcPct val="160000"/>
              </a:lnSpc>
            </a:pPr>
            <a:r>
              <a:rPr lang="zh-CN" altLang="en-US" sz="1600" dirty="0" smtClean="0">
                <a:solidFill>
                  <a:srgbClr val="339933"/>
                </a:solidFill>
                <a:latin typeface="微软雅黑" panose="020B0503020204020204" pitchFamily="34" charset="-122"/>
                <a:ea typeface="微软雅黑" panose="020B0503020204020204" pitchFamily="34" charset="-122"/>
              </a:rPr>
              <a:t>中断屏蔽位可以分部在各个中断源中，也可以集中到处理机，如放到处理机的状态字中。</a:t>
            </a:r>
          </a:p>
          <a:p>
            <a:pPr lvl="1" algn="just" eaLnBrk="1" hangingPunct="1">
              <a:lnSpc>
                <a:spcPct val="160000"/>
              </a:lnSpc>
              <a:spcBef>
                <a:spcPct val="0"/>
              </a:spcBef>
            </a:pPr>
            <a:r>
              <a:rPr lang="zh-CN" altLang="en-US" sz="1800" dirty="0" smtClean="0">
                <a:solidFill>
                  <a:schemeClr val="tx2"/>
                </a:solidFill>
                <a:latin typeface="微软雅黑" panose="020B0503020204020204" pitchFamily="34" charset="-122"/>
                <a:ea typeface="微软雅黑" panose="020B0503020204020204" pitchFamily="34" charset="-122"/>
              </a:rPr>
              <a:t>方法二：改变处理机优先级</a:t>
            </a:r>
          </a:p>
          <a:p>
            <a:pPr lvl="2" algn="just" eaLnBrk="1" hangingPunct="1">
              <a:lnSpc>
                <a:spcPct val="160000"/>
              </a:lnSpc>
              <a:spcBef>
                <a:spcPct val="0"/>
              </a:spcBef>
            </a:pPr>
            <a:r>
              <a:rPr lang="zh-CN" altLang="en-US" sz="1600" dirty="0" smtClean="0">
                <a:solidFill>
                  <a:srgbClr val="339933"/>
                </a:solidFill>
                <a:latin typeface="微软雅黑" panose="020B0503020204020204" pitchFamily="34" charset="-122"/>
                <a:ea typeface="微软雅黑" panose="020B0503020204020204" pitchFamily="34" charset="-122"/>
              </a:rPr>
              <a:t>中断优先级不仅在处理机相应中断源的中断服务请求时使用，而且为每个中断的中断服务程序也赋予同样的中断优先级。</a:t>
            </a:r>
          </a:p>
        </p:txBody>
      </p:sp>
      <p:sp>
        <p:nvSpPr>
          <p:cNvPr id="2" name="日期占位符 1"/>
          <p:cNvSpPr>
            <a:spLocks noGrp="1"/>
          </p:cNvSpPr>
          <p:nvPr>
            <p:ph type="dt" sz="half" idx="10"/>
          </p:nvPr>
        </p:nvSpPr>
        <p:spPr/>
        <p:txBody>
          <a:bodyPr/>
          <a:lstStyle/>
          <a:p>
            <a:pPr>
              <a:defRPr/>
            </a:pPr>
            <a:fld id="{64F34953-EC4E-4419-85C4-218DF373968A}"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94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451">
                                            <p:txEl>
                                              <p:pRg st="5" end="5"/>
                                            </p:txEl>
                                          </p:spTgt>
                                        </p:tgtEl>
                                        <p:attrNameLst>
                                          <p:attrName>style.visibility</p:attrName>
                                        </p:attrNameLst>
                                      </p:cBhvr>
                                      <p:to>
                                        <p:strVal val="visible"/>
                                      </p:to>
                                    </p:set>
                                    <p:anim calcmode="lin" valueType="num">
                                      <p:cBhvr additive="base">
                                        <p:cTn id="7" dur="500" fill="hold"/>
                                        <p:tgtEl>
                                          <p:spTgt spid="10445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451">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4451">
                                            <p:txEl>
                                              <p:pRg st="6" end="6"/>
                                            </p:txEl>
                                          </p:spTgt>
                                        </p:tgtEl>
                                        <p:attrNameLst>
                                          <p:attrName>style.visibility</p:attrName>
                                        </p:attrNameLst>
                                      </p:cBhvr>
                                      <p:to>
                                        <p:strVal val="visible"/>
                                      </p:to>
                                    </p:set>
                                    <p:anim calcmode="lin" valueType="num">
                                      <p:cBhvr additive="base">
                                        <p:cTn id="11" dur="500" fill="hold"/>
                                        <p:tgtEl>
                                          <p:spTgt spid="104451">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44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4451">
                                            <p:txEl>
                                              <p:pRg st="7" end="7"/>
                                            </p:txEl>
                                          </p:spTgt>
                                        </p:tgtEl>
                                        <p:attrNameLst>
                                          <p:attrName>style.visibility</p:attrName>
                                        </p:attrNameLst>
                                      </p:cBhvr>
                                      <p:to>
                                        <p:strVal val="visible"/>
                                      </p:to>
                                    </p:set>
                                    <p:anim calcmode="lin" valueType="num">
                                      <p:cBhvr additive="base">
                                        <p:cTn id="17" dur="500" fill="hold"/>
                                        <p:tgtEl>
                                          <p:spTgt spid="104451">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4451">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4451">
                                            <p:txEl>
                                              <p:pRg st="8" end="8"/>
                                            </p:txEl>
                                          </p:spTgt>
                                        </p:tgtEl>
                                        <p:attrNameLst>
                                          <p:attrName>style.visibility</p:attrName>
                                        </p:attrNameLst>
                                      </p:cBhvr>
                                      <p:to>
                                        <p:strVal val="visible"/>
                                      </p:to>
                                    </p:set>
                                    <p:anim calcmode="lin" valueType="num">
                                      <p:cBhvr additive="base">
                                        <p:cTn id="21" dur="500" fill="hold"/>
                                        <p:tgtEl>
                                          <p:spTgt spid="104451">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445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body" idx="1"/>
          </p:nvPr>
        </p:nvSpPr>
        <p:spPr>
          <a:xfrm>
            <a:off x="323850" y="1052513"/>
            <a:ext cx="8458200" cy="1655762"/>
          </a:xfrm>
        </p:spPr>
        <p:txBody>
          <a:bodyPr/>
          <a:lstStyle/>
          <a:p>
            <a:pPr algn="just" eaLnBrk="1" hangingPunct="1">
              <a:lnSpc>
                <a:spcPct val="150000"/>
              </a:lnSpc>
              <a:spcBef>
                <a:spcPct val="0"/>
              </a:spcBef>
              <a:buFontTx/>
              <a:buNone/>
            </a:pPr>
            <a:r>
              <a:rPr lang="zh-CN" altLang="en-US" dirty="0" smtClean="0">
                <a:latin typeface="楷体_GB2312" pitchFamily="49" charset="-122"/>
              </a:rPr>
              <a:t>例：</a:t>
            </a:r>
            <a:r>
              <a:rPr lang="zh-CN" altLang="en-US" sz="2000" dirty="0" smtClean="0">
                <a:latin typeface="楷体_GB2312" pitchFamily="49" charset="-122"/>
              </a:rPr>
              <a:t>有四个中断源</a:t>
            </a:r>
            <a:r>
              <a:rPr lang="en-US" altLang="zh-CN" sz="2000" dirty="0" smtClean="0">
                <a:latin typeface="楷体_GB2312" pitchFamily="49" charset="-122"/>
              </a:rPr>
              <a:t>D</a:t>
            </a:r>
            <a:r>
              <a:rPr lang="en-US" altLang="zh-CN" sz="2000" baseline="-25000" dirty="0" smtClean="0">
                <a:latin typeface="楷体_GB2312" pitchFamily="49" charset="-122"/>
              </a:rPr>
              <a:t>1</a:t>
            </a:r>
            <a:r>
              <a:rPr lang="zh-CN" altLang="en-US" sz="2000" dirty="0" smtClean="0">
                <a:latin typeface="楷体_GB2312" pitchFamily="49" charset="-122"/>
              </a:rPr>
              <a:t>、</a:t>
            </a:r>
            <a:r>
              <a:rPr lang="en-US" altLang="zh-CN" sz="2000" dirty="0" smtClean="0">
                <a:latin typeface="楷体_GB2312" pitchFamily="49" charset="-122"/>
              </a:rPr>
              <a:t>D</a:t>
            </a:r>
            <a:r>
              <a:rPr lang="en-US" altLang="zh-CN" sz="2000" baseline="-25000" dirty="0" smtClean="0">
                <a:latin typeface="楷体_GB2312" pitchFamily="49" charset="-122"/>
              </a:rPr>
              <a:t>2</a:t>
            </a:r>
            <a:r>
              <a:rPr lang="zh-CN" altLang="en-US" sz="2000" dirty="0" smtClean="0">
                <a:latin typeface="楷体_GB2312" pitchFamily="49" charset="-122"/>
              </a:rPr>
              <a:t>、</a:t>
            </a:r>
            <a:r>
              <a:rPr lang="en-US" altLang="zh-CN" sz="2000" dirty="0" smtClean="0">
                <a:latin typeface="楷体_GB2312" pitchFamily="49" charset="-122"/>
              </a:rPr>
              <a:t>D</a:t>
            </a:r>
            <a:r>
              <a:rPr lang="en-US" altLang="zh-CN" sz="2000" baseline="-25000" dirty="0" smtClean="0">
                <a:latin typeface="楷体_GB2312" pitchFamily="49" charset="-122"/>
              </a:rPr>
              <a:t>3</a:t>
            </a:r>
            <a:r>
              <a:rPr lang="zh-CN" altLang="en-US" sz="2000" dirty="0" smtClean="0">
                <a:latin typeface="楷体_GB2312" pitchFamily="49" charset="-122"/>
              </a:rPr>
              <a:t>和</a:t>
            </a:r>
            <a:r>
              <a:rPr lang="en-US" altLang="zh-CN" sz="2000" dirty="0" smtClean="0">
                <a:latin typeface="楷体_GB2312" pitchFamily="49" charset="-122"/>
              </a:rPr>
              <a:t>D</a:t>
            </a:r>
            <a:r>
              <a:rPr lang="en-US" altLang="zh-CN" sz="2000" baseline="-25000" dirty="0" smtClean="0">
                <a:latin typeface="楷体_GB2312" pitchFamily="49" charset="-122"/>
              </a:rPr>
              <a:t>4</a:t>
            </a:r>
            <a:r>
              <a:rPr lang="zh-CN" altLang="en-US" sz="2000" dirty="0" smtClean="0">
                <a:latin typeface="楷体_GB2312" pitchFamily="49" charset="-122"/>
              </a:rPr>
              <a:t>，它们的中断优先级从高到低分别是</a:t>
            </a:r>
            <a:r>
              <a:rPr lang="en-US" altLang="zh-CN" sz="2000" dirty="0" smtClean="0">
                <a:latin typeface="楷体_GB2312" pitchFamily="49" charset="-122"/>
              </a:rPr>
              <a:t>1</a:t>
            </a:r>
            <a:r>
              <a:rPr lang="zh-CN" altLang="en-US" sz="2000" dirty="0" smtClean="0">
                <a:latin typeface="楷体_GB2312" pitchFamily="49" charset="-122"/>
              </a:rPr>
              <a:t>级、</a:t>
            </a:r>
            <a:r>
              <a:rPr lang="en-US" altLang="zh-CN" sz="2000" dirty="0" smtClean="0">
                <a:latin typeface="楷体_GB2312" pitchFamily="49" charset="-122"/>
              </a:rPr>
              <a:t>2</a:t>
            </a:r>
            <a:r>
              <a:rPr lang="zh-CN" altLang="en-US" sz="2000" dirty="0" smtClean="0">
                <a:latin typeface="楷体_GB2312" pitchFamily="49" charset="-122"/>
              </a:rPr>
              <a:t>级、</a:t>
            </a:r>
            <a:r>
              <a:rPr lang="en-US" altLang="zh-CN" sz="2000" dirty="0" smtClean="0">
                <a:latin typeface="楷体_GB2312" pitchFamily="49" charset="-122"/>
              </a:rPr>
              <a:t>3</a:t>
            </a:r>
            <a:r>
              <a:rPr lang="zh-CN" altLang="en-US" sz="2000" dirty="0" smtClean="0">
                <a:latin typeface="楷体_GB2312" pitchFamily="49" charset="-122"/>
              </a:rPr>
              <a:t>级和</a:t>
            </a:r>
            <a:r>
              <a:rPr lang="en-US" altLang="zh-CN" sz="2000" dirty="0" smtClean="0">
                <a:latin typeface="楷体_GB2312" pitchFamily="49" charset="-122"/>
              </a:rPr>
              <a:t>4</a:t>
            </a:r>
            <a:r>
              <a:rPr lang="zh-CN" altLang="en-US" sz="2000" dirty="0" smtClean="0">
                <a:latin typeface="楷体_GB2312" pitchFamily="49" charset="-122"/>
              </a:rPr>
              <a:t>级。这些中断源的正常中断屏蔽码和改变后的中断屏蔽码见下表。每个中断源一位，共</a:t>
            </a:r>
            <a:r>
              <a:rPr lang="en-US" altLang="zh-CN" sz="2000" dirty="0" smtClean="0">
                <a:latin typeface="楷体_GB2312" pitchFamily="49" charset="-122"/>
              </a:rPr>
              <a:t>4</a:t>
            </a:r>
            <a:r>
              <a:rPr lang="zh-CN" altLang="en-US" sz="2000" dirty="0" smtClean="0">
                <a:latin typeface="楷体_GB2312" pitchFamily="49" charset="-122"/>
              </a:rPr>
              <a:t>位屏蔽码。</a:t>
            </a:r>
          </a:p>
        </p:txBody>
      </p:sp>
      <p:sp>
        <p:nvSpPr>
          <p:cNvPr id="105475" name="Rectangle 4"/>
          <p:cNvSpPr>
            <a:spLocks noGrp="1" noChangeArrowheads="1"/>
          </p:cNvSpPr>
          <p:nvPr>
            <p:ph type="title"/>
          </p:nvPr>
        </p:nvSpPr>
        <p:spPr>
          <a:xfrm>
            <a:off x="442913" y="476250"/>
            <a:ext cx="8243887" cy="460375"/>
          </a:xfrm>
          <a:noFill/>
        </p:spPr>
        <p:txBody>
          <a:bodyPr/>
          <a:lstStyle/>
          <a:p>
            <a:pPr eaLnBrk="1" hangingPunct="1"/>
            <a:r>
              <a:rPr lang="zh-CN" altLang="en-US" sz="3200" smtClean="0"/>
              <a:t>中断屏蔽</a:t>
            </a:r>
            <a:r>
              <a:rPr lang="zh-CN" altLang="en-US" sz="1600" smtClean="0"/>
              <a:t>（续）</a:t>
            </a:r>
          </a:p>
        </p:txBody>
      </p:sp>
      <p:grpSp>
        <p:nvGrpSpPr>
          <p:cNvPr id="105476" name="Group 119"/>
          <p:cNvGrpSpPr>
            <a:grpSpLocks/>
          </p:cNvGrpSpPr>
          <p:nvPr/>
        </p:nvGrpSpPr>
        <p:grpSpPr bwMode="auto">
          <a:xfrm>
            <a:off x="671513" y="2781300"/>
            <a:ext cx="7713662" cy="2519363"/>
            <a:chOff x="423" y="1752"/>
            <a:chExt cx="4859" cy="1482"/>
          </a:xfrm>
        </p:grpSpPr>
        <p:sp>
          <p:nvSpPr>
            <p:cNvPr id="105478" name="Rectangle 7"/>
            <p:cNvSpPr>
              <a:spLocks noChangeArrowheads="1"/>
            </p:cNvSpPr>
            <p:nvPr/>
          </p:nvSpPr>
          <p:spPr bwMode="auto">
            <a:xfrm>
              <a:off x="588" y="1894"/>
              <a:ext cx="72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中断源名称</a:t>
              </a:r>
            </a:p>
          </p:txBody>
        </p:sp>
        <p:sp>
          <p:nvSpPr>
            <p:cNvPr id="105479" name="Rectangle 8"/>
            <p:cNvSpPr>
              <a:spLocks noChangeArrowheads="1"/>
            </p:cNvSpPr>
            <p:nvPr/>
          </p:nvSpPr>
          <p:spPr bwMode="auto">
            <a:xfrm>
              <a:off x="1560" y="1894"/>
              <a:ext cx="72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中断优先级</a:t>
              </a:r>
            </a:p>
          </p:txBody>
        </p:sp>
        <p:sp>
          <p:nvSpPr>
            <p:cNvPr id="105480" name="Rectangle 9"/>
            <p:cNvSpPr>
              <a:spLocks noChangeArrowheads="1"/>
            </p:cNvSpPr>
            <p:nvPr/>
          </p:nvSpPr>
          <p:spPr bwMode="auto">
            <a:xfrm>
              <a:off x="2596" y="1806"/>
              <a:ext cx="101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正常中断屏蔽码</a:t>
              </a:r>
            </a:p>
          </p:txBody>
        </p:sp>
        <p:sp>
          <p:nvSpPr>
            <p:cNvPr id="105481" name="Rectangle 10"/>
            <p:cNvSpPr>
              <a:spLocks noChangeArrowheads="1"/>
            </p:cNvSpPr>
            <p:nvPr/>
          </p:nvSpPr>
          <p:spPr bwMode="auto">
            <a:xfrm>
              <a:off x="2710" y="1998"/>
              <a:ext cx="12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D</a:t>
              </a:r>
              <a:r>
                <a:rPr lang="en-US" altLang="zh-CN" sz="1800" baseline="-25000">
                  <a:solidFill>
                    <a:schemeClr val="tx2"/>
                  </a:solidFill>
                  <a:latin typeface="楷体_GB2312" pitchFamily="49" charset="-122"/>
                </a:rPr>
                <a:t>1</a:t>
              </a:r>
            </a:p>
          </p:txBody>
        </p:sp>
        <p:sp>
          <p:nvSpPr>
            <p:cNvPr id="105482" name="Rectangle 12"/>
            <p:cNvSpPr>
              <a:spLocks noChangeArrowheads="1"/>
            </p:cNvSpPr>
            <p:nvPr/>
          </p:nvSpPr>
          <p:spPr bwMode="auto">
            <a:xfrm>
              <a:off x="2841" y="1998"/>
              <a:ext cx="19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 D</a:t>
              </a:r>
              <a:r>
                <a:rPr lang="en-US" altLang="zh-CN" sz="1800" baseline="-25000">
                  <a:solidFill>
                    <a:schemeClr val="tx2"/>
                  </a:solidFill>
                  <a:latin typeface="楷体_GB2312" pitchFamily="49" charset="-122"/>
                </a:rPr>
                <a:t>2</a:t>
              </a:r>
            </a:p>
          </p:txBody>
        </p:sp>
        <p:sp>
          <p:nvSpPr>
            <p:cNvPr id="105483" name="Rectangle 14"/>
            <p:cNvSpPr>
              <a:spLocks noChangeArrowheads="1"/>
            </p:cNvSpPr>
            <p:nvPr/>
          </p:nvSpPr>
          <p:spPr bwMode="auto">
            <a:xfrm>
              <a:off x="3032" y="1998"/>
              <a:ext cx="19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 D</a:t>
              </a:r>
              <a:r>
                <a:rPr lang="en-US" altLang="zh-CN" sz="1800" baseline="-25000">
                  <a:solidFill>
                    <a:schemeClr val="tx2"/>
                  </a:solidFill>
                  <a:latin typeface="楷体_GB2312" pitchFamily="49" charset="-122"/>
                </a:rPr>
                <a:t>3</a:t>
              </a:r>
            </a:p>
          </p:txBody>
        </p:sp>
        <p:sp>
          <p:nvSpPr>
            <p:cNvPr id="105484" name="Rectangle 16"/>
            <p:cNvSpPr>
              <a:spLocks noChangeArrowheads="1"/>
            </p:cNvSpPr>
            <p:nvPr/>
          </p:nvSpPr>
          <p:spPr bwMode="auto">
            <a:xfrm>
              <a:off x="3252" y="1998"/>
              <a:ext cx="7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 </a:t>
              </a:r>
            </a:p>
          </p:txBody>
        </p:sp>
        <p:sp>
          <p:nvSpPr>
            <p:cNvPr id="105485" name="Rectangle 17"/>
            <p:cNvSpPr>
              <a:spLocks noChangeArrowheads="1"/>
            </p:cNvSpPr>
            <p:nvPr/>
          </p:nvSpPr>
          <p:spPr bwMode="auto">
            <a:xfrm>
              <a:off x="3317" y="1998"/>
              <a:ext cx="12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D</a:t>
              </a:r>
              <a:r>
                <a:rPr lang="en-US" altLang="zh-CN" sz="1800" baseline="-25000">
                  <a:solidFill>
                    <a:schemeClr val="tx2"/>
                  </a:solidFill>
                  <a:latin typeface="楷体_GB2312" pitchFamily="49" charset="-122"/>
                </a:rPr>
                <a:t>4</a:t>
              </a:r>
            </a:p>
          </p:txBody>
        </p:sp>
        <p:sp>
          <p:nvSpPr>
            <p:cNvPr id="105486" name="Rectangle 19"/>
            <p:cNvSpPr>
              <a:spLocks noChangeArrowheads="1"/>
            </p:cNvSpPr>
            <p:nvPr/>
          </p:nvSpPr>
          <p:spPr bwMode="auto">
            <a:xfrm>
              <a:off x="3909" y="1806"/>
              <a:ext cx="130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800">
                  <a:solidFill>
                    <a:schemeClr val="tx2"/>
                  </a:solidFill>
                  <a:latin typeface="楷体_GB2312" pitchFamily="49" charset="-122"/>
                </a:rPr>
                <a:t>改变后的中断屏蔽码</a:t>
              </a:r>
            </a:p>
          </p:txBody>
        </p:sp>
        <p:sp>
          <p:nvSpPr>
            <p:cNvPr id="105487" name="Rectangle 29"/>
            <p:cNvSpPr>
              <a:spLocks noChangeArrowheads="1"/>
            </p:cNvSpPr>
            <p:nvPr/>
          </p:nvSpPr>
          <p:spPr bwMode="auto">
            <a:xfrm>
              <a:off x="423" y="1752"/>
              <a:ext cx="972"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488" name="Line 30"/>
            <p:cNvSpPr>
              <a:spLocks noChangeShapeType="1"/>
            </p:cNvSpPr>
            <p:nvPr/>
          </p:nvSpPr>
          <p:spPr bwMode="auto">
            <a:xfrm>
              <a:off x="423" y="1752"/>
              <a:ext cx="97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9" name="Rectangle 31"/>
            <p:cNvSpPr>
              <a:spLocks noChangeArrowheads="1"/>
            </p:cNvSpPr>
            <p:nvPr/>
          </p:nvSpPr>
          <p:spPr bwMode="auto">
            <a:xfrm>
              <a:off x="1395" y="1773"/>
              <a:ext cx="9"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490" name="Line 32"/>
            <p:cNvSpPr>
              <a:spLocks noChangeShapeType="1"/>
            </p:cNvSpPr>
            <p:nvPr/>
          </p:nvSpPr>
          <p:spPr bwMode="auto">
            <a:xfrm>
              <a:off x="1395" y="1773"/>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1" name="Rectangle 33"/>
            <p:cNvSpPr>
              <a:spLocks noChangeArrowheads="1"/>
            </p:cNvSpPr>
            <p:nvPr/>
          </p:nvSpPr>
          <p:spPr bwMode="auto">
            <a:xfrm>
              <a:off x="1395" y="1752"/>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492" name="Line 34"/>
            <p:cNvSpPr>
              <a:spLocks noChangeShapeType="1"/>
            </p:cNvSpPr>
            <p:nvPr/>
          </p:nvSpPr>
          <p:spPr bwMode="auto">
            <a:xfrm>
              <a:off x="1395" y="1752"/>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3" name="Line 35"/>
            <p:cNvSpPr>
              <a:spLocks noChangeShapeType="1"/>
            </p:cNvSpPr>
            <p:nvPr/>
          </p:nvSpPr>
          <p:spPr bwMode="auto">
            <a:xfrm>
              <a:off x="1395" y="1752"/>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4" name="Rectangle 36"/>
            <p:cNvSpPr>
              <a:spLocks noChangeArrowheads="1"/>
            </p:cNvSpPr>
            <p:nvPr/>
          </p:nvSpPr>
          <p:spPr bwMode="auto">
            <a:xfrm>
              <a:off x="1413" y="1752"/>
              <a:ext cx="953"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495" name="Line 37"/>
            <p:cNvSpPr>
              <a:spLocks noChangeShapeType="1"/>
            </p:cNvSpPr>
            <p:nvPr/>
          </p:nvSpPr>
          <p:spPr bwMode="auto">
            <a:xfrm>
              <a:off x="1413" y="1752"/>
              <a:ext cx="9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6" name="Rectangle 38"/>
            <p:cNvSpPr>
              <a:spLocks noChangeArrowheads="1"/>
            </p:cNvSpPr>
            <p:nvPr/>
          </p:nvSpPr>
          <p:spPr bwMode="auto">
            <a:xfrm>
              <a:off x="2366" y="1773"/>
              <a:ext cx="9"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497" name="Line 39"/>
            <p:cNvSpPr>
              <a:spLocks noChangeShapeType="1"/>
            </p:cNvSpPr>
            <p:nvPr/>
          </p:nvSpPr>
          <p:spPr bwMode="auto">
            <a:xfrm>
              <a:off x="2366" y="1773"/>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8" name="Rectangle 40"/>
            <p:cNvSpPr>
              <a:spLocks noChangeArrowheads="1"/>
            </p:cNvSpPr>
            <p:nvPr/>
          </p:nvSpPr>
          <p:spPr bwMode="auto">
            <a:xfrm>
              <a:off x="2366" y="1752"/>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499" name="Line 41"/>
            <p:cNvSpPr>
              <a:spLocks noChangeShapeType="1"/>
            </p:cNvSpPr>
            <p:nvPr/>
          </p:nvSpPr>
          <p:spPr bwMode="auto">
            <a:xfrm>
              <a:off x="2366" y="1752"/>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0" name="Line 42"/>
            <p:cNvSpPr>
              <a:spLocks noChangeShapeType="1"/>
            </p:cNvSpPr>
            <p:nvPr/>
          </p:nvSpPr>
          <p:spPr bwMode="auto">
            <a:xfrm>
              <a:off x="2366" y="1752"/>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1" name="Rectangle 43"/>
            <p:cNvSpPr>
              <a:spLocks noChangeArrowheads="1"/>
            </p:cNvSpPr>
            <p:nvPr/>
          </p:nvSpPr>
          <p:spPr bwMode="auto">
            <a:xfrm>
              <a:off x="2384" y="1752"/>
              <a:ext cx="1370"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02" name="Line 44"/>
            <p:cNvSpPr>
              <a:spLocks noChangeShapeType="1"/>
            </p:cNvSpPr>
            <p:nvPr/>
          </p:nvSpPr>
          <p:spPr bwMode="auto">
            <a:xfrm>
              <a:off x="2384" y="1752"/>
              <a:ext cx="13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3" name="Rectangle 45"/>
            <p:cNvSpPr>
              <a:spLocks noChangeArrowheads="1"/>
            </p:cNvSpPr>
            <p:nvPr/>
          </p:nvSpPr>
          <p:spPr bwMode="auto">
            <a:xfrm>
              <a:off x="3754" y="1773"/>
              <a:ext cx="9"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04" name="Line 46"/>
            <p:cNvSpPr>
              <a:spLocks noChangeShapeType="1"/>
            </p:cNvSpPr>
            <p:nvPr/>
          </p:nvSpPr>
          <p:spPr bwMode="auto">
            <a:xfrm>
              <a:off x="3754" y="1773"/>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5" name="Rectangle 47"/>
            <p:cNvSpPr>
              <a:spLocks noChangeArrowheads="1"/>
            </p:cNvSpPr>
            <p:nvPr/>
          </p:nvSpPr>
          <p:spPr bwMode="auto">
            <a:xfrm>
              <a:off x="3754" y="1752"/>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06" name="Line 48"/>
            <p:cNvSpPr>
              <a:spLocks noChangeShapeType="1"/>
            </p:cNvSpPr>
            <p:nvPr/>
          </p:nvSpPr>
          <p:spPr bwMode="auto">
            <a:xfrm>
              <a:off x="3754" y="1752"/>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7" name="Line 49"/>
            <p:cNvSpPr>
              <a:spLocks noChangeShapeType="1"/>
            </p:cNvSpPr>
            <p:nvPr/>
          </p:nvSpPr>
          <p:spPr bwMode="auto">
            <a:xfrm>
              <a:off x="3754" y="1752"/>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8" name="Rectangle 50"/>
            <p:cNvSpPr>
              <a:spLocks noChangeArrowheads="1"/>
            </p:cNvSpPr>
            <p:nvPr/>
          </p:nvSpPr>
          <p:spPr bwMode="auto">
            <a:xfrm>
              <a:off x="3772" y="1752"/>
              <a:ext cx="1510"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09" name="Line 51"/>
            <p:cNvSpPr>
              <a:spLocks noChangeShapeType="1"/>
            </p:cNvSpPr>
            <p:nvPr/>
          </p:nvSpPr>
          <p:spPr bwMode="auto">
            <a:xfrm>
              <a:off x="3772" y="1752"/>
              <a:ext cx="151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Rectangle 52"/>
            <p:cNvSpPr>
              <a:spLocks noChangeArrowheads="1"/>
            </p:cNvSpPr>
            <p:nvPr/>
          </p:nvSpPr>
          <p:spPr bwMode="auto">
            <a:xfrm>
              <a:off x="1395" y="1775"/>
              <a:ext cx="9" cy="4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11" name="Line 53"/>
            <p:cNvSpPr>
              <a:spLocks noChangeShapeType="1"/>
            </p:cNvSpPr>
            <p:nvPr/>
          </p:nvSpPr>
          <p:spPr bwMode="auto">
            <a:xfrm>
              <a:off x="1395" y="1775"/>
              <a:ext cx="0" cy="44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2" name="Rectangle 54"/>
            <p:cNvSpPr>
              <a:spLocks noChangeArrowheads="1"/>
            </p:cNvSpPr>
            <p:nvPr/>
          </p:nvSpPr>
          <p:spPr bwMode="auto">
            <a:xfrm>
              <a:off x="2366" y="1775"/>
              <a:ext cx="9" cy="4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13" name="Line 55"/>
            <p:cNvSpPr>
              <a:spLocks noChangeShapeType="1"/>
            </p:cNvSpPr>
            <p:nvPr/>
          </p:nvSpPr>
          <p:spPr bwMode="auto">
            <a:xfrm>
              <a:off x="2366" y="1775"/>
              <a:ext cx="0" cy="44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4" name="Rectangle 56"/>
            <p:cNvSpPr>
              <a:spLocks noChangeArrowheads="1"/>
            </p:cNvSpPr>
            <p:nvPr/>
          </p:nvSpPr>
          <p:spPr bwMode="auto">
            <a:xfrm>
              <a:off x="3754" y="1775"/>
              <a:ext cx="9" cy="4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15" name="Line 57"/>
            <p:cNvSpPr>
              <a:spLocks noChangeShapeType="1"/>
            </p:cNvSpPr>
            <p:nvPr/>
          </p:nvSpPr>
          <p:spPr bwMode="auto">
            <a:xfrm>
              <a:off x="3754" y="1775"/>
              <a:ext cx="0" cy="44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6" name="Rectangle 58"/>
            <p:cNvSpPr>
              <a:spLocks noChangeArrowheads="1"/>
            </p:cNvSpPr>
            <p:nvPr/>
          </p:nvSpPr>
          <p:spPr bwMode="auto">
            <a:xfrm>
              <a:off x="876" y="2262"/>
              <a:ext cx="146"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D1</a:t>
              </a:r>
            </a:p>
          </p:txBody>
        </p:sp>
        <p:sp>
          <p:nvSpPr>
            <p:cNvPr id="105517" name="Rectangle 59"/>
            <p:cNvSpPr>
              <a:spLocks noChangeArrowheads="1"/>
            </p:cNvSpPr>
            <p:nvPr/>
          </p:nvSpPr>
          <p:spPr bwMode="auto">
            <a:xfrm>
              <a:off x="876" y="2496"/>
              <a:ext cx="146"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D2</a:t>
              </a:r>
            </a:p>
          </p:txBody>
        </p:sp>
        <p:sp>
          <p:nvSpPr>
            <p:cNvPr id="105518" name="Rectangle 60"/>
            <p:cNvSpPr>
              <a:spLocks noChangeArrowheads="1"/>
            </p:cNvSpPr>
            <p:nvPr/>
          </p:nvSpPr>
          <p:spPr bwMode="auto">
            <a:xfrm>
              <a:off x="876" y="2731"/>
              <a:ext cx="14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D3</a:t>
              </a:r>
            </a:p>
          </p:txBody>
        </p:sp>
        <p:sp>
          <p:nvSpPr>
            <p:cNvPr id="105519" name="Rectangle 61"/>
            <p:cNvSpPr>
              <a:spLocks noChangeArrowheads="1"/>
            </p:cNvSpPr>
            <p:nvPr/>
          </p:nvSpPr>
          <p:spPr bwMode="auto">
            <a:xfrm>
              <a:off x="876" y="2964"/>
              <a:ext cx="146"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D4</a:t>
              </a:r>
            </a:p>
          </p:txBody>
        </p:sp>
        <p:sp>
          <p:nvSpPr>
            <p:cNvPr id="105520" name="Rectangle 62"/>
            <p:cNvSpPr>
              <a:spLocks noChangeArrowheads="1"/>
            </p:cNvSpPr>
            <p:nvPr/>
          </p:nvSpPr>
          <p:spPr bwMode="auto">
            <a:xfrm>
              <a:off x="1884" y="2262"/>
              <a:ext cx="7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1</a:t>
              </a:r>
            </a:p>
          </p:txBody>
        </p:sp>
        <p:sp>
          <p:nvSpPr>
            <p:cNvPr id="105521" name="Rectangle 63"/>
            <p:cNvSpPr>
              <a:spLocks noChangeArrowheads="1"/>
            </p:cNvSpPr>
            <p:nvPr/>
          </p:nvSpPr>
          <p:spPr bwMode="auto">
            <a:xfrm>
              <a:off x="1884" y="2496"/>
              <a:ext cx="7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2</a:t>
              </a:r>
            </a:p>
          </p:txBody>
        </p:sp>
        <p:sp>
          <p:nvSpPr>
            <p:cNvPr id="105522" name="Rectangle 64"/>
            <p:cNvSpPr>
              <a:spLocks noChangeArrowheads="1"/>
            </p:cNvSpPr>
            <p:nvPr/>
          </p:nvSpPr>
          <p:spPr bwMode="auto">
            <a:xfrm>
              <a:off x="1884" y="2731"/>
              <a:ext cx="7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3</a:t>
              </a:r>
            </a:p>
          </p:txBody>
        </p:sp>
        <p:sp>
          <p:nvSpPr>
            <p:cNvPr id="105523" name="Rectangle 65"/>
            <p:cNvSpPr>
              <a:spLocks noChangeArrowheads="1"/>
            </p:cNvSpPr>
            <p:nvPr/>
          </p:nvSpPr>
          <p:spPr bwMode="auto">
            <a:xfrm>
              <a:off x="1884" y="2964"/>
              <a:ext cx="7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4</a:t>
              </a:r>
            </a:p>
          </p:txBody>
        </p:sp>
        <p:sp>
          <p:nvSpPr>
            <p:cNvPr id="105524" name="Rectangle 66"/>
            <p:cNvSpPr>
              <a:spLocks noChangeArrowheads="1"/>
            </p:cNvSpPr>
            <p:nvPr/>
          </p:nvSpPr>
          <p:spPr bwMode="auto">
            <a:xfrm>
              <a:off x="2739" y="2262"/>
              <a:ext cx="73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1  1  1  1</a:t>
              </a:r>
            </a:p>
          </p:txBody>
        </p:sp>
        <p:sp>
          <p:nvSpPr>
            <p:cNvPr id="105525" name="Rectangle 67"/>
            <p:cNvSpPr>
              <a:spLocks noChangeArrowheads="1"/>
            </p:cNvSpPr>
            <p:nvPr/>
          </p:nvSpPr>
          <p:spPr bwMode="auto">
            <a:xfrm>
              <a:off x="2739" y="2496"/>
              <a:ext cx="73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0  1  1  1</a:t>
              </a:r>
            </a:p>
          </p:txBody>
        </p:sp>
        <p:sp>
          <p:nvSpPr>
            <p:cNvPr id="105526" name="Rectangle 68"/>
            <p:cNvSpPr>
              <a:spLocks noChangeArrowheads="1"/>
            </p:cNvSpPr>
            <p:nvPr/>
          </p:nvSpPr>
          <p:spPr bwMode="auto">
            <a:xfrm>
              <a:off x="2739" y="2731"/>
              <a:ext cx="73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0  0  1  1</a:t>
              </a:r>
            </a:p>
          </p:txBody>
        </p:sp>
        <p:sp>
          <p:nvSpPr>
            <p:cNvPr id="105527" name="Rectangle 69"/>
            <p:cNvSpPr>
              <a:spLocks noChangeArrowheads="1"/>
            </p:cNvSpPr>
            <p:nvPr/>
          </p:nvSpPr>
          <p:spPr bwMode="auto">
            <a:xfrm>
              <a:off x="2739" y="2964"/>
              <a:ext cx="73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0  0  0  1</a:t>
              </a:r>
            </a:p>
          </p:txBody>
        </p:sp>
        <p:sp>
          <p:nvSpPr>
            <p:cNvPr id="105528" name="Rectangle 70"/>
            <p:cNvSpPr>
              <a:spLocks noChangeArrowheads="1"/>
            </p:cNvSpPr>
            <p:nvPr/>
          </p:nvSpPr>
          <p:spPr bwMode="auto">
            <a:xfrm>
              <a:off x="4196" y="2262"/>
              <a:ext cx="73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1  0  0  0</a:t>
              </a:r>
            </a:p>
          </p:txBody>
        </p:sp>
        <p:sp>
          <p:nvSpPr>
            <p:cNvPr id="105529" name="Rectangle 71"/>
            <p:cNvSpPr>
              <a:spLocks noChangeArrowheads="1"/>
            </p:cNvSpPr>
            <p:nvPr/>
          </p:nvSpPr>
          <p:spPr bwMode="auto">
            <a:xfrm>
              <a:off x="4196" y="2496"/>
              <a:ext cx="73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1  1  0  0</a:t>
              </a:r>
            </a:p>
          </p:txBody>
        </p:sp>
        <p:sp>
          <p:nvSpPr>
            <p:cNvPr id="105530" name="Rectangle 72"/>
            <p:cNvSpPr>
              <a:spLocks noChangeArrowheads="1"/>
            </p:cNvSpPr>
            <p:nvPr/>
          </p:nvSpPr>
          <p:spPr bwMode="auto">
            <a:xfrm>
              <a:off x="4196" y="2731"/>
              <a:ext cx="73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1  1  1  0</a:t>
              </a:r>
            </a:p>
          </p:txBody>
        </p:sp>
        <p:sp>
          <p:nvSpPr>
            <p:cNvPr id="105531" name="Rectangle 73"/>
            <p:cNvSpPr>
              <a:spLocks noChangeArrowheads="1"/>
            </p:cNvSpPr>
            <p:nvPr/>
          </p:nvSpPr>
          <p:spPr bwMode="auto">
            <a:xfrm>
              <a:off x="4196" y="2964"/>
              <a:ext cx="73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1  1  1  1</a:t>
              </a:r>
            </a:p>
          </p:txBody>
        </p:sp>
        <p:sp>
          <p:nvSpPr>
            <p:cNvPr id="105532" name="Rectangle 74"/>
            <p:cNvSpPr>
              <a:spLocks noChangeArrowheads="1"/>
            </p:cNvSpPr>
            <p:nvPr/>
          </p:nvSpPr>
          <p:spPr bwMode="auto">
            <a:xfrm>
              <a:off x="423" y="2220"/>
              <a:ext cx="9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33" name="Line 75"/>
            <p:cNvSpPr>
              <a:spLocks noChangeShapeType="1"/>
            </p:cNvSpPr>
            <p:nvPr/>
          </p:nvSpPr>
          <p:spPr bwMode="auto">
            <a:xfrm>
              <a:off x="423" y="2220"/>
              <a:ext cx="97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34" name="Rectangle 76"/>
            <p:cNvSpPr>
              <a:spLocks noChangeArrowheads="1"/>
            </p:cNvSpPr>
            <p:nvPr/>
          </p:nvSpPr>
          <p:spPr bwMode="auto">
            <a:xfrm>
              <a:off x="1395" y="2220"/>
              <a:ext cx="9"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35" name="Line 77"/>
            <p:cNvSpPr>
              <a:spLocks noChangeShapeType="1"/>
            </p:cNvSpPr>
            <p:nvPr/>
          </p:nvSpPr>
          <p:spPr bwMode="auto">
            <a:xfrm>
              <a:off x="1395" y="222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36" name="Line 78"/>
            <p:cNvSpPr>
              <a:spLocks noChangeShapeType="1"/>
            </p:cNvSpPr>
            <p:nvPr/>
          </p:nvSpPr>
          <p:spPr bwMode="auto">
            <a:xfrm>
              <a:off x="1395" y="2220"/>
              <a:ext cx="0"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37" name="Rectangle 79"/>
            <p:cNvSpPr>
              <a:spLocks noChangeArrowheads="1"/>
            </p:cNvSpPr>
            <p:nvPr/>
          </p:nvSpPr>
          <p:spPr bwMode="auto">
            <a:xfrm>
              <a:off x="1404" y="2220"/>
              <a:ext cx="96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38" name="Line 80"/>
            <p:cNvSpPr>
              <a:spLocks noChangeShapeType="1"/>
            </p:cNvSpPr>
            <p:nvPr/>
          </p:nvSpPr>
          <p:spPr bwMode="auto">
            <a:xfrm>
              <a:off x="1404" y="2220"/>
              <a:ext cx="96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39" name="Rectangle 81"/>
            <p:cNvSpPr>
              <a:spLocks noChangeArrowheads="1"/>
            </p:cNvSpPr>
            <p:nvPr/>
          </p:nvSpPr>
          <p:spPr bwMode="auto">
            <a:xfrm>
              <a:off x="2366" y="2220"/>
              <a:ext cx="9"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40" name="Line 82"/>
            <p:cNvSpPr>
              <a:spLocks noChangeShapeType="1"/>
            </p:cNvSpPr>
            <p:nvPr/>
          </p:nvSpPr>
          <p:spPr bwMode="auto">
            <a:xfrm>
              <a:off x="2366" y="222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1" name="Line 83"/>
            <p:cNvSpPr>
              <a:spLocks noChangeShapeType="1"/>
            </p:cNvSpPr>
            <p:nvPr/>
          </p:nvSpPr>
          <p:spPr bwMode="auto">
            <a:xfrm>
              <a:off x="2366" y="2220"/>
              <a:ext cx="0"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2" name="Rectangle 84"/>
            <p:cNvSpPr>
              <a:spLocks noChangeArrowheads="1"/>
            </p:cNvSpPr>
            <p:nvPr/>
          </p:nvSpPr>
          <p:spPr bwMode="auto">
            <a:xfrm>
              <a:off x="2375" y="2220"/>
              <a:ext cx="1379"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43" name="Line 85"/>
            <p:cNvSpPr>
              <a:spLocks noChangeShapeType="1"/>
            </p:cNvSpPr>
            <p:nvPr/>
          </p:nvSpPr>
          <p:spPr bwMode="auto">
            <a:xfrm>
              <a:off x="2375" y="2220"/>
              <a:ext cx="137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4" name="Rectangle 86"/>
            <p:cNvSpPr>
              <a:spLocks noChangeArrowheads="1"/>
            </p:cNvSpPr>
            <p:nvPr/>
          </p:nvSpPr>
          <p:spPr bwMode="auto">
            <a:xfrm>
              <a:off x="3754" y="2220"/>
              <a:ext cx="9"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45" name="Line 87"/>
            <p:cNvSpPr>
              <a:spLocks noChangeShapeType="1"/>
            </p:cNvSpPr>
            <p:nvPr/>
          </p:nvSpPr>
          <p:spPr bwMode="auto">
            <a:xfrm>
              <a:off x="3754" y="222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6" name="Line 88"/>
            <p:cNvSpPr>
              <a:spLocks noChangeShapeType="1"/>
            </p:cNvSpPr>
            <p:nvPr/>
          </p:nvSpPr>
          <p:spPr bwMode="auto">
            <a:xfrm>
              <a:off x="3754" y="2220"/>
              <a:ext cx="0"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7" name="Rectangle 89"/>
            <p:cNvSpPr>
              <a:spLocks noChangeArrowheads="1"/>
            </p:cNvSpPr>
            <p:nvPr/>
          </p:nvSpPr>
          <p:spPr bwMode="auto">
            <a:xfrm>
              <a:off x="3763" y="2220"/>
              <a:ext cx="1519"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48" name="Line 90"/>
            <p:cNvSpPr>
              <a:spLocks noChangeShapeType="1"/>
            </p:cNvSpPr>
            <p:nvPr/>
          </p:nvSpPr>
          <p:spPr bwMode="auto">
            <a:xfrm>
              <a:off x="3763" y="2220"/>
              <a:ext cx="151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9" name="Rectangle 91"/>
            <p:cNvSpPr>
              <a:spLocks noChangeArrowheads="1"/>
            </p:cNvSpPr>
            <p:nvPr/>
          </p:nvSpPr>
          <p:spPr bwMode="auto">
            <a:xfrm>
              <a:off x="423" y="3213"/>
              <a:ext cx="972"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50" name="Line 92"/>
            <p:cNvSpPr>
              <a:spLocks noChangeShapeType="1"/>
            </p:cNvSpPr>
            <p:nvPr/>
          </p:nvSpPr>
          <p:spPr bwMode="auto">
            <a:xfrm>
              <a:off x="423" y="3213"/>
              <a:ext cx="97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1" name="Rectangle 93"/>
            <p:cNvSpPr>
              <a:spLocks noChangeArrowheads="1"/>
            </p:cNvSpPr>
            <p:nvPr/>
          </p:nvSpPr>
          <p:spPr bwMode="auto">
            <a:xfrm>
              <a:off x="1395" y="2231"/>
              <a:ext cx="9" cy="98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52" name="Line 94"/>
            <p:cNvSpPr>
              <a:spLocks noChangeShapeType="1"/>
            </p:cNvSpPr>
            <p:nvPr/>
          </p:nvSpPr>
          <p:spPr bwMode="auto">
            <a:xfrm>
              <a:off x="1395" y="2231"/>
              <a:ext cx="0" cy="98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3" name="Rectangle 95"/>
            <p:cNvSpPr>
              <a:spLocks noChangeArrowheads="1"/>
            </p:cNvSpPr>
            <p:nvPr/>
          </p:nvSpPr>
          <p:spPr bwMode="auto">
            <a:xfrm>
              <a:off x="1395" y="3213"/>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54" name="Line 96"/>
            <p:cNvSpPr>
              <a:spLocks noChangeShapeType="1"/>
            </p:cNvSpPr>
            <p:nvPr/>
          </p:nvSpPr>
          <p:spPr bwMode="auto">
            <a:xfrm>
              <a:off x="1395" y="3213"/>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5" name="Line 97"/>
            <p:cNvSpPr>
              <a:spLocks noChangeShapeType="1"/>
            </p:cNvSpPr>
            <p:nvPr/>
          </p:nvSpPr>
          <p:spPr bwMode="auto">
            <a:xfrm>
              <a:off x="1395" y="321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6" name="Rectangle 98"/>
            <p:cNvSpPr>
              <a:spLocks noChangeArrowheads="1"/>
            </p:cNvSpPr>
            <p:nvPr/>
          </p:nvSpPr>
          <p:spPr bwMode="auto">
            <a:xfrm>
              <a:off x="1413" y="3213"/>
              <a:ext cx="953"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57" name="Line 99"/>
            <p:cNvSpPr>
              <a:spLocks noChangeShapeType="1"/>
            </p:cNvSpPr>
            <p:nvPr/>
          </p:nvSpPr>
          <p:spPr bwMode="auto">
            <a:xfrm>
              <a:off x="1413" y="3213"/>
              <a:ext cx="9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8" name="Rectangle 100"/>
            <p:cNvSpPr>
              <a:spLocks noChangeArrowheads="1"/>
            </p:cNvSpPr>
            <p:nvPr/>
          </p:nvSpPr>
          <p:spPr bwMode="auto">
            <a:xfrm>
              <a:off x="2366" y="2231"/>
              <a:ext cx="9" cy="98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59" name="Line 101"/>
            <p:cNvSpPr>
              <a:spLocks noChangeShapeType="1"/>
            </p:cNvSpPr>
            <p:nvPr/>
          </p:nvSpPr>
          <p:spPr bwMode="auto">
            <a:xfrm>
              <a:off x="2366" y="2231"/>
              <a:ext cx="0" cy="98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60" name="Rectangle 102"/>
            <p:cNvSpPr>
              <a:spLocks noChangeArrowheads="1"/>
            </p:cNvSpPr>
            <p:nvPr/>
          </p:nvSpPr>
          <p:spPr bwMode="auto">
            <a:xfrm>
              <a:off x="2366" y="3213"/>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61" name="Line 103"/>
            <p:cNvSpPr>
              <a:spLocks noChangeShapeType="1"/>
            </p:cNvSpPr>
            <p:nvPr/>
          </p:nvSpPr>
          <p:spPr bwMode="auto">
            <a:xfrm>
              <a:off x="2366" y="3213"/>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62" name="Line 104"/>
            <p:cNvSpPr>
              <a:spLocks noChangeShapeType="1"/>
            </p:cNvSpPr>
            <p:nvPr/>
          </p:nvSpPr>
          <p:spPr bwMode="auto">
            <a:xfrm>
              <a:off x="2366" y="321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63" name="Rectangle 105"/>
            <p:cNvSpPr>
              <a:spLocks noChangeArrowheads="1"/>
            </p:cNvSpPr>
            <p:nvPr/>
          </p:nvSpPr>
          <p:spPr bwMode="auto">
            <a:xfrm>
              <a:off x="2384" y="3213"/>
              <a:ext cx="1370"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64" name="Line 106"/>
            <p:cNvSpPr>
              <a:spLocks noChangeShapeType="1"/>
            </p:cNvSpPr>
            <p:nvPr/>
          </p:nvSpPr>
          <p:spPr bwMode="auto">
            <a:xfrm>
              <a:off x="2384" y="3213"/>
              <a:ext cx="13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65" name="Rectangle 107"/>
            <p:cNvSpPr>
              <a:spLocks noChangeArrowheads="1"/>
            </p:cNvSpPr>
            <p:nvPr/>
          </p:nvSpPr>
          <p:spPr bwMode="auto">
            <a:xfrm>
              <a:off x="3754" y="2231"/>
              <a:ext cx="9" cy="98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66" name="Line 108"/>
            <p:cNvSpPr>
              <a:spLocks noChangeShapeType="1"/>
            </p:cNvSpPr>
            <p:nvPr/>
          </p:nvSpPr>
          <p:spPr bwMode="auto">
            <a:xfrm>
              <a:off x="3754" y="2231"/>
              <a:ext cx="0" cy="98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67" name="Rectangle 109"/>
            <p:cNvSpPr>
              <a:spLocks noChangeArrowheads="1"/>
            </p:cNvSpPr>
            <p:nvPr/>
          </p:nvSpPr>
          <p:spPr bwMode="auto">
            <a:xfrm>
              <a:off x="3754" y="3213"/>
              <a:ext cx="18"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68" name="Line 110"/>
            <p:cNvSpPr>
              <a:spLocks noChangeShapeType="1"/>
            </p:cNvSpPr>
            <p:nvPr/>
          </p:nvSpPr>
          <p:spPr bwMode="auto">
            <a:xfrm>
              <a:off x="3754" y="3213"/>
              <a:ext cx="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69" name="Line 111"/>
            <p:cNvSpPr>
              <a:spLocks noChangeShapeType="1"/>
            </p:cNvSpPr>
            <p:nvPr/>
          </p:nvSpPr>
          <p:spPr bwMode="auto">
            <a:xfrm>
              <a:off x="3754" y="3213"/>
              <a:ext cx="0" cy="2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70" name="Rectangle 112"/>
            <p:cNvSpPr>
              <a:spLocks noChangeArrowheads="1"/>
            </p:cNvSpPr>
            <p:nvPr/>
          </p:nvSpPr>
          <p:spPr bwMode="auto">
            <a:xfrm>
              <a:off x="3772" y="3213"/>
              <a:ext cx="1510" cy="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600">
                <a:solidFill>
                  <a:schemeClr val="tx2"/>
                </a:solidFill>
                <a:latin typeface="楷体_GB2312" pitchFamily="49" charset="-122"/>
              </a:endParaRPr>
            </a:p>
          </p:txBody>
        </p:sp>
        <p:sp>
          <p:nvSpPr>
            <p:cNvPr id="105571" name="Line 113"/>
            <p:cNvSpPr>
              <a:spLocks noChangeShapeType="1"/>
            </p:cNvSpPr>
            <p:nvPr/>
          </p:nvSpPr>
          <p:spPr bwMode="auto">
            <a:xfrm>
              <a:off x="3772" y="3213"/>
              <a:ext cx="151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72" name="Rectangle 114"/>
            <p:cNvSpPr>
              <a:spLocks noChangeArrowheads="1"/>
            </p:cNvSpPr>
            <p:nvPr/>
          </p:nvSpPr>
          <p:spPr bwMode="auto">
            <a:xfrm>
              <a:off x="4193" y="2004"/>
              <a:ext cx="12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D</a:t>
              </a:r>
              <a:r>
                <a:rPr lang="en-US" altLang="zh-CN" sz="1800" baseline="-25000">
                  <a:solidFill>
                    <a:schemeClr val="tx2"/>
                  </a:solidFill>
                  <a:latin typeface="楷体_GB2312" pitchFamily="49" charset="-122"/>
                </a:rPr>
                <a:t>1</a:t>
              </a:r>
            </a:p>
          </p:txBody>
        </p:sp>
        <p:sp>
          <p:nvSpPr>
            <p:cNvPr id="105573" name="Rectangle 115"/>
            <p:cNvSpPr>
              <a:spLocks noChangeArrowheads="1"/>
            </p:cNvSpPr>
            <p:nvPr/>
          </p:nvSpPr>
          <p:spPr bwMode="auto">
            <a:xfrm>
              <a:off x="4324" y="2004"/>
              <a:ext cx="194"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 D</a:t>
              </a:r>
              <a:r>
                <a:rPr lang="en-US" altLang="zh-CN" sz="1800" baseline="-25000">
                  <a:solidFill>
                    <a:schemeClr val="tx2"/>
                  </a:solidFill>
                  <a:latin typeface="楷体_GB2312" pitchFamily="49" charset="-122"/>
                </a:rPr>
                <a:t>2</a:t>
              </a:r>
            </a:p>
          </p:txBody>
        </p:sp>
        <p:sp>
          <p:nvSpPr>
            <p:cNvPr id="105574" name="Rectangle 116"/>
            <p:cNvSpPr>
              <a:spLocks noChangeArrowheads="1"/>
            </p:cNvSpPr>
            <p:nvPr/>
          </p:nvSpPr>
          <p:spPr bwMode="auto">
            <a:xfrm>
              <a:off x="4515" y="2004"/>
              <a:ext cx="194"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 D</a:t>
              </a:r>
              <a:r>
                <a:rPr lang="en-US" altLang="zh-CN" sz="1800" baseline="-25000">
                  <a:solidFill>
                    <a:schemeClr val="tx2"/>
                  </a:solidFill>
                  <a:latin typeface="楷体_GB2312" pitchFamily="49" charset="-122"/>
                </a:rPr>
                <a:t>3</a:t>
              </a:r>
            </a:p>
          </p:txBody>
        </p:sp>
        <p:sp>
          <p:nvSpPr>
            <p:cNvPr id="105575" name="Rectangle 117"/>
            <p:cNvSpPr>
              <a:spLocks noChangeArrowheads="1"/>
            </p:cNvSpPr>
            <p:nvPr/>
          </p:nvSpPr>
          <p:spPr bwMode="auto">
            <a:xfrm>
              <a:off x="4735" y="2004"/>
              <a:ext cx="7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 </a:t>
              </a:r>
            </a:p>
          </p:txBody>
        </p:sp>
        <p:sp>
          <p:nvSpPr>
            <p:cNvPr id="105576" name="Rectangle 118"/>
            <p:cNvSpPr>
              <a:spLocks noChangeArrowheads="1"/>
            </p:cNvSpPr>
            <p:nvPr/>
          </p:nvSpPr>
          <p:spPr bwMode="auto">
            <a:xfrm>
              <a:off x="4800" y="2004"/>
              <a:ext cx="12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solidFill>
                    <a:schemeClr val="tx2"/>
                  </a:solidFill>
                  <a:latin typeface="楷体_GB2312" pitchFamily="49" charset="-122"/>
                </a:rPr>
                <a:t>D</a:t>
              </a:r>
              <a:r>
                <a:rPr lang="en-US" altLang="zh-CN" sz="1800" baseline="-25000">
                  <a:solidFill>
                    <a:schemeClr val="tx2"/>
                  </a:solidFill>
                  <a:latin typeface="楷体_GB2312" pitchFamily="49" charset="-122"/>
                </a:rPr>
                <a:t>4</a:t>
              </a:r>
            </a:p>
          </p:txBody>
        </p:sp>
      </p:grpSp>
      <p:sp>
        <p:nvSpPr>
          <p:cNvPr id="105477" name="Text Box 120"/>
          <p:cNvSpPr txBox="1">
            <a:spLocks noChangeArrowheads="1"/>
          </p:cNvSpPr>
          <p:nvPr/>
        </p:nvSpPr>
        <p:spPr bwMode="auto">
          <a:xfrm>
            <a:off x="971550" y="5734050"/>
            <a:ext cx="5976938"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ct val="20000"/>
              </a:spcBef>
              <a:buSzPct val="90000"/>
              <a:buBlip>
                <a:blip r:embed="rId2"/>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3"/>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4"/>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r>
              <a:rPr lang="zh-CN" altLang="en-US" sz="1600">
                <a:solidFill>
                  <a:schemeClr val="tx2"/>
                </a:solidFill>
                <a:latin typeface="楷体_GB2312" pitchFamily="49" charset="-122"/>
              </a:rPr>
              <a:t>为</a:t>
            </a:r>
            <a:r>
              <a:rPr lang="en-US" altLang="zh-CN" sz="1600">
                <a:solidFill>
                  <a:schemeClr val="tx2"/>
                </a:solidFill>
                <a:latin typeface="楷体_GB2312" pitchFamily="49" charset="-122"/>
              </a:rPr>
              <a:t>1</a:t>
            </a:r>
            <a:r>
              <a:rPr lang="zh-CN" altLang="en-US" sz="1600">
                <a:solidFill>
                  <a:schemeClr val="tx2"/>
                </a:solidFill>
                <a:latin typeface="楷体_GB2312" pitchFamily="49" charset="-122"/>
              </a:rPr>
              <a:t>屏蔽，不能请求中断。为</a:t>
            </a:r>
            <a:r>
              <a:rPr lang="en-US" altLang="zh-CN" sz="1600">
                <a:solidFill>
                  <a:schemeClr val="tx2"/>
                </a:solidFill>
                <a:latin typeface="楷体_GB2312" pitchFamily="49" charset="-122"/>
              </a:rPr>
              <a:t>0</a:t>
            </a:r>
            <a:r>
              <a:rPr lang="zh-CN" altLang="en-US" sz="1600">
                <a:solidFill>
                  <a:schemeClr val="tx2"/>
                </a:solidFill>
                <a:latin typeface="楷体_GB2312" pitchFamily="49" charset="-122"/>
              </a:rPr>
              <a:t>，对应中断源可以请求中断服务。 </a:t>
            </a:r>
          </a:p>
        </p:txBody>
      </p:sp>
      <p:sp>
        <p:nvSpPr>
          <p:cNvPr id="2" name="日期占位符 1"/>
          <p:cNvSpPr>
            <a:spLocks noGrp="1"/>
          </p:cNvSpPr>
          <p:nvPr>
            <p:ph type="dt" sz="half" idx="10"/>
          </p:nvPr>
        </p:nvSpPr>
        <p:spPr/>
        <p:txBody>
          <a:bodyPr/>
          <a:lstStyle/>
          <a:p>
            <a:pPr>
              <a:defRPr/>
            </a:pPr>
            <a:fld id="{192B7E14-FCC0-4306-85F6-0A72C5AE86F0}"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95</a:t>
            </a:fld>
            <a:endParaRPr lang="en-US" altLang="zh-CN"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body" idx="1"/>
          </p:nvPr>
        </p:nvSpPr>
        <p:spPr>
          <a:xfrm>
            <a:off x="18434" y="1051977"/>
            <a:ext cx="8534400" cy="5051425"/>
          </a:xfrm>
        </p:spPr>
        <p:txBody>
          <a:bodyPr/>
          <a:lstStyle/>
          <a:p>
            <a:pPr marL="0" indent="0" eaLnBrk="1" hangingPunct="1">
              <a:lnSpc>
                <a:spcPct val="140000"/>
              </a:lnSpc>
              <a:spcBef>
                <a:spcPct val="10000"/>
              </a:spcBef>
              <a:buNone/>
            </a:pPr>
            <a:r>
              <a:rPr lang="zh-CN" altLang="en-US" dirty="0" smtClean="0">
                <a:latin typeface="楷体_GB2312" pitchFamily="49" charset="-122"/>
              </a:rPr>
              <a:t>解：</a:t>
            </a:r>
          </a:p>
          <a:p>
            <a:pPr eaLnBrk="1" hangingPunct="1">
              <a:lnSpc>
                <a:spcPct val="140000"/>
              </a:lnSpc>
              <a:spcBef>
                <a:spcPct val="10000"/>
              </a:spcBef>
            </a:pPr>
            <a:r>
              <a:rPr lang="zh-CN" altLang="en-US" sz="2000" dirty="0" smtClean="0">
                <a:latin typeface="楷体_GB2312" pitchFamily="49" charset="-122"/>
              </a:rPr>
              <a:t>如果</a:t>
            </a:r>
            <a:r>
              <a:rPr lang="en-US" altLang="zh-CN" sz="2000" dirty="0" smtClean="0">
                <a:latin typeface="楷体_GB2312" pitchFamily="49" charset="-122"/>
              </a:rPr>
              <a:t>4</a:t>
            </a:r>
            <a:r>
              <a:rPr lang="zh-CN" altLang="en-US" sz="2000" dirty="0" smtClean="0">
                <a:latin typeface="楷体_GB2312" pitchFamily="49" charset="-122"/>
              </a:rPr>
              <a:t>个中断源都使用正常的中断屏蔽码，处理机的中断服务顺序将严格按照中断源的中断优先级进行。</a:t>
            </a:r>
          </a:p>
          <a:p>
            <a:pPr eaLnBrk="1" hangingPunct="1">
              <a:lnSpc>
                <a:spcPct val="140000"/>
              </a:lnSpc>
              <a:spcBef>
                <a:spcPct val="10000"/>
              </a:spcBef>
            </a:pPr>
            <a:r>
              <a:rPr lang="zh-CN" altLang="en-US" sz="2000" dirty="0" smtClean="0">
                <a:latin typeface="楷体_GB2312" pitchFamily="49" charset="-122"/>
              </a:rPr>
              <a:t>如果</a:t>
            </a:r>
            <a:r>
              <a:rPr lang="zh-CN" altLang="en-US" sz="2000" dirty="0" smtClean="0">
                <a:latin typeface="楷体_GB2312" pitchFamily="49" charset="-122"/>
              </a:rPr>
              <a:t>改变中断屏蔽码，当</a:t>
            </a:r>
            <a:r>
              <a:rPr lang="en-US" altLang="zh-CN" sz="2000" dirty="0" smtClean="0">
                <a:latin typeface="楷体_GB2312" pitchFamily="49" charset="-122"/>
              </a:rPr>
              <a:t>D</a:t>
            </a:r>
            <a:r>
              <a:rPr lang="en-US" altLang="zh-CN" sz="2000" baseline="-25000" dirty="0" smtClean="0">
                <a:latin typeface="楷体_GB2312" pitchFamily="49" charset="-122"/>
              </a:rPr>
              <a:t>1</a:t>
            </a:r>
            <a:r>
              <a:rPr lang="zh-CN" altLang="en-US" sz="2000" dirty="0" smtClean="0">
                <a:latin typeface="楷体_GB2312" pitchFamily="49" charset="-122"/>
              </a:rPr>
              <a:t>、</a:t>
            </a:r>
            <a:r>
              <a:rPr lang="en-US" altLang="zh-CN" sz="2000" dirty="0" smtClean="0">
                <a:latin typeface="楷体_GB2312" pitchFamily="49" charset="-122"/>
              </a:rPr>
              <a:t>D</a:t>
            </a:r>
            <a:r>
              <a:rPr lang="en-US" altLang="zh-CN" sz="2000" baseline="-25000" dirty="0" smtClean="0">
                <a:latin typeface="楷体_GB2312" pitchFamily="49" charset="-122"/>
              </a:rPr>
              <a:t>2</a:t>
            </a:r>
            <a:r>
              <a:rPr lang="zh-CN" altLang="en-US" sz="2000" dirty="0" smtClean="0">
                <a:latin typeface="楷体_GB2312" pitchFamily="49" charset="-122"/>
              </a:rPr>
              <a:t>、</a:t>
            </a:r>
            <a:r>
              <a:rPr lang="en-US" altLang="zh-CN" sz="2000" dirty="0" smtClean="0">
                <a:latin typeface="楷体_GB2312" pitchFamily="49" charset="-122"/>
              </a:rPr>
              <a:t>D</a:t>
            </a:r>
            <a:r>
              <a:rPr lang="en-US" altLang="zh-CN" sz="2000" baseline="-25000" dirty="0" smtClean="0">
                <a:latin typeface="楷体_GB2312" pitchFamily="49" charset="-122"/>
              </a:rPr>
              <a:t>3</a:t>
            </a:r>
            <a:r>
              <a:rPr lang="zh-CN" altLang="en-US" sz="2000" dirty="0" smtClean="0">
                <a:latin typeface="楷体_GB2312" pitchFamily="49" charset="-122"/>
              </a:rPr>
              <a:t>和</a:t>
            </a:r>
            <a:r>
              <a:rPr lang="en-US" altLang="zh-CN" sz="2000" dirty="0" smtClean="0">
                <a:latin typeface="楷体_GB2312" pitchFamily="49" charset="-122"/>
              </a:rPr>
              <a:t>D</a:t>
            </a:r>
            <a:r>
              <a:rPr lang="en-US" altLang="zh-CN" sz="2000" baseline="-25000" dirty="0" smtClean="0">
                <a:latin typeface="楷体_GB2312" pitchFamily="49" charset="-122"/>
              </a:rPr>
              <a:t>4</a:t>
            </a:r>
            <a:r>
              <a:rPr lang="zh-CN" altLang="en-US" sz="2000" dirty="0" smtClean="0">
                <a:latin typeface="楷体_GB2312" pitchFamily="49" charset="-122"/>
              </a:rPr>
              <a:t>这</a:t>
            </a:r>
            <a:r>
              <a:rPr lang="en-US" altLang="zh-CN" sz="2000" dirty="0" smtClean="0">
                <a:latin typeface="楷体_GB2312" pitchFamily="49" charset="-122"/>
              </a:rPr>
              <a:t>4</a:t>
            </a:r>
            <a:r>
              <a:rPr lang="zh-CN" altLang="en-US" sz="2000" dirty="0" smtClean="0">
                <a:latin typeface="楷体_GB2312" pitchFamily="49" charset="-122"/>
              </a:rPr>
              <a:t>个中断源同时请求中断服务时，处理机实际为各个中断源服务的先后次序就会改变。</a:t>
            </a:r>
          </a:p>
          <a:p>
            <a:pPr eaLnBrk="1" hangingPunct="1">
              <a:lnSpc>
                <a:spcPct val="140000"/>
              </a:lnSpc>
              <a:spcBef>
                <a:spcPct val="10000"/>
              </a:spcBef>
            </a:pPr>
            <a:r>
              <a:rPr lang="zh-CN" altLang="en-US" sz="2000" dirty="0" smtClean="0">
                <a:latin typeface="楷体_GB2312" pitchFamily="49" charset="-122"/>
              </a:rPr>
              <a:t>处理机</a:t>
            </a:r>
            <a:r>
              <a:rPr lang="zh-CN" altLang="en-US" sz="2000" dirty="0" smtClean="0">
                <a:latin typeface="楷体_GB2312" pitchFamily="49" charset="-122"/>
              </a:rPr>
              <a:t>响应的顺序是</a:t>
            </a:r>
            <a:r>
              <a:rPr lang="en-US" altLang="zh-CN" sz="2000" dirty="0" smtClean="0">
                <a:latin typeface="楷体_GB2312" pitchFamily="49" charset="-122"/>
              </a:rPr>
              <a:t>D</a:t>
            </a:r>
            <a:r>
              <a:rPr lang="en-US" altLang="zh-CN" sz="2000" baseline="-25000" dirty="0" smtClean="0">
                <a:latin typeface="楷体_GB2312" pitchFamily="49" charset="-122"/>
              </a:rPr>
              <a:t>1</a:t>
            </a:r>
            <a:r>
              <a:rPr lang="zh-CN" altLang="en-US" sz="2000" dirty="0" smtClean="0">
                <a:latin typeface="楷体_GB2312" pitchFamily="49" charset="-122"/>
              </a:rPr>
              <a:t>、</a:t>
            </a:r>
            <a:r>
              <a:rPr lang="en-US" altLang="zh-CN" sz="2000" dirty="0" smtClean="0">
                <a:latin typeface="楷体_GB2312" pitchFamily="49" charset="-122"/>
              </a:rPr>
              <a:t>D</a:t>
            </a:r>
            <a:r>
              <a:rPr lang="en-US" altLang="zh-CN" sz="2000" baseline="-25000" dirty="0" smtClean="0">
                <a:latin typeface="楷体_GB2312" pitchFamily="49" charset="-122"/>
              </a:rPr>
              <a:t>2</a:t>
            </a:r>
            <a:r>
              <a:rPr lang="zh-CN" altLang="en-US" sz="2000" dirty="0" smtClean="0">
                <a:latin typeface="楷体_GB2312" pitchFamily="49" charset="-122"/>
              </a:rPr>
              <a:t>、</a:t>
            </a:r>
            <a:r>
              <a:rPr lang="en-US" altLang="zh-CN" sz="2000" dirty="0" smtClean="0">
                <a:latin typeface="楷体_GB2312" pitchFamily="49" charset="-122"/>
              </a:rPr>
              <a:t>D</a:t>
            </a:r>
            <a:r>
              <a:rPr lang="en-US" altLang="zh-CN" sz="2000" baseline="-25000" dirty="0" smtClean="0">
                <a:latin typeface="楷体_GB2312" pitchFamily="49" charset="-122"/>
              </a:rPr>
              <a:t>3</a:t>
            </a:r>
            <a:r>
              <a:rPr lang="zh-CN" altLang="en-US" sz="2000" dirty="0" smtClean="0">
                <a:latin typeface="楷体_GB2312" pitchFamily="49" charset="-122"/>
              </a:rPr>
              <a:t>、</a:t>
            </a:r>
            <a:r>
              <a:rPr lang="en-US" altLang="zh-CN" sz="2000" dirty="0" smtClean="0">
                <a:latin typeface="楷体_GB2312" pitchFamily="49" charset="-122"/>
              </a:rPr>
              <a:t>D</a:t>
            </a:r>
            <a:r>
              <a:rPr lang="en-US" altLang="zh-CN" sz="2000" baseline="-25000" dirty="0" smtClean="0">
                <a:latin typeface="楷体_GB2312" pitchFamily="49" charset="-122"/>
              </a:rPr>
              <a:t>4</a:t>
            </a:r>
          </a:p>
          <a:p>
            <a:pPr eaLnBrk="1" hangingPunct="1">
              <a:lnSpc>
                <a:spcPct val="140000"/>
              </a:lnSpc>
              <a:spcBef>
                <a:spcPct val="10000"/>
              </a:spcBef>
            </a:pPr>
            <a:r>
              <a:rPr lang="zh-CN" altLang="en-US" sz="2000" dirty="0" smtClean="0">
                <a:solidFill>
                  <a:srgbClr val="FF0000"/>
                </a:solidFill>
                <a:latin typeface="楷体_GB2312" pitchFamily="49" charset="-122"/>
              </a:rPr>
              <a:t>实际</a:t>
            </a:r>
            <a:r>
              <a:rPr lang="zh-CN" altLang="en-US" dirty="0" smtClean="0">
                <a:solidFill>
                  <a:srgbClr val="FF0000"/>
                </a:solidFill>
                <a:latin typeface="楷体_GB2312" pitchFamily="49" charset="-122"/>
              </a:rPr>
              <a:t>服务的顺序是</a:t>
            </a:r>
            <a:r>
              <a:rPr lang="en-US" altLang="zh-CN" dirty="0" smtClean="0">
                <a:solidFill>
                  <a:srgbClr val="FF0000"/>
                </a:solidFill>
                <a:latin typeface="楷体_GB2312" pitchFamily="49" charset="-122"/>
              </a:rPr>
              <a:t>D</a:t>
            </a:r>
            <a:r>
              <a:rPr lang="en-US" altLang="zh-CN" baseline="-25000" dirty="0" smtClean="0">
                <a:solidFill>
                  <a:srgbClr val="FF0000"/>
                </a:solidFill>
                <a:latin typeface="楷体_GB2312" pitchFamily="49" charset="-122"/>
              </a:rPr>
              <a:t>4</a:t>
            </a:r>
            <a:r>
              <a:rPr lang="zh-CN" altLang="en-US" dirty="0" smtClean="0">
                <a:solidFill>
                  <a:srgbClr val="FF0000"/>
                </a:solidFill>
                <a:latin typeface="楷体_GB2312" pitchFamily="49" charset="-122"/>
              </a:rPr>
              <a:t>、</a:t>
            </a:r>
            <a:r>
              <a:rPr lang="en-US" altLang="zh-CN" dirty="0" smtClean="0">
                <a:solidFill>
                  <a:srgbClr val="FF0000"/>
                </a:solidFill>
                <a:latin typeface="楷体_GB2312" pitchFamily="49" charset="-122"/>
              </a:rPr>
              <a:t>D</a:t>
            </a:r>
            <a:r>
              <a:rPr lang="en-US" altLang="zh-CN" baseline="-25000" dirty="0" smtClean="0">
                <a:solidFill>
                  <a:srgbClr val="FF0000"/>
                </a:solidFill>
                <a:latin typeface="楷体_GB2312" pitchFamily="49" charset="-122"/>
              </a:rPr>
              <a:t>3</a:t>
            </a:r>
            <a:r>
              <a:rPr lang="zh-CN" altLang="en-US" dirty="0" smtClean="0">
                <a:solidFill>
                  <a:srgbClr val="FF0000"/>
                </a:solidFill>
                <a:latin typeface="楷体_GB2312" pitchFamily="49" charset="-122"/>
              </a:rPr>
              <a:t>、</a:t>
            </a:r>
            <a:r>
              <a:rPr lang="en-US" altLang="zh-CN" dirty="0" smtClean="0">
                <a:solidFill>
                  <a:srgbClr val="FF0000"/>
                </a:solidFill>
                <a:latin typeface="楷体_GB2312" pitchFamily="49" charset="-122"/>
              </a:rPr>
              <a:t>D</a:t>
            </a:r>
            <a:r>
              <a:rPr lang="en-US" altLang="zh-CN" baseline="-25000" dirty="0" smtClean="0">
                <a:solidFill>
                  <a:srgbClr val="FF0000"/>
                </a:solidFill>
                <a:latin typeface="楷体_GB2312" pitchFamily="49" charset="-122"/>
              </a:rPr>
              <a:t>2</a:t>
            </a:r>
            <a:r>
              <a:rPr lang="zh-CN" altLang="en-US" dirty="0" smtClean="0">
                <a:solidFill>
                  <a:srgbClr val="FF0000"/>
                </a:solidFill>
                <a:latin typeface="楷体_GB2312" pitchFamily="49" charset="-122"/>
              </a:rPr>
              <a:t>、</a:t>
            </a:r>
            <a:r>
              <a:rPr lang="en-US" altLang="zh-CN" dirty="0" smtClean="0">
                <a:solidFill>
                  <a:srgbClr val="FF0000"/>
                </a:solidFill>
                <a:latin typeface="楷体_GB2312" pitchFamily="49" charset="-122"/>
              </a:rPr>
              <a:t>D</a:t>
            </a:r>
            <a:r>
              <a:rPr lang="en-US" altLang="zh-CN" baseline="-25000" dirty="0" smtClean="0">
                <a:solidFill>
                  <a:srgbClr val="FF0000"/>
                </a:solidFill>
                <a:latin typeface="楷体_GB2312" pitchFamily="49" charset="-122"/>
              </a:rPr>
              <a:t>1</a:t>
            </a:r>
            <a:endParaRPr lang="en-US" altLang="zh-CN" dirty="0" smtClean="0">
              <a:latin typeface="楷体_GB2312" pitchFamily="49" charset="-122"/>
            </a:endParaRPr>
          </a:p>
        </p:txBody>
      </p:sp>
      <p:sp>
        <p:nvSpPr>
          <p:cNvPr id="106499" name="Rectangle 3"/>
          <p:cNvSpPr>
            <a:spLocks noGrp="1" noChangeArrowheads="1"/>
          </p:cNvSpPr>
          <p:nvPr>
            <p:ph type="title"/>
          </p:nvPr>
        </p:nvSpPr>
        <p:spPr>
          <a:xfrm>
            <a:off x="442913" y="476250"/>
            <a:ext cx="8243887" cy="460375"/>
          </a:xfrm>
          <a:noFill/>
        </p:spPr>
        <p:txBody>
          <a:bodyPr/>
          <a:lstStyle/>
          <a:p>
            <a:pPr eaLnBrk="1" hangingPunct="1"/>
            <a:r>
              <a:rPr lang="zh-CN" altLang="en-US" smtClean="0"/>
              <a:t>中断屏蔽</a:t>
            </a:r>
            <a:r>
              <a:rPr lang="zh-CN" altLang="en-US" sz="1600" smtClean="0"/>
              <a:t>（续）</a:t>
            </a:r>
          </a:p>
        </p:txBody>
      </p:sp>
      <p:sp>
        <p:nvSpPr>
          <p:cNvPr id="2" name="日期占位符 1"/>
          <p:cNvSpPr>
            <a:spLocks noGrp="1"/>
          </p:cNvSpPr>
          <p:nvPr>
            <p:ph type="dt" sz="half" idx="10"/>
          </p:nvPr>
        </p:nvSpPr>
        <p:spPr/>
        <p:txBody>
          <a:bodyPr/>
          <a:lstStyle/>
          <a:p>
            <a:pPr>
              <a:defRPr/>
            </a:pPr>
            <a:fld id="{9D0D299A-AFEF-4963-9A89-D62F9CE1C553}"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96</a:t>
            </a:fld>
            <a:endParaRPr lang="en-US" altLang="zh-CN" dirty="0"/>
          </a:p>
        </p:txBody>
      </p:sp>
      <p:grpSp>
        <p:nvGrpSpPr>
          <p:cNvPr id="7" name="Group 50"/>
          <p:cNvGrpSpPr>
            <a:grpSpLocks/>
          </p:cNvGrpSpPr>
          <p:nvPr/>
        </p:nvGrpSpPr>
        <p:grpSpPr bwMode="auto">
          <a:xfrm>
            <a:off x="4852791" y="3429000"/>
            <a:ext cx="4064828" cy="3155776"/>
            <a:chOff x="1004" y="1004"/>
            <a:chExt cx="3930" cy="2839"/>
          </a:xfrm>
        </p:grpSpPr>
        <p:sp>
          <p:nvSpPr>
            <p:cNvPr id="8" name="Rectangle 7"/>
            <p:cNvSpPr>
              <a:spLocks noChangeArrowheads="1"/>
            </p:cNvSpPr>
            <p:nvPr/>
          </p:nvSpPr>
          <p:spPr bwMode="auto">
            <a:xfrm>
              <a:off x="1390" y="1004"/>
              <a:ext cx="6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400" dirty="0">
                  <a:solidFill>
                    <a:schemeClr val="tx2"/>
                  </a:solidFill>
                  <a:latin typeface="楷体_GB2312" pitchFamily="49" charset="-122"/>
                </a:rPr>
                <a:t>中断请求</a:t>
              </a:r>
              <a:endParaRPr lang="zh-CN" altLang="en-US" sz="1800" dirty="0">
                <a:solidFill>
                  <a:schemeClr val="tx2"/>
                </a:solidFill>
                <a:latin typeface="楷体_GB2312" pitchFamily="49" charset="-122"/>
              </a:endParaRPr>
            </a:p>
          </p:txBody>
        </p:sp>
        <p:sp>
          <p:nvSpPr>
            <p:cNvPr id="9" name="Rectangle 9"/>
            <p:cNvSpPr>
              <a:spLocks noChangeArrowheads="1"/>
            </p:cNvSpPr>
            <p:nvPr/>
          </p:nvSpPr>
          <p:spPr bwMode="auto">
            <a:xfrm>
              <a:off x="2213" y="1004"/>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400" dirty="0">
                  <a:solidFill>
                    <a:schemeClr val="tx2"/>
                  </a:solidFill>
                  <a:latin typeface="楷体_GB2312" pitchFamily="49" charset="-122"/>
                </a:rPr>
                <a:t>主程序</a:t>
              </a:r>
              <a:endParaRPr lang="zh-CN" altLang="en-US" sz="1800" dirty="0">
                <a:solidFill>
                  <a:schemeClr val="tx2"/>
                </a:solidFill>
                <a:latin typeface="楷体_GB2312" pitchFamily="49" charset="-122"/>
              </a:endParaRPr>
            </a:p>
          </p:txBody>
        </p:sp>
        <p:sp>
          <p:nvSpPr>
            <p:cNvPr id="10" name="Rectangle 12"/>
            <p:cNvSpPr>
              <a:spLocks noChangeArrowheads="1"/>
            </p:cNvSpPr>
            <p:nvPr/>
          </p:nvSpPr>
          <p:spPr bwMode="auto">
            <a:xfrm>
              <a:off x="3272" y="1004"/>
              <a:ext cx="104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400" dirty="0">
                  <a:solidFill>
                    <a:schemeClr val="tx2"/>
                  </a:solidFill>
                  <a:latin typeface="楷体_GB2312" pitchFamily="49" charset="-122"/>
                </a:rPr>
                <a:t>中断服务程序</a:t>
              </a:r>
              <a:endParaRPr lang="zh-CN" altLang="en-US" sz="1800" dirty="0">
                <a:solidFill>
                  <a:schemeClr val="tx2"/>
                </a:solidFill>
                <a:latin typeface="楷体_GB2312" pitchFamily="49" charset="-122"/>
              </a:endParaRPr>
            </a:p>
          </p:txBody>
        </p:sp>
        <p:sp>
          <p:nvSpPr>
            <p:cNvPr id="11" name="Rectangle 13"/>
            <p:cNvSpPr>
              <a:spLocks noChangeArrowheads="1"/>
            </p:cNvSpPr>
            <p:nvPr/>
          </p:nvSpPr>
          <p:spPr bwMode="auto">
            <a:xfrm>
              <a:off x="2235" y="1199"/>
              <a:ext cx="554" cy="8"/>
            </a:xfrm>
            <a:prstGeom prst="rect">
              <a:avLst/>
            </a:prstGeom>
            <a:solidFill>
              <a:srgbClr val="000000"/>
            </a:solidFill>
            <a:ln w="28575">
              <a:solidFill>
                <a:srgbClr val="FF0000"/>
              </a:solidFill>
              <a:miter lim="800000"/>
              <a:headEnd/>
              <a:tailEnd/>
            </a:ln>
          </p:spPr>
          <p:txBody>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050">
                <a:solidFill>
                  <a:schemeClr val="tx2"/>
                </a:solidFill>
                <a:latin typeface="楷体_GB2312" pitchFamily="49" charset="-122"/>
              </a:endParaRPr>
            </a:p>
          </p:txBody>
        </p:sp>
        <p:sp>
          <p:nvSpPr>
            <p:cNvPr id="12" name="Rectangle 14"/>
            <p:cNvSpPr>
              <a:spLocks noChangeArrowheads="1"/>
            </p:cNvSpPr>
            <p:nvPr/>
          </p:nvSpPr>
          <p:spPr bwMode="auto">
            <a:xfrm>
              <a:off x="3288" y="1207"/>
              <a:ext cx="1115"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800">
                  <a:latin typeface="楷体_GB2312" pitchFamily="49" charset="-122"/>
                </a:rPr>
                <a:t> </a:t>
              </a:r>
            </a:p>
          </p:txBody>
        </p:sp>
        <p:sp>
          <p:nvSpPr>
            <p:cNvPr id="13" name="Rectangle 17"/>
            <p:cNvSpPr>
              <a:spLocks noChangeArrowheads="1"/>
            </p:cNvSpPr>
            <p:nvPr/>
          </p:nvSpPr>
          <p:spPr bwMode="auto">
            <a:xfrm>
              <a:off x="2679" y="1258"/>
              <a:ext cx="281"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200" dirty="0">
                  <a:solidFill>
                    <a:schemeClr val="tx2"/>
                  </a:solidFill>
                  <a:latin typeface="楷体_GB2312" pitchFamily="49" charset="-122"/>
                </a:rPr>
                <a:t>D</a:t>
              </a:r>
              <a:endParaRPr lang="en-US" altLang="zh-CN" sz="1600" dirty="0">
                <a:solidFill>
                  <a:schemeClr val="tx2"/>
                </a:solidFill>
                <a:latin typeface="楷体_GB2312" pitchFamily="49" charset="-122"/>
              </a:endParaRPr>
            </a:p>
          </p:txBody>
        </p:sp>
        <p:sp>
          <p:nvSpPr>
            <p:cNvPr id="14" name="Rectangle 18"/>
            <p:cNvSpPr>
              <a:spLocks noChangeArrowheads="1"/>
            </p:cNvSpPr>
            <p:nvPr/>
          </p:nvSpPr>
          <p:spPr bwMode="auto">
            <a:xfrm>
              <a:off x="2919" y="1323"/>
              <a:ext cx="37"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600" dirty="0">
                  <a:solidFill>
                    <a:schemeClr val="tx2"/>
                  </a:solidFill>
                  <a:latin typeface="楷体_GB2312" pitchFamily="49" charset="-122"/>
                </a:rPr>
                <a:t>1</a:t>
              </a:r>
              <a:endParaRPr lang="en-US" altLang="zh-CN" sz="1200" dirty="0">
                <a:solidFill>
                  <a:schemeClr val="tx2"/>
                </a:solidFill>
                <a:latin typeface="楷体_GB2312" pitchFamily="49" charset="-122"/>
              </a:endParaRPr>
            </a:p>
          </p:txBody>
        </p:sp>
        <p:sp>
          <p:nvSpPr>
            <p:cNvPr id="15" name="Rectangle 19"/>
            <p:cNvSpPr>
              <a:spLocks noChangeArrowheads="1"/>
            </p:cNvSpPr>
            <p:nvPr/>
          </p:nvSpPr>
          <p:spPr bwMode="auto">
            <a:xfrm>
              <a:off x="3469" y="1253"/>
              <a:ext cx="22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0"/>
                </a:spcBef>
                <a:buSzTx/>
                <a:buFontTx/>
                <a:buNone/>
              </a:pPr>
              <a:r>
                <a:rPr lang="en-US" altLang="zh-CN" sz="1200">
                  <a:solidFill>
                    <a:schemeClr val="tx2"/>
                  </a:solidFill>
                  <a:latin typeface="楷体_GB2312" pitchFamily="49" charset="-122"/>
                </a:rPr>
                <a:t>D</a:t>
              </a:r>
              <a:r>
                <a:rPr lang="en-US" altLang="zh-CN" sz="1200" baseline="-25000">
                  <a:solidFill>
                    <a:schemeClr val="tx2"/>
                  </a:solidFill>
                  <a:latin typeface="楷体_GB2312" pitchFamily="49" charset="-122"/>
                </a:rPr>
                <a:t>2</a:t>
              </a:r>
              <a:endParaRPr lang="en-US" altLang="zh-CN" sz="1600" baseline="-25000">
                <a:solidFill>
                  <a:schemeClr val="tx2"/>
                </a:solidFill>
                <a:latin typeface="楷体_GB2312" pitchFamily="49" charset="-122"/>
              </a:endParaRPr>
            </a:p>
          </p:txBody>
        </p:sp>
        <p:sp>
          <p:nvSpPr>
            <p:cNvPr id="16" name="Rectangle 21"/>
            <p:cNvSpPr>
              <a:spLocks noChangeArrowheads="1"/>
            </p:cNvSpPr>
            <p:nvPr/>
          </p:nvSpPr>
          <p:spPr bwMode="auto">
            <a:xfrm>
              <a:off x="3764" y="1263"/>
              <a:ext cx="446"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200" dirty="0">
                  <a:solidFill>
                    <a:schemeClr val="tx2"/>
                  </a:solidFill>
                  <a:latin typeface="楷体_GB2312" pitchFamily="49" charset="-122"/>
                </a:rPr>
                <a:t>     D</a:t>
              </a:r>
              <a:endParaRPr lang="en-US" altLang="zh-CN" sz="1600" dirty="0">
                <a:solidFill>
                  <a:schemeClr val="tx2"/>
                </a:solidFill>
                <a:latin typeface="楷体_GB2312" pitchFamily="49" charset="-122"/>
              </a:endParaRPr>
            </a:p>
          </p:txBody>
        </p:sp>
        <p:sp>
          <p:nvSpPr>
            <p:cNvPr id="17" name="Rectangle 22"/>
            <p:cNvSpPr>
              <a:spLocks noChangeArrowheads="1"/>
            </p:cNvSpPr>
            <p:nvPr/>
          </p:nvSpPr>
          <p:spPr bwMode="auto">
            <a:xfrm>
              <a:off x="4225" y="1323"/>
              <a:ext cx="5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900">
                  <a:solidFill>
                    <a:schemeClr val="tx2"/>
                  </a:solidFill>
                  <a:latin typeface="楷体_GB2312" pitchFamily="49" charset="-122"/>
                </a:rPr>
                <a:t>3</a:t>
              </a:r>
              <a:endParaRPr lang="en-US" altLang="zh-CN" sz="1800">
                <a:solidFill>
                  <a:schemeClr val="tx2"/>
                </a:solidFill>
                <a:latin typeface="楷体_GB2312" pitchFamily="49" charset="-122"/>
              </a:endParaRPr>
            </a:p>
          </p:txBody>
        </p:sp>
        <p:sp>
          <p:nvSpPr>
            <p:cNvPr id="18" name="Rectangle 23"/>
            <p:cNvSpPr>
              <a:spLocks noChangeArrowheads="1"/>
            </p:cNvSpPr>
            <p:nvPr/>
          </p:nvSpPr>
          <p:spPr bwMode="auto">
            <a:xfrm>
              <a:off x="4388" y="1238"/>
              <a:ext cx="391"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050" dirty="0">
                  <a:solidFill>
                    <a:schemeClr val="tx2"/>
                  </a:solidFill>
                  <a:latin typeface="楷体_GB2312" pitchFamily="49" charset="-122"/>
                </a:rPr>
                <a:t>     D</a:t>
              </a:r>
              <a:endParaRPr lang="en-US" altLang="zh-CN" sz="1200" dirty="0">
                <a:solidFill>
                  <a:schemeClr val="tx2"/>
                </a:solidFill>
                <a:latin typeface="楷体_GB2312" pitchFamily="49" charset="-122"/>
              </a:endParaRPr>
            </a:p>
          </p:txBody>
        </p:sp>
        <p:sp>
          <p:nvSpPr>
            <p:cNvPr id="19" name="Rectangle 24"/>
            <p:cNvSpPr>
              <a:spLocks noChangeArrowheads="1"/>
            </p:cNvSpPr>
            <p:nvPr/>
          </p:nvSpPr>
          <p:spPr bwMode="auto">
            <a:xfrm>
              <a:off x="4840" y="1323"/>
              <a:ext cx="5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900">
                  <a:solidFill>
                    <a:schemeClr val="tx2"/>
                  </a:solidFill>
                  <a:latin typeface="楷体_GB2312" pitchFamily="49" charset="-122"/>
                </a:rPr>
                <a:t>4</a:t>
              </a:r>
              <a:endParaRPr lang="en-US" altLang="zh-CN" sz="1800">
                <a:solidFill>
                  <a:schemeClr val="tx2"/>
                </a:solidFill>
                <a:latin typeface="楷体_GB2312" pitchFamily="49" charset="-122"/>
              </a:endParaRPr>
            </a:p>
          </p:txBody>
        </p:sp>
        <p:sp>
          <p:nvSpPr>
            <p:cNvPr id="20" name="Rectangle 26"/>
            <p:cNvSpPr>
              <a:spLocks noChangeArrowheads="1"/>
            </p:cNvSpPr>
            <p:nvPr/>
          </p:nvSpPr>
          <p:spPr bwMode="auto">
            <a:xfrm>
              <a:off x="1165" y="1568"/>
              <a:ext cx="8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400" dirty="0">
                  <a:solidFill>
                    <a:schemeClr val="tx2"/>
                  </a:solidFill>
                  <a:latin typeface="楷体_GB2312" pitchFamily="49" charset="-122"/>
                </a:rPr>
                <a:t>D</a:t>
              </a:r>
              <a:endParaRPr lang="en-US" altLang="zh-CN" sz="1800" dirty="0">
                <a:solidFill>
                  <a:schemeClr val="tx2"/>
                </a:solidFill>
                <a:latin typeface="楷体_GB2312" pitchFamily="49" charset="-122"/>
              </a:endParaRPr>
            </a:p>
          </p:txBody>
        </p:sp>
        <p:sp>
          <p:nvSpPr>
            <p:cNvPr id="21" name="Rectangle 27"/>
            <p:cNvSpPr>
              <a:spLocks noChangeArrowheads="1"/>
            </p:cNvSpPr>
            <p:nvPr/>
          </p:nvSpPr>
          <p:spPr bwMode="auto">
            <a:xfrm>
              <a:off x="1232" y="1665"/>
              <a:ext cx="5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900" dirty="0">
                  <a:solidFill>
                    <a:schemeClr val="tx2"/>
                  </a:solidFill>
                  <a:latin typeface="楷体_GB2312" pitchFamily="49" charset="-122"/>
                </a:rPr>
                <a:t>1</a:t>
              </a:r>
              <a:endParaRPr lang="en-US" altLang="zh-CN" sz="1800" dirty="0">
                <a:solidFill>
                  <a:schemeClr val="tx2"/>
                </a:solidFill>
                <a:latin typeface="楷体_GB2312" pitchFamily="49" charset="-122"/>
              </a:endParaRPr>
            </a:p>
          </p:txBody>
        </p:sp>
        <p:sp>
          <p:nvSpPr>
            <p:cNvPr id="22" name="Rectangle 28"/>
            <p:cNvSpPr>
              <a:spLocks noChangeArrowheads="1"/>
            </p:cNvSpPr>
            <p:nvPr/>
          </p:nvSpPr>
          <p:spPr bwMode="auto">
            <a:xfrm>
              <a:off x="1317" y="156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400" dirty="0">
                  <a:solidFill>
                    <a:schemeClr val="tx2"/>
                  </a:solidFill>
                  <a:latin typeface="楷体_GB2312" pitchFamily="49" charset="-122"/>
                </a:rPr>
                <a:t>,D</a:t>
              </a:r>
              <a:endParaRPr lang="en-US" altLang="zh-CN" sz="1800" dirty="0">
                <a:solidFill>
                  <a:schemeClr val="tx2"/>
                </a:solidFill>
                <a:latin typeface="楷体_GB2312" pitchFamily="49" charset="-122"/>
              </a:endParaRPr>
            </a:p>
          </p:txBody>
        </p:sp>
        <p:sp>
          <p:nvSpPr>
            <p:cNvPr id="23" name="Rectangle 29"/>
            <p:cNvSpPr>
              <a:spLocks noChangeArrowheads="1"/>
            </p:cNvSpPr>
            <p:nvPr/>
          </p:nvSpPr>
          <p:spPr bwMode="auto">
            <a:xfrm>
              <a:off x="1474" y="1665"/>
              <a:ext cx="5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900">
                  <a:solidFill>
                    <a:schemeClr val="tx2"/>
                  </a:solidFill>
                  <a:latin typeface="楷体_GB2312" pitchFamily="49" charset="-122"/>
                </a:rPr>
                <a:t>2</a:t>
              </a:r>
              <a:endParaRPr lang="en-US" altLang="zh-CN" sz="1800">
                <a:solidFill>
                  <a:schemeClr val="tx2"/>
                </a:solidFill>
                <a:latin typeface="楷体_GB2312" pitchFamily="49" charset="-122"/>
              </a:endParaRPr>
            </a:p>
          </p:txBody>
        </p:sp>
        <p:sp>
          <p:nvSpPr>
            <p:cNvPr id="24" name="Rectangle 30"/>
            <p:cNvSpPr>
              <a:spLocks noChangeArrowheads="1"/>
            </p:cNvSpPr>
            <p:nvPr/>
          </p:nvSpPr>
          <p:spPr bwMode="auto">
            <a:xfrm>
              <a:off x="1557" y="156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400" dirty="0">
                  <a:solidFill>
                    <a:schemeClr val="tx2"/>
                  </a:solidFill>
                  <a:latin typeface="楷体_GB2312" pitchFamily="49" charset="-122"/>
                </a:rPr>
                <a:t>,D</a:t>
              </a:r>
              <a:endParaRPr lang="en-US" altLang="zh-CN" sz="1800" dirty="0">
                <a:solidFill>
                  <a:schemeClr val="tx2"/>
                </a:solidFill>
                <a:latin typeface="楷体_GB2312" pitchFamily="49" charset="-122"/>
              </a:endParaRPr>
            </a:p>
          </p:txBody>
        </p:sp>
        <p:sp>
          <p:nvSpPr>
            <p:cNvPr id="25" name="Rectangle 31"/>
            <p:cNvSpPr>
              <a:spLocks noChangeArrowheads="1"/>
            </p:cNvSpPr>
            <p:nvPr/>
          </p:nvSpPr>
          <p:spPr bwMode="auto">
            <a:xfrm>
              <a:off x="1715" y="1665"/>
              <a:ext cx="5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900">
                  <a:solidFill>
                    <a:schemeClr val="tx2"/>
                  </a:solidFill>
                  <a:latin typeface="楷体_GB2312" pitchFamily="49" charset="-122"/>
                </a:rPr>
                <a:t>3</a:t>
              </a:r>
              <a:endParaRPr lang="en-US" altLang="zh-CN" sz="1800">
                <a:solidFill>
                  <a:schemeClr val="tx2"/>
                </a:solidFill>
                <a:latin typeface="楷体_GB2312" pitchFamily="49" charset="-122"/>
              </a:endParaRPr>
            </a:p>
          </p:txBody>
        </p:sp>
        <p:sp>
          <p:nvSpPr>
            <p:cNvPr id="26" name="Rectangle 32"/>
            <p:cNvSpPr>
              <a:spLocks noChangeArrowheads="1"/>
            </p:cNvSpPr>
            <p:nvPr/>
          </p:nvSpPr>
          <p:spPr bwMode="auto">
            <a:xfrm>
              <a:off x="1798" y="1568"/>
              <a:ext cx="1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400" dirty="0">
                  <a:solidFill>
                    <a:schemeClr val="tx2"/>
                  </a:solidFill>
                  <a:latin typeface="楷体_GB2312" pitchFamily="49" charset="-122"/>
                </a:rPr>
                <a:t>,D</a:t>
              </a:r>
              <a:endParaRPr lang="en-US" altLang="zh-CN" sz="1800" dirty="0">
                <a:solidFill>
                  <a:schemeClr val="tx2"/>
                </a:solidFill>
                <a:latin typeface="楷体_GB2312" pitchFamily="49" charset="-122"/>
              </a:endParaRPr>
            </a:p>
          </p:txBody>
        </p:sp>
        <p:sp>
          <p:nvSpPr>
            <p:cNvPr id="27" name="Rectangle 33"/>
            <p:cNvSpPr>
              <a:spLocks noChangeArrowheads="1"/>
            </p:cNvSpPr>
            <p:nvPr/>
          </p:nvSpPr>
          <p:spPr bwMode="auto">
            <a:xfrm>
              <a:off x="1955" y="1665"/>
              <a:ext cx="5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900">
                  <a:solidFill>
                    <a:schemeClr val="tx2"/>
                  </a:solidFill>
                  <a:latin typeface="楷体_GB2312" pitchFamily="49" charset="-122"/>
                </a:rPr>
                <a:t>4</a:t>
              </a:r>
              <a:endParaRPr lang="en-US" altLang="zh-CN" sz="1800">
                <a:solidFill>
                  <a:schemeClr val="tx2"/>
                </a:solidFill>
                <a:latin typeface="楷体_GB2312" pitchFamily="49" charset="-122"/>
              </a:endParaRPr>
            </a:p>
          </p:txBody>
        </p:sp>
        <p:sp>
          <p:nvSpPr>
            <p:cNvPr id="28" name="Rectangle 34"/>
            <p:cNvSpPr>
              <a:spLocks noChangeArrowheads="1"/>
            </p:cNvSpPr>
            <p:nvPr/>
          </p:nvSpPr>
          <p:spPr bwMode="auto">
            <a:xfrm>
              <a:off x="1004" y="35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zh-CN" altLang="en-US" sz="1400">
                  <a:solidFill>
                    <a:schemeClr val="tx2"/>
                  </a:solidFill>
                  <a:latin typeface="楷体_GB2312" pitchFamily="49" charset="-122"/>
                </a:rPr>
                <a:t>　时间</a:t>
              </a:r>
              <a:endParaRPr lang="zh-CN" altLang="en-US" sz="1800">
                <a:solidFill>
                  <a:schemeClr val="tx2"/>
                </a:solidFill>
                <a:latin typeface="楷体_GB2312" pitchFamily="49" charset="-122"/>
              </a:endParaRPr>
            </a:p>
          </p:txBody>
        </p:sp>
        <p:sp>
          <p:nvSpPr>
            <p:cNvPr id="29" name="Rectangle 35"/>
            <p:cNvSpPr>
              <a:spLocks noChangeArrowheads="1"/>
            </p:cNvSpPr>
            <p:nvPr/>
          </p:nvSpPr>
          <p:spPr bwMode="auto">
            <a:xfrm>
              <a:off x="1583" y="3508"/>
              <a:ext cx="8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algn="ctr" eaLnBrk="1" hangingPunct="1">
                <a:lnSpc>
                  <a:spcPct val="90000"/>
                </a:lnSpc>
                <a:spcBef>
                  <a:spcPct val="0"/>
                </a:spcBef>
                <a:buSzTx/>
                <a:buFontTx/>
                <a:buNone/>
              </a:pPr>
              <a:r>
                <a:rPr lang="en-US" altLang="zh-CN" sz="1400">
                  <a:solidFill>
                    <a:schemeClr val="tx2"/>
                  </a:solidFill>
                  <a:latin typeface="楷体_GB2312" pitchFamily="49" charset="-122"/>
                </a:rPr>
                <a:t>t</a:t>
              </a:r>
              <a:endParaRPr lang="en-US" altLang="zh-CN" sz="1800">
                <a:solidFill>
                  <a:schemeClr val="tx2"/>
                </a:solidFill>
                <a:latin typeface="楷体_GB2312" pitchFamily="49" charset="-122"/>
              </a:endParaRPr>
            </a:p>
          </p:txBody>
        </p:sp>
        <p:sp>
          <p:nvSpPr>
            <p:cNvPr id="30" name="Freeform 36"/>
            <p:cNvSpPr>
              <a:spLocks/>
            </p:cNvSpPr>
            <p:nvPr/>
          </p:nvSpPr>
          <p:spPr bwMode="auto">
            <a:xfrm>
              <a:off x="2369" y="1665"/>
              <a:ext cx="2554" cy="2088"/>
            </a:xfrm>
            <a:custGeom>
              <a:avLst/>
              <a:gdLst>
                <a:gd name="T0" fmla="*/ 0 w 2554"/>
                <a:gd name="T1" fmla="*/ 0 h 2088"/>
                <a:gd name="T2" fmla="*/ 568 w 2554"/>
                <a:gd name="T3" fmla="*/ 0 h 2088"/>
                <a:gd name="T4" fmla="*/ 568 w 2554"/>
                <a:gd name="T5" fmla="*/ 75 h 2088"/>
                <a:gd name="T6" fmla="*/ 1230 w 2554"/>
                <a:gd name="T7" fmla="*/ 75 h 2088"/>
                <a:gd name="T8" fmla="*/ 1230 w 2554"/>
                <a:gd name="T9" fmla="*/ 148 h 2088"/>
                <a:gd name="T10" fmla="*/ 1892 w 2554"/>
                <a:gd name="T11" fmla="*/ 148 h 2088"/>
                <a:gd name="T12" fmla="*/ 1892 w 2554"/>
                <a:gd name="T13" fmla="*/ 222 h 2088"/>
                <a:gd name="T14" fmla="*/ 2554 w 2554"/>
                <a:gd name="T15" fmla="*/ 222 h 2088"/>
                <a:gd name="T16" fmla="*/ 2554 w 2554"/>
                <a:gd name="T17" fmla="*/ 664 h 2088"/>
                <a:gd name="T18" fmla="*/ 1797 w 2554"/>
                <a:gd name="T19" fmla="*/ 664 h 2088"/>
                <a:gd name="T20" fmla="*/ 1797 w 2554"/>
                <a:gd name="T21" fmla="*/ 1092 h 2088"/>
                <a:gd name="T22" fmla="*/ 1230 w 2554"/>
                <a:gd name="T23" fmla="*/ 1092 h 2088"/>
                <a:gd name="T24" fmla="*/ 1230 w 2554"/>
                <a:gd name="T25" fmla="*/ 1521 h 2088"/>
                <a:gd name="T26" fmla="*/ 568 w 2554"/>
                <a:gd name="T27" fmla="*/ 1521 h 2088"/>
                <a:gd name="T28" fmla="*/ 568 w 2554"/>
                <a:gd name="T29" fmla="*/ 1964 h 2088"/>
                <a:gd name="T30" fmla="*/ 0 w 2554"/>
                <a:gd name="T31" fmla="*/ 1964 h 2088"/>
                <a:gd name="T32" fmla="*/ 0 w 2554"/>
                <a:gd name="T33" fmla="*/ 2088 h 2088"/>
                <a:gd name="T34" fmla="*/ 0 w 2554"/>
                <a:gd name="T35" fmla="*/ 0 h 20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554" h="2088">
                  <a:moveTo>
                    <a:pt x="0" y="0"/>
                  </a:moveTo>
                  <a:lnTo>
                    <a:pt x="568" y="0"/>
                  </a:lnTo>
                  <a:lnTo>
                    <a:pt x="568" y="75"/>
                  </a:lnTo>
                  <a:lnTo>
                    <a:pt x="1230" y="75"/>
                  </a:lnTo>
                  <a:lnTo>
                    <a:pt x="1230" y="148"/>
                  </a:lnTo>
                  <a:lnTo>
                    <a:pt x="1892" y="148"/>
                  </a:lnTo>
                  <a:lnTo>
                    <a:pt x="1892" y="222"/>
                  </a:lnTo>
                  <a:lnTo>
                    <a:pt x="2554" y="222"/>
                  </a:lnTo>
                  <a:lnTo>
                    <a:pt x="2554" y="664"/>
                  </a:lnTo>
                  <a:lnTo>
                    <a:pt x="1797" y="664"/>
                  </a:lnTo>
                  <a:lnTo>
                    <a:pt x="1797" y="1092"/>
                  </a:lnTo>
                  <a:lnTo>
                    <a:pt x="1230" y="1092"/>
                  </a:lnTo>
                  <a:lnTo>
                    <a:pt x="1230" y="1521"/>
                  </a:lnTo>
                  <a:lnTo>
                    <a:pt x="568" y="1521"/>
                  </a:lnTo>
                  <a:lnTo>
                    <a:pt x="568" y="1964"/>
                  </a:lnTo>
                  <a:lnTo>
                    <a:pt x="0" y="1964"/>
                  </a:lnTo>
                  <a:lnTo>
                    <a:pt x="0" y="208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050"/>
            </a:p>
          </p:txBody>
        </p:sp>
        <p:sp>
          <p:nvSpPr>
            <p:cNvPr id="31" name="Freeform 37"/>
            <p:cNvSpPr>
              <a:spLocks/>
            </p:cNvSpPr>
            <p:nvPr/>
          </p:nvSpPr>
          <p:spPr bwMode="auto">
            <a:xfrm>
              <a:off x="2358" y="1655"/>
              <a:ext cx="2576" cy="2098"/>
            </a:xfrm>
            <a:custGeom>
              <a:avLst/>
              <a:gdLst>
                <a:gd name="T0" fmla="*/ 579 w 2576"/>
                <a:gd name="T1" fmla="*/ 20 h 2098"/>
                <a:gd name="T2" fmla="*/ 571 w 2576"/>
                <a:gd name="T3" fmla="*/ 17 h 2098"/>
                <a:gd name="T4" fmla="*/ 568 w 2576"/>
                <a:gd name="T5" fmla="*/ 85 h 2098"/>
                <a:gd name="T6" fmla="*/ 575 w 2576"/>
                <a:gd name="T7" fmla="*/ 94 h 2098"/>
                <a:gd name="T8" fmla="*/ 1241 w 2576"/>
                <a:gd name="T9" fmla="*/ 85 h 2098"/>
                <a:gd name="T10" fmla="*/ 1237 w 2576"/>
                <a:gd name="T11" fmla="*/ 94 h 2098"/>
                <a:gd name="T12" fmla="*/ 1230 w 2576"/>
                <a:gd name="T13" fmla="*/ 158 h 2098"/>
                <a:gd name="T14" fmla="*/ 1241 w 2576"/>
                <a:gd name="T15" fmla="*/ 169 h 2098"/>
                <a:gd name="T16" fmla="*/ 1892 w 2576"/>
                <a:gd name="T17" fmla="*/ 158 h 2098"/>
                <a:gd name="T18" fmla="*/ 1892 w 2576"/>
                <a:gd name="T19" fmla="*/ 158 h 2098"/>
                <a:gd name="T20" fmla="*/ 1895 w 2576"/>
                <a:gd name="T21" fmla="*/ 238 h 2098"/>
                <a:gd name="T22" fmla="*/ 2565 w 2576"/>
                <a:gd name="T23" fmla="*/ 242 h 2098"/>
                <a:gd name="T24" fmla="*/ 2558 w 2576"/>
                <a:gd name="T25" fmla="*/ 238 h 2098"/>
                <a:gd name="T26" fmla="*/ 2554 w 2576"/>
                <a:gd name="T27" fmla="*/ 674 h 2098"/>
                <a:gd name="T28" fmla="*/ 2561 w 2576"/>
                <a:gd name="T29" fmla="*/ 666 h 2098"/>
                <a:gd name="T30" fmla="*/ 1808 w 2576"/>
                <a:gd name="T31" fmla="*/ 664 h 2098"/>
                <a:gd name="T32" fmla="*/ 1801 w 2576"/>
                <a:gd name="T33" fmla="*/ 668 h 2098"/>
                <a:gd name="T34" fmla="*/ 1808 w 2576"/>
                <a:gd name="T35" fmla="*/ 1102 h 2098"/>
                <a:gd name="T36" fmla="*/ 1801 w 2576"/>
                <a:gd name="T37" fmla="*/ 1095 h 2098"/>
                <a:gd name="T38" fmla="*/ 1241 w 2576"/>
                <a:gd name="T39" fmla="*/ 1092 h 2098"/>
                <a:gd name="T40" fmla="*/ 1230 w 2576"/>
                <a:gd name="T41" fmla="*/ 1102 h 2098"/>
                <a:gd name="T42" fmla="*/ 1241 w 2576"/>
                <a:gd name="T43" fmla="*/ 1521 h 2098"/>
                <a:gd name="T44" fmla="*/ 1241 w 2576"/>
                <a:gd name="T45" fmla="*/ 1521 h 2098"/>
                <a:gd name="T46" fmla="*/ 575 w 2576"/>
                <a:gd name="T47" fmla="*/ 1523 h 2098"/>
                <a:gd name="T48" fmla="*/ 568 w 2576"/>
                <a:gd name="T49" fmla="*/ 1974 h 2098"/>
                <a:gd name="T50" fmla="*/ 575 w 2576"/>
                <a:gd name="T51" fmla="*/ 1965 h 2098"/>
                <a:gd name="T52" fmla="*/ 11 w 2576"/>
                <a:gd name="T53" fmla="*/ 1964 h 2098"/>
                <a:gd name="T54" fmla="*/ 4 w 2576"/>
                <a:gd name="T55" fmla="*/ 1967 h 2098"/>
                <a:gd name="T56" fmla="*/ 23 w 2576"/>
                <a:gd name="T57" fmla="*/ 2098 h 2098"/>
                <a:gd name="T58" fmla="*/ 15 w 2576"/>
                <a:gd name="T59" fmla="*/ 1982 h 2098"/>
                <a:gd name="T60" fmla="*/ 11 w 2576"/>
                <a:gd name="T61" fmla="*/ 1974 h 2098"/>
                <a:gd name="T62" fmla="*/ 579 w 2576"/>
                <a:gd name="T63" fmla="*/ 1984 h 2098"/>
                <a:gd name="T64" fmla="*/ 590 w 2576"/>
                <a:gd name="T65" fmla="*/ 1974 h 2098"/>
                <a:gd name="T66" fmla="*/ 579 w 2576"/>
                <a:gd name="T67" fmla="*/ 1541 h 2098"/>
                <a:gd name="T68" fmla="*/ 590 w 2576"/>
                <a:gd name="T69" fmla="*/ 1531 h 2098"/>
                <a:gd name="T70" fmla="*/ 1241 w 2576"/>
                <a:gd name="T71" fmla="*/ 1541 h 2098"/>
                <a:gd name="T72" fmla="*/ 1249 w 2576"/>
                <a:gd name="T73" fmla="*/ 1538 h 2098"/>
                <a:gd name="T74" fmla="*/ 1252 w 2576"/>
                <a:gd name="T75" fmla="*/ 1102 h 2098"/>
                <a:gd name="T76" fmla="*/ 1249 w 2576"/>
                <a:gd name="T77" fmla="*/ 1109 h 2098"/>
                <a:gd name="T78" fmla="*/ 1241 w 2576"/>
                <a:gd name="T79" fmla="*/ 1112 h 2098"/>
                <a:gd name="T80" fmla="*/ 1812 w 2576"/>
                <a:gd name="T81" fmla="*/ 1110 h 2098"/>
                <a:gd name="T82" fmla="*/ 1820 w 2576"/>
                <a:gd name="T83" fmla="*/ 1102 h 2098"/>
                <a:gd name="T84" fmla="*/ 1812 w 2576"/>
                <a:gd name="T85" fmla="*/ 683 h 2098"/>
                <a:gd name="T86" fmla="*/ 1808 w 2576"/>
                <a:gd name="T87" fmla="*/ 674 h 2098"/>
                <a:gd name="T88" fmla="*/ 2565 w 2576"/>
                <a:gd name="T89" fmla="*/ 685 h 2098"/>
                <a:gd name="T90" fmla="*/ 2576 w 2576"/>
                <a:gd name="T91" fmla="*/ 674 h 2098"/>
                <a:gd name="T92" fmla="*/ 2576 w 2576"/>
                <a:gd name="T93" fmla="*/ 232 h 2098"/>
                <a:gd name="T94" fmla="*/ 2565 w 2576"/>
                <a:gd name="T95" fmla="*/ 221 h 2098"/>
                <a:gd name="T96" fmla="*/ 1911 w 2576"/>
                <a:gd name="T97" fmla="*/ 225 h 2098"/>
                <a:gd name="T98" fmla="*/ 1914 w 2576"/>
                <a:gd name="T99" fmla="*/ 232 h 2098"/>
                <a:gd name="T100" fmla="*/ 1911 w 2576"/>
                <a:gd name="T101" fmla="*/ 152 h 2098"/>
                <a:gd name="T102" fmla="*/ 1241 w 2576"/>
                <a:gd name="T103" fmla="*/ 148 h 2098"/>
                <a:gd name="T104" fmla="*/ 1245 w 2576"/>
                <a:gd name="T105" fmla="*/ 150 h 2098"/>
                <a:gd name="T106" fmla="*/ 1252 w 2576"/>
                <a:gd name="T107" fmla="*/ 85 h 2098"/>
                <a:gd name="T108" fmla="*/ 1245 w 2576"/>
                <a:gd name="T109" fmla="*/ 77 h 2098"/>
                <a:gd name="T110" fmla="*/ 590 w 2576"/>
                <a:gd name="T111" fmla="*/ 85 h 2098"/>
                <a:gd name="T112" fmla="*/ 579 w 2576"/>
                <a:gd name="T113" fmla="*/ 85 h 2098"/>
                <a:gd name="T114" fmla="*/ 590 w 2576"/>
                <a:gd name="T115" fmla="*/ 10 h 2098"/>
                <a:gd name="T116" fmla="*/ 579 w 2576"/>
                <a:gd name="T117" fmla="*/ 0 h 209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76" h="2098">
                  <a:moveTo>
                    <a:pt x="11" y="0"/>
                  </a:moveTo>
                  <a:lnTo>
                    <a:pt x="11" y="20"/>
                  </a:lnTo>
                  <a:lnTo>
                    <a:pt x="579" y="20"/>
                  </a:lnTo>
                  <a:lnTo>
                    <a:pt x="579" y="10"/>
                  </a:lnTo>
                  <a:lnTo>
                    <a:pt x="568" y="10"/>
                  </a:lnTo>
                  <a:lnTo>
                    <a:pt x="571" y="17"/>
                  </a:lnTo>
                  <a:lnTo>
                    <a:pt x="575" y="19"/>
                  </a:lnTo>
                  <a:lnTo>
                    <a:pt x="568" y="10"/>
                  </a:lnTo>
                  <a:lnTo>
                    <a:pt x="568" y="85"/>
                  </a:lnTo>
                  <a:lnTo>
                    <a:pt x="571" y="92"/>
                  </a:lnTo>
                  <a:lnTo>
                    <a:pt x="575" y="94"/>
                  </a:lnTo>
                  <a:lnTo>
                    <a:pt x="579" y="95"/>
                  </a:lnTo>
                  <a:lnTo>
                    <a:pt x="1241" y="95"/>
                  </a:lnTo>
                  <a:lnTo>
                    <a:pt x="1241" y="85"/>
                  </a:lnTo>
                  <a:lnTo>
                    <a:pt x="1230" y="85"/>
                  </a:lnTo>
                  <a:lnTo>
                    <a:pt x="1233" y="92"/>
                  </a:lnTo>
                  <a:lnTo>
                    <a:pt x="1237" y="94"/>
                  </a:lnTo>
                  <a:lnTo>
                    <a:pt x="1230" y="85"/>
                  </a:lnTo>
                  <a:lnTo>
                    <a:pt x="1230" y="158"/>
                  </a:lnTo>
                  <a:lnTo>
                    <a:pt x="1233" y="165"/>
                  </a:lnTo>
                  <a:lnTo>
                    <a:pt x="1237" y="167"/>
                  </a:lnTo>
                  <a:lnTo>
                    <a:pt x="1241" y="169"/>
                  </a:lnTo>
                  <a:lnTo>
                    <a:pt x="1903" y="169"/>
                  </a:lnTo>
                  <a:lnTo>
                    <a:pt x="1903" y="158"/>
                  </a:lnTo>
                  <a:lnTo>
                    <a:pt x="1892" y="158"/>
                  </a:lnTo>
                  <a:lnTo>
                    <a:pt x="1895" y="165"/>
                  </a:lnTo>
                  <a:lnTo>
                    <a:pt x="1899" y="167"/>
                  </a:lnTo>
                  <a:lnTo>
                    <a:pt x="1892" y="158"/>
                  </a:lnTo>
                  <a:lnTo>
                    <a:pt x="1892" y="232"/>
                  </a:lnTo>
                  <a:lnTo>
                    <a:pt x="1895" y="238"/>
                  </a:lnTo>
                  <a:lnTo>
                    <a:pt x="1899" y="240"/>
                  </a:lnTo>
                  <a:lnTo>
                    <a:pt x="1903" y="242"/>
                  </a:lnTo>
                  <a:lnTo>
                    <a:pt x="2565" y="242"/>
                  </a:lnTo>
                  <a:lnTo>
                    <a:pt x="2565" y="232"/>
                  </a:lnTo>
                  <a:lnTo>
                    <a:pt x="2554" y="232"/>
                  </a:lnTo>
                  <a:lnTo>
                    <a:pt x="2558" y="238"/>
                  </a:lnTo>
                  <a:lnTo>
                    <a:pt x="2561" y="240"/>
                  </a:lnTo>
                  <a:lnTo>
                    <a:pt x="2554" y="232"/>
                  </a:lnTo>
                  <a:lnTo>
                    <a:pt x="2554" y="674"/>
                  </a:lnTo>
                  <a:lnTo>
                    <a:pt x="2565" y="674"/>
                  </a:lnTo>
                  <a:lnTo>
                    <a:pt x="2565" y="664"/>
                  </a:lnTo>
                  <a:lnTo>
                    <a:pt x="2561" y="666"/>
                  </a:lnTo>
                  <a:lnTo>
                    <a:pt x="2558" y="668"/>
                  </a:lnTo>
                  <a:lnTo>
                    <a:pt x="2565" y="664"/>
                  </a:lnTo>
                  <a:lnTo>
                    <a:pt x="1808" y="664"/>
                  </a:lnTo>
                  <a:lnTo>
                    <a:pt x="1805" y="666"/>
                  </a:lnTo>
                  <a:lnTo>
                    <a:pt x="1801" y="668"/>
                  </a:lnTo>
                  <a:lnTo>
                    <a:pt x="1797" y="674"/>
                  </a:lnTo>
                  <a:lnTo>
                    <a:pt x="1797" y="1102"/>
                  </a:lnTo>
                  <a:lnTo>
                    <a:pt x="1808" y="1102"/>
                  </a:lnTo>
                  <a:lnTo>
                    <a:pt x="1808" y="1092"/>
                  </a:lnTo>
                  <a:lnTo>
                    <a:pt x="1805" y="1093"/>
                  </a:lnTo>
                  <a:lnTo>
                    <a:pt x="1801" y="1095"/>
                  </a:lnTo>
                  <a:lnTo>
                    <a:pt x="1808" y="1092"/>
                  </a:lnTo>
                  <a:lnTo>
                    <a:pt x="1241" y="1092"/>
                  </a:lnTo>
                  <a:lnTo>
                    <a:pt x="1237" y="1093"/>
                  </a:lnTo>
                  <a:lnTo>
                    <a:pt x="1233" y="1095"/>
                  </a:lnTo>
                  <a:lnTo>
                    <a:pt x="1230" y="1102"/>
                  </a:lnTo>
                  <a:lnTo>
                    <a:pt x="1230" y="1531"/>
                  </a:lnTo>
                  <a:lnTo>
                    <a:pt x="1241" y="1531"/>
                  </a:lnTo>
                  <a:lnTo>
                    <a:pt x="1241" y="1521"/>
                  </a:lnTo>
                  <a:lnTo>
                    <a:pt x="1237" y="1523"/>
                  </a:lnTo>
                  <a:lnTo>
                    <a:pt x="1233" y="1524"/>
                  </a:lnTo>
                  <a:lnTo>
                    <a:pt x="1241" y="1521"/>
                  </a:lnTo>
                  <a:lnTo>
                    <a:pt x="579" y="1521"/>
                  </a:lnTo>
                  <a:lnTo>
                    <a:pt x="575" y="1523"/>
                  </a:lnTo>
                  <a:lnTo>
                    <a:pt x="571" y="1524"/>
                  </a:lnTo>
                  <a:lnTo>
                    <a:pt x="568" y="1531"/>
                  </a:lnTo>
                  <a:lnTo>
                    <a:pt x="568" y="1974"/>
                  </a:lnTo>
                  <a:lnTo>
                    <a:pt x="579" y="1974"/>
                  </a:lnTo>
                  <a:lnTo>
                    <a:pt x="579" y="1964"/>
                  </a:lnTo>
                  <a:lnTo>
                    <a:pt x="575" y="1965"/>
                  </a:lnTo>
                  <a:lnTo>
                    <a:pt x="571" y="1967"/>
                  </a:lnTo>
                  <a:lnTo>
                    <a:pt x="579" y="1964"/>
                  </a:lnTo>
                  <a:lnTo>
                    <a:pt x="11" y="1964"/>
                  </a:lnTo>
                  <a:lnTo>
                    <a:pt x="8" y="1965"/>
                  </a:lnTo>
                  <a:lnTo>
                    <a:pt x="4" y="1967"/>
                  </a:lnTo>
                  <a:lnTo>
                    <a:pt x="0" y="1974"/>
                  </a:lnTo>
                  <a:lnTo>
                    <a:pt x="0" y="2098"/>
                  </a:lnTo>
                  <a:lnTo>
                    <a:pt x="23" y="2098"/>
                  </a:lnTo>
                  <a:lnTo>
                    <a:pt x="23" y="1974"/>
                  </a:lnTo>
                  <a:lnTo>
                    <a:pt x="11" y="1984"/>
                  </a:lnTo>
                  <a:lnTo>
                    <a:pt x="15" y="1982"/>
                  </a:lnTo>
                  <a:lnTo>
                    <a:pt x="19" y="1981"/>
                  </a:lnTo>
                  <a:lnTo>
                    <a:pt x="23" y="1974"/>
                  </a:lnTo>
                  <a:lnTo>
                    <a:pt x="11" y="1974"/>
                  </a:lnTo>
                  <a:lnTo>
                    <a:pt x="11" y="1984"/>
                  </a:lnTo>
                  <a:lnTo>
                    <a:pt x="579" y="1984"/>
                  </a:lnTo>
                  <a:lnTo>
                    <a:pt x="583" y="1982"/>
                  </a:lnTo>
                  <a:lnTo>
                    <a:pt x="586" y="1981"/>
                  </a:lnTo>
                  <a:lnTo>
                    <a:pt x="590" y="1974"/>
                  </a:lnTo>
                  <a:lnTo>
                    <a:pt x="590" y="1531"/>
                  </a:lnTo>
                  <a:lnTo>
                    <a:pt x="579" y="1541"/>
                  </a:lnTo>
                  <a:lnTo>
                    <a:pt x="583" y="1540"/>
                  </a:lnTo>
                  <a:lnTo>
                    <a:pt x="586" y="1538"/>
                  </a:lnTo>
                  <a:lnTo>
                    <a:pt x="590" y="1531"/>
                  </a:lnTo>
                  <a:lnTo>
                    <a:pt x="579" y="1531"/>
                  </a:lnTo>
                  <a:lnTo>
                    <a:pt x="579" y="1541"/>
                  </a:lnTo>
                  <a:lnTo>
                    <a:pt x="1241" y="1541"/>
                  </a:lnTo>
                  <a:lnTo>
                    <a:pt x="1245" y="1540"/>
                  </a:lnTo>
                  <a:lnTo>
                    <a:pt x="1249" y="1538"/>
                  </a:lnTo>
                  <a:lnTo>
                    <a:pt x="1252" y="1531"/>
                  </a:lnTo>
                  <a:lnTo>
                    <a:pt x="1252" y="1102"/>
                  </a:lnTo>
                  <a:lnTo>
                    <a:pt x="1241" y="1112"/>
                  </a:lnTo>
                  <a:lnTo>
                    <a:pt x="1245" y="1110"/>
                  </a:lnTo>
                  <a:lnTo>
                    <a:pt x="1249" y="1109"/>
                  </a:lnTo>
                  <a:lnTo>
                    <a:pt x="1252" y="1102"/>
                  </a:lnTo>
                  <a:lnTo>
                    <a:pt x="1241" y="1102"/>
                  </a:lnTo>
                  <a:lnTo>
                    <a:pt x="1241" y="1112"/>
                  </a:lnTo>
                  <a:lnTo>
                    <a:pt x="1808" y="1112"/>
                  </a:lnTo>
                  <a:lnTo>
                    <a:pt x="1812" y="1110"/>
                  </a:lnTo>
                  <a:lnTo>
                    <a:pt x="1816" y="1109"/>
                  </a:lnTo>
                  <a:lnTo>
                    <a:pt x="1820" y="1102"/>
                  </a:lnTo>
                  <a:lnTo>
                    <a:pt x="1820" y="674"/>
                  </a:lnTo>
                  <a:lnTo>
                    <a:pt x="1808" y="685"/>
                  </a:lnTo>
                  <a:lnTo>
                    <a:pt x="1812" y="683"/>
                  </a:lnTo>
                  <a:lnTo>
                    <a:pt x="1816" y="681"/>
                  </a:lnTo>
                  <a:lnTo>
                    <a:pt x="1820" y="674"/>
                  </a:lnTo>
                  <a:lnTo>
                    <a:pt x="1808" y="674"/>
                  </a:lnTo>
                  <a:lnTo>
                    <a:pt x="1808" y="685"/>
                  </a:lnTo>
                  <a:lnTo>
                    <a:pt x="2565" y="685"/>
                  </a:lnTo>
                  <a:lnTo>
                    <a:pt x="2569" y="683"/>
                  </a:lnTo>
                  <a:lnTo>
                    <a:pt x="2573" y="681"/>
                  </a:lnTo>
                  <a:lnTo>
                    <a:pt x="2576" y="674"/>
                  </a:lnTo>
                  <a:lnTo>
                    <a:pt x="2576" y="232"/>
                  </a:lnTo>
                  <a:lnTo>
                    <a:pt x="2573" y="225"/>
                  </a:lnTo>
                  <a:lnTo>
                    <a:pt x="2569" y="223"/>
                  </a:lnTo>
                  <a:lnTo>
                    <a:pt x="2565" y="221"/>
                  </a:lnTo>
                  <a:lnTo>
                    <a:pt x="1903" y="221"/>
                  </a:lnTo>
                  <a:lnTo>
                    <a:pt x="1914" y="232"/>
                  </a:lnTo>
                  <a:lnTo>
                    <a:pt x="1911" y="225"/>
                  </a:lnTo>
                  <a:lnTo>
                    <a:pt x="1907" y="223"/>
                  </a:lnTo>
                  <a:lnTo>
                    <a:pt x="1903" y="232"/>
                  </a:lnTo>
                  <a:lnTo>
                    <a:pt x="1914" y="232"/>
                  </a:lnTo>
                  <a:lnTo>
                    <a:pt x="1914" y="158"/>
                  </a:lnTo>
                  <a:lnTo>
                    <a:pt x="1911" y="152"/>
                  </a:lnTo>
                  <a:lnTo>
                    <a:pt x="1907" y="150"/>
                  </a:lnTo>
                  <a:lnTo>
                    <a:pt x="1903" y="148"/>
                  </a:lnTo>
                  <a:lnTo>
                    <a:pt x="1241" y="148"/>
                  </a:lnTo>
                  <a:lnTo>
                    <a:pt x="1252" y="158"/>
                  </a:lnTo>
                  <a:lnTo>
                    <a:pt x="1249" y="152"/>
                  </a:lnTo>
                  <a:lnTo>
                    <a:pt x="1245" y="150"/>
                  </a:lnTo>
                  <a:lnTo>
                    <a:pt x="1241" y="158"/>
                  </a:lnTo>
                  <a:lnTo>
                    <a:pt x="1252" y="158"/>
                  </a:lnTo>
                  <a:lnTo>
                    <a:pt x="1252" y="85"/>
                  </a:lnTo>
                  <a:lnTo>
                    <a:pt x="1249" y="78"/>
                  </a:lnTo>
                  <a:lnTo>
                    <a:pt x="1245" y="77"/>
                  </a:lnTo>
                  <a:lnTo>
                    <a:pt x="1241" y="75"/>
                  </a:lnTo>
                  <a:lnTo>
                    <a:pt x="579" y="75"/>
                  </a:lnTo>
                  <a:lnTo>
                    <a:pt x="590" y="85"/>
                  </a:lnTo>
                  <a:lnTo>
                    <a:pt x="586" y="78"/>
                  </a:lnTo>
                  <a:lnTo>
                    <a:pt x="583" y="77"/>
                  </a:lnTo>
                  <a:lnTo>
                    <a:pt x="579" y="85"/>
                  </a:lnTo>
                  <a:lnTo>
                    <a:pt x="590" y="85"/>
                  </a:lnTo>
                  <a:lnTo>
                    <a:pt x="590" y="10"/>
                  </a:lnTo>
                  <a:lnTo>
                    <a:pt x="586" y="3"/>
                  </a:lnTo>
                  <a:lnTo>
                    <a:pt x="583" y="2"/>
                  </a:lnTo>
                  <a:lnTo>
                    <a:pt x="579" y="0"/>
                  </a:lnTo>
                  <a:lnTo>
                    <a:pt x="11" y="0"/>
                  </a:lnTo>
                  <a:close/>
                </a:path>
              </a:pathLst>
            </a:custGeom>
            <a:solidFill>
              <a:srgbClr val="FF0000"/>
            </a:solidFill>
            <a:ln w="9525">
              <a:solidFill>
                <a:srgbClr val="FF0000"/>
              </a:solidFill>
              <a:round/>
              <a:headEnd/>
              <a:tailEnd/>
            </a:ln>
          </p:spPr>
          <p:txBody>
            <a:bodyPr/>
            <a:lstStyle/>
            <a:p>
              <a:endParaRPr lang="zh-CN" altLang="en-US" sz="1050"/>
            </a:p>
          </p:txBody>
        </p:sp>
        <p:sp>
          <p:nvSpPr>
            <p:cNvPr id="32" name="Freeform 38"/>
            <p:cNvSpPr>
              <a:spLocks/>
            </p:cNvSpPr>
            <p:nvPr/>
          </p:nvSpPr>
          <p:spPr bwMode="auto">
            <a:xfrm>
              <a:off x="2292" y="3705"/>
              <a:ext cx="153" cy="138"/>
            </a:xfrm>
            <a:custGeom>
              <a:avLst/>
              <a:gdLst>
                <a:gd name="T0" fmla="*/ 0 w 153"/>
                <a:gd name="T1" fmla="*/ 0 h 138"/>
                <a:gd name="T2" fmla="*/ 77 w 153"/>
                <a:gd name="T3" fmla="*/ 138 h 138"/>
                <a:gd name="T4" fmla="*/ 153 w 153"/>
                <a:gd name="T5" fmla="*/ 0 h 138"/>
                <a:gd name="T6" fmla="*/ 77 w 153"/>
                <a:gd name="T7" fmla="*/ 45 h 138"/>
                <a:gd name="T8" fmla="*/ 0 w 153"/>
                <a:gd name="T9" fmla="*/ 0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38">
                  <a:moveTo>
                    <a:pt x="0" y="0"/>
                  </a:moveTo>
                  <a:lnTo>
                    <a:pt x="77" y="138"/>
                  </a:lnTo>
                  <a:lnTo>
                    <a:pt x="153" y="0"/>
                  </a:lnTo>
                  <a:lnTo>
                    <a:pt x="77" y="45"/>
                  </a:lnTo>
                  <a:lnTo>
                    <a:pt x="0" y="0"/>
                  </a:lnTo>
                  <a:close/>
                </a:path>
              </a:pathLst>
            </a:custGeom>
            <a:solidFill>
              <a:srgbClr val="FF0000"/>
            </a:solidFill>
            <a:ln w="9525">
              <a:solidFill>
                <a:srgbClr val="FF0000"/>
              </a:solidFill>
              <a:round/>
              <a:headEnd/>
              <a:tailEnd/>
            </a:ln>
          </p:spPr>
          <p:txBody>
            <a:bodyPr/>
            <a:lstStyle/>
            <a:p>
              <a:endParaRPr lang="zh-CN" altLang="en-US" sz="1050"/>
            </a:p>
          </p:txBody>
        </p:sp>
        <p:grpSp>
          <p:nvGrpSpPr>
            <p:cNvPr id="33" name="Group 42"/>
            <p:cNvGrpSpPr>
              <a:grpSpLocks/>
            </p:cNvGrpSpPr>
            <p:nvPr/>
          </p:nvGrpSpPr>
          <p:grpSpPr bwMode="auto">
            <a:xfrm>
              <a:off x="2292" y="1222"/>
              <a:ext cx="153" cy="409"/>
              <a:chOff x="2292" y="1222"/>
              <a:chExt cx="153" cy="409"/>
            </a:xfrm>
          </p:grpSpPr>
          <p:sp>
            <p:nvSpPr>
              <p:cNvPr id="41" name="Rectangle 40"/>
              <p:cNvSpPr>
                <a:spLocks noChangeArrowheads="1"/>
              </p:cNvSpPr>
              <p:nvPr/>
            </p:nvSpPr>
            <p:spPr bwMode="auto">
              <a:xfrm>
                <a:off x="2358" y="1222"/>
                <a:ext cx="23" cy="31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Blip>
                    <a:blip r:embed="rId3"/>
                  </a:buBlip>
                  <a:defRPr sz="2400" b="1">
                    <a:solidFill>
                      <a:schemeClr val="tx1"/>
                    </a:solidFill>
                    <a:latin typeface="Verdana" panose="020B0604030504040204" pitchFamily="34" charset="0"/>
                    <a:ea typeface="楷体_GB2312" pitchFamily="49" charset="-122"/>
                  </a:defRPr>
                </a:lvl1pPr>
                <a:lvl2pPr marL="742950" indent="-285750">
                  <a:spcBef>
                    <a:spcPct val="20000"/>
                  </a:spcBef>
                  <a:buBlip>
                    <a:blip r:embed="rId4"/>
                  </a:buBlip>
                  <a:defRPr sz="2000" b="1">
                    <a:solidFill>
                      <a:schemeClr val="tx1"/>
                    </a:solidFill>
                    <a:latin typeface="Verdana" panose="020B0604030504040204" pitchFamily="34" charset="0"/>
                    <a:ea typeface="楷体_GB2312" pitchFamily="49" charset="-122"/>
                  </a:defRPr>
                </a:lvl2pPr>
                <a:lvl3pPr marL="1143000" indent="-228600">
                  <a:spcBef>
                    <a:spcPct val="20000"/>
                  </a:spcBef>
                  <a:buBlip>
                    <a:blip r:embed="rId5"/>
                  </a:buBlip>
                  <a:defRPr b="1">
                    <a:solidFill>
                      <a:schemeClr val="tx1"/>
                    </a:solidFill>
                    <a:latin typeface="Verdana" panose="020B0604030504040204" pitchFamily="34" charset="0"/>
                    <a:ea typeface="楷体_GB2312" pitchFamily="49" charset="-122"/>
                  </a:defRPr>
                </a:lvl3pPr>
                <a:lvl4pPr marL="1600200" indent="-228600">
                  <a:spcBef>
                    <a:spcPct val="20000"/>
                  </a:spcBef>
                  <a:buClr>
                    <a:srgbClr val="FF0000"/>
                  </a:buClr>
                  <a:buFont typeface="Wingdings" panose="05000000000000000000" pitchFamily="2" charset="2"/>
                  <a:buChar char="ü"/>
                  <a:defRPr sz="1600" b="1">
                    <a:solidFill>
                      <a:schemeClr val="tx1"/>
                    </a:solidFill>
                    <a:latin typeface="Verdana" panose="020B0604030504040204" pitchFamily="34" charset="0"/>
                    <a:ea typeface="楷体_GB2312" pitchFamily="49" charset="-122"/>
                  </a:defRPr>
                </a:lvl4pPr>
                <a:lvl5pPr marL="2057400" indent="-228600">
                  <a:spcBef>
                    <a:spcPct val="20000"/>
                  </a:spcBef>
                  <a:buChar char="»"/>
                  <a:defRPr sz="1200" b="1">
                    <a:solidFill>
                      <a:schemeClr val="tx1"/>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har char="»"/>
                  <a:defRPr sz="1200" b="1">
                    <a:solidFill>
                      <a:schemeClr val="tx1"/>
                    </a:solidFill>
                    <a:latin typeface="Verdana" panose="020B0604030504040204" pitchFamily="34" charset="0"/>
                    <a:ea typeface="楷体_GB2312" pitchFamily="49" charset="-122"/>
                  </a:defRPr>
                </a:lvl9pPr>
              </a:lstStyle>
              <a:p>
                <a:pPr eaLnBrk="1" hangingPunct="1">
                  <a:lnSpc>
                    <a:spcPct val="90000"/>
                  </a:lnSpc>
                  <a:spcBef>
                    <a:spcPct val="50000"/>
                  </a:spcBef>
                  <a:buSzTx/>
                  <a:buFontTx/>
                  <a:buChar char="•"/>
                </a:pPr>
                <a:endParaRPr lang="zh-CN" altLang="en-US" sz="1050">
                  <a:solidFill>
                    <a:schemeClr val="tx2"/>
                  </a:solidFill>
                  <a:latin typeface="楷体_GB2312" pitchFamily="49" charset="-122"/>
                </a:endParaRPr>
              </a:p>
            </p:txBody>
          </p:sp>
          <p:sp>
            <p:nvSpPr>
              <p:cNvPr id="42" name="Freeform 41"/>
              <p:cNvSpPr>
                <a:spLocks/>
              </p:cNvSpPr>
              <p:nvPr/>
            </p:nvSpPr>
            <p:spPr bwMode="auto">
              <a:xfrm>
                <a:off x="2292" y="1493"/>
                <a:ext cx="153" cy="138"/>
              </a:xfrm>
              <a:custGeom>
                <a:avLst/>
                <a:gdLst>
                  <a:gd name="T0" fmla="*/ 0 w 153"/>
                  <a:gd name="T1" fmla="*/ 0 h 138"/>
                  <a:gd name="T2" fmla="*/ 77 w 153"/>
                  <a:gd name="T3" fmla="*/ 138 h 138"/>
                  <a:gd name="T4" fmla="*/ 153 w 153"/>
                  <a:gd name="T5" fmla="*/ 0 h 138"/>
                  <a:gd name="T6" fmla="*/ 77 w 153"/>
                  <a:gd name="T7" fmla="*/ 44 h 138"/>
                  <a:gd name="T8" fmla="*/ 0 w 153"/>
                  <a:gd name="T9" fmla="*/ 0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38">
                    <a:moveTo>
                      <a:pt x="0" y="0"/>
                    </a:moveTo>
                    <a:lnTo>
                      <a:pt x="77" y="138"/>
                    </a:lnTo>
                    <a:lnTo>
                      <a:pt x="153" y="0"/>
                    </a:lnTo>
                    <a:lnTo>
                      <a:pt x="77" y="4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050"/>
              </a:p>
            </p:txBody>
          </p:sp>
        </p:grpSp>
        <p:grpSp>
          <p:nvGrpSpPr>
            <p:cNvPr id="34" name="Group 45"/>
            <p:cNvGrpSpPr>
              <a:grpSpLocks/>
            </p:cNvGrpSpPr>
            <p:nvPr/>
          </p:nvGrpSpPr>
          <p:grpSpPr bwMode="auto">
            <a:xfrm>
              <a:off x="1263" y="1890"/>
              <a:ext cx="134" cy="1534"/>
              <a:chOff x="1263" y="1890"/>
              <a:chExt cx="134" cy="1534"/>
            </a:xfrm>
          </p:grpSpPr>
          <p:sp>
            <p:nvSpPr>
              <p:cNvPr id="39" name="Line 43"/>
              <p:cNvSpPr>
                <a:spLocks noChangeShapeType="1"/>
              </p:cNvSpPr>
              <p:nvPr/>
            </p:nvSpPr>
            <p:spPr bwMode="auto">
              <a:xfrm>
                <a:off x="1331" y="1890"/>
                <a:ext cx="0" cy="1456"/>
              </a:xfrm>
              <a:prstGeom prst="line">
                <a:avLst/>
              </a:prstGeom>
              <a:noFill/>
              <a:ln w="23876">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40" name="Freeform 44"/>
              <p:cNvSpPr>
                <a:spLocks/>
              </p:cNvSpPr>
              <p:nvPr/>
            </p:nvSpPr>
            <p:spPr bwMode="auto">
              <a:xfrm>
                <a:off x="1263" y="3305"/>
                <a:ext cx="134" cy="119"/>
              </a:xfrm>
              <a:custGeom>
                <a:avLst/>
                <a:gdLst>
                  <a:gd name="T0" fmla="*/ 0 w 134"/>
                  <a:gd name="T1" fmla="*/ 0 h 119"/>
                  <a:gd name="T2" fmla="*/ 68 w 134"/>
                  <a:gd name="T3" fmla="*/ 119 h 119"/>
                  <a:gd name="T4" fmla="*/ 134 w 134"/>
                  <a:gd name="T5" fmla="*/ 0 h 119"/>
                  <a:gd name="T6" fmla="*/ 68 w 134"/>
                  <a:gd name="T7" fmla="*/ 38 h 119"/>
                  <a:gd name="T8" fmla="*/ 0 w 134"/>
                  <a:gd name="T9" fmla="*/ 0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119">
                    <a:moveTo>
                      <a:pt x="0" y="0"/>
                    </a:moveTo>
                    <a:lnTo>
                      <a:pt x="68" y="119"/>
                    </a:lnTo>
                    <a:lnTo>
                      <a:pt x="134" y="0"/>
                    </a:lnTo>
                    <a:lnTo>
                      <a:pt x="68" y="38"/>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050"/>
              </a:p>
            </p:txBody>
          </p:sp>
        </p:grpSp>
        <p:grpSp>
          <p:nvGrpSpPr>
            <p:cNvPr id="35" name="Group 48"/>
            <p:cNvGrpSpPr>
              <a:grpSpLocks/>
            </p:cNvGrpSpPr>
            <p:nvPr/>
          </p:nvGrpSpPr>
          <p:grpSpPr bwMode="auto">
            <a:xfrm>
              <a:off x="2088" y="1599"/>
              <a:ext cx="283" cy="138"/>
              <a:chOff x="2088" y="1599"/>
              <a:chExt cx="283" cy="138"/>
            </a:xfrm>
          </p:grpSpPr>
          <p:sp>
            <p:nvSpPr>
              <p:cNvPr id="37" name="Freeform 46"/>
              <p:cNvSpPr>
                <a:spLocks/>
              </p:cNvSpPr>
              <p:nvPr/>
            </p:nvSpPr>
            <p:spPr bwMode="auto">
              <a:xfrm>
                <a:off x="2088" y="1655"/>
                <a:ext cx="183" cy="22"/>
              </a:xfrm>
              <a:custGeom>
                <a:avLst/>
                <a:gdLst>
                  <a:gd name="T0" fmla="*/ 0 w 183"/>
                  <a:gd name="T1" fmla="*/ 0 h 22"/>
                  <a:gd name="T2" fmla="*/ 0 w 183"/>
                  <a:gd name="T3" fmla="*/ 20 h 22"/>
                  <a:gd name="T4" fmla="*/ 183 w 183"/>
                  <a:gd name="T5" fmla="*/ 22 h 22"/>
                  <a:gd name="T6" fmla="*/ 183 w 183"/>
                  <a:gd name="T7" fmla="*/ 2 h 22"/>
                  <a:gd name="T8" fmla="*/ 0 w 183"/>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 h="22">
                    <a:moveTo>
                      <a:pt x="0" y="0"/>
                    </a:moveTo>
                    <a:lnTo>
                      <a:pt x="0" y="20"/>
                    </a:lnTo>
                    <a:lnTo>
                      <a:pt x="183" y="22"/>
                    </a:lnTo>
                    <a:lnTo>
                      <a:pt x="183" y="2"/>
                    </a:lnTo>
                    <a:lnTo>
                      <a:pt x="0" y="0"/>
                    </a:lnTo>
                    <a:close/>
                  </a:path>
                </a:pathLst>
              </a:custGeom>
              <a:solidFill>
                <a:srgbClr val="FF0000"/>
              </a:solidFill>
              <a:ln w="9525">
                <a:solidFill>
                  <a:srgbClr val="FF0000"/>
                </a:solidFill>
                <a:round/>
                <a:headEnd/>
                <a:tailEnd/>
              </a:ln>
            </p:spPr>
            <p:txBody>
              <a:bodyPr/>
              <a:lstStyle/>
              <a:p>
                <a:endParaRPr lang="zh-CN" altLang="en-US" sz="1050"/>
              </a:p>
            </p:txBody>
          </p:sp>
          <p:sp>
            <p:nvSpPr>
              <p:cNvPr id="38" name="Freeform 47"/>
              <p:cNvSpPr>
                <a:spLocks/>
              </p:cNvSpPr>
              <p:nvPr/>
            </p:nvSpPr>
            <p:spPr bwMode="auto">
              <a:xfrm>
                <a:off x="2218" y="1599"/>
                <a:ext cx="153" cy="138"/>
              </a:xfrm>
              <a:custGeom>
                <a:avLst/>
                <a:gdLst>
                  <a:gd name="T0" fmla="*/ 0 w 153"/>
                  <a:gd name="T1" fmla="*/ 138 h 138"/>
                  <a:gd name="T2" fmla="*/ 153 w 153"/>
                  <a:gd name="T3" fmla="*/ 68 h 138"/>
                  <a:gd name="T4" fmla="*/ 0 w 153"/>
                  <a:gd name="T5" fmla="*/ 0 h 138"/>
                  <a:gd name="T6" fmla="*/ 49 w 153"/>
                  <a:gd name="T7" fmla="*/ 68 h 138"/>
                  <a:gd name="T8" fmla="*/ 0 w 153"/>
                  <a:gd name="T9" fmla="*/ 138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38">
                    <a:moveTo>
                      <a:pt x="0" y="138"/>
                    </a:moveTo>
                    <a:lnTo>
                      <a:pt x="153" y="68"/>
                    </a:lnTo>
                    <a:lnTo>
                      <a:pt x="0" y="0"/>
                    </a:lnTo>
                    <a:lnTo>
                      <a:pt x="49" y="68"/>
                    </a:lnTo>
                    <a:lnTo>
                      <a:pt x="0" y="138"/>
                    </a:lnTo>
                    <a:close/>
                  </a:path>
                </a:pathLst>
              </a:custGeom>
              <a:solidFill>
                <a:srgbClr val="FF0000"/>
              </a:solidFill>
              <a:ln w="9525">
                <a:solidFill>
                  <a:srgbClr val="FF0000"/>
                </a:solidFill>
                <a:round/>
                <a:headEnd/>
                <a:tailEnd/>
              </a:ln>
            </p:spPr>
            <p:txBody>
              <a:bodyPr/>
              <a:lstStyle/>
              <a:p>
                <a:endParaRPr lang="zh-CN" altLang="en-US" sz="1050"/>
              </a:p>
            </p:txBody>
          </p:sp>
        </p:grpSp>
        <p:sp>
          <p:nvSpPr>
            <p:cNvPr id="36" name="Line 49"/>
            <p:cNvSpPr>
              <a:spLocks noChangeShapeType="1"/>
            </p:cNvSpPr>
            <p:nvPr/>
          </p:nvSpPr>
          <p:spPr bwMode="auto">
            <a:xfrm>
              <a:off x="1429" y="1207"/>
              <a:ext cx="589"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endParaRPr lang="zh-CN" altLang="en-US" sz="10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6498">
                                            <p:txEl>
                                              <p:pRg st="4" end="4"/>
                                            </p:txEl>
                                          </p:spTgt>
                                        </p:tgtEl>
                                        <p:attrNameLst>
                                          <p:attrName>style.visibility</p:attrName>
                                        </p:attrNameLst>
                                      </p:cBhvr>
                                      <p:to>
                                        <p:strVal val="visible"/>
                                      </p:to>
                                    </p:set>
                                    <p:anim calcmode="lin" valueType="num">
                                      <p:cBhvr additive="base">
                                        <p:cTn id="13" dur="500" fill="hold"/>
                                        <p:tgtEl>
                                          <p:spTgt spid="106498">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49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xfrm>
            <a:off x="304800" y="1196975"/>
            <a:ext cx="8443913" cy="5203825"/>
          </a:xfrm>
        </p:spPr>
        <p:txBody>
          <a:bodyPr/>
          <a:lstStyle/>
          <a:p>
            <a:pPr algn="just" eaLnBrk="1" hangingPunct="1">
              <a:lnSpc>
                <a:spcPct val="170000"/>
              </a:lnSpc>
              <a:spcBef>
                <a:spcPct val="0"/>
              </a:spcBef>
            </a:pPr>
            <a:r>
              <a:rPr lang="zh-CN" altLang="en-US" dirty="0" smtClean="0">
                <a:solidFill>
                  <a:srgbClr val="0000FF"/>
                </a:solidFill>
                <a:latin typeface="微软雅黑" panose="020B0503020204020204" pitchFamily="34" charset="-122"/>
                <a:ea typeface="微软雅黑" panose="020B0503020204020204" pitchFamily="34" charset="-122"/>
              </a:rPr>
              <a:t>方法二：改变处理机优先级</a:t>
            </a:r>
          </a:p>
          <a:p>
            <a:pPr lvl="1" algn="just" eaLnBrk="1" hangingPunct="1">
              <a:lnSpc>
                <a:spcPct val="170000"/>
              </a:lnSpc>
              <a:spcBef>
                <a:spcPct val="0"/>
              </a:spcBef>
            </a:pPr>
            <a:r>
              <a:rPr lang="zh-CN" altLang="en-US" dirty="0" smtClean="0">
                <a:latin typeface="微软雅黑" panose="020B0503020204020204" pitchFamily="34" charset="-122"/>
                <a:ea typeface="微软雅黑" panose="020B0503020204020204" pitchFamily="34" charset="-122"/>
              </a:rPr>
              <a:t>例：某处理机共有</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个中断源</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，它们的硬件中断优先级从低到高分别为</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级、</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级、</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级和</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级。处理机本身的优先级最低，为</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级。在中断源</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的中断向量中，程序员为它们设置的优先级分别为</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级、</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级、</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级、</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级。</a:t>
            </a:r>
          </a:p>
          <a:p>
            <a:pPr lvl="1" algn="just" eaLnBrk="1" hangingPunct="1">
              <a:lnSpc>
                <a:spcPct val="170000"/>
              </a:lnSpc>
              <a:spcBef>
                <a:spcPct val="0"/>
              </a:spcBef>
            </a:pPr>
            <a:r>
              <a:rPr lang="zh-CN" altLang="en-US" dirty="0" smtClean="0">
                <a:latin typeface="微软雅黑" panose="020B0503020204020204" pitchFamily="34" charset="-122"/>
                <a:ea typeface="微软雅黑" panose="020B0503020204020204" pitchFamily="34" charset="-122"/>
              </a:rPr>
              <a:t>解：</a:t>
            </a:r>
          </a:p>
          <a:p>
            <a:pPr lvl="2" algn="just" eaLnBrk="1" hangingPunct="1">
              <a:lnSpc>
                <a:spcPct val="170000"/>
              </a:lnSpc>
              <a:spcBef>
                <a:spcPct val="0"/>
              </a:spcBef>
            </a:pPr>
            <a:r>
              <a:rPr lang="zh-CN" altLang="en-US" dirty="0" smtClean="0">
                <a:latin typeface="微软雅黑" panose="020B0503020204020204" pitchFamily="34" charset="-122"/>
                <a:ea typeface="微软雅黑" panose="020B0503020204020204" pitchFamily="34" charset="-122"/>
              </a:rPr>
              <a:t>在处理机状态字中设置</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个中断屏蔽位。</a:t>
            </a:r>
          </a:p>
          <a:p>
            <a:pPr lvl="2" algn="just" eaLnBrk="1" hangingPunct="1">
              <a:lnSpc>
                <a:spcPct val="170000"/>
              </a:lnSpc>
              <a:spcBef>
                <a:spcPct val="0"/>
              </a:spcBef>
            </a:pPr>
            <a:r>
              <a:rPr lang="en-US" altLang="zh-CN" dirty="0" smtClean="0">
                <a:latin typeface="微软雅黑" panose="020B0503020204020204" pitchFamily="34" charset="-122"/>
                <a:ea typeface="微软雅黑" panose="020B0503020204020204" pitchFamily="34" charset="-122"/>
              </a:rPr>
              <a:t>000</a:t>
            </a:r>
            <a:r>
              <a:rPr lang="zh-CN" altLang="en-US" dirty="0" smtClean="0">
                <a:latin typeface="微软雅黑" panose="020B0503020204020204" pitchFamily="34" charset="-122"/>
                <a:ea typeface="微软雅黑" panose="020B0503020204020204" pitchFamily="34" charset="-122"/>
              </a:rPr>
              <a:t>为处理机本身的优先级，</a:t>
            </a:r>
          </a:p>
          <a:p>
            <a:pPr lvl="2" algn="just" eaLnBrk="1" hangingPunct="1">
              <a:lnSpc>
                <a:spcPct val="170000"/>
              </a:lnSpc>
              <a:spcBef>
                <a:spcPct val="0"/>
              </a:spcBef>
            </a:pPr>
            <a:r>
              <a:rPr lang="en-US" altLang="zh-CN" dirty="0" smtClean="0">
                <a:latin typeface="微软雅黑" panose="020B0503020204020204" pitchFamily="34" charset="-122"/>
                <a:ea typeface="微软雅黑" panose="020B0503020204020204" pitchFamily="34" charset="-122"/>
              </a:rPr>
              <a:t>001</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100</a:t>
            </a:r>
            <a:r>
              <a:rPr lang="zh-CN" altLang="en-US" dirty="0" smtClean="0">
                <a:latin typeface="微软雅黑" panose="020B0503020204020204" pitchFamily="34" charset="-122"/>
                <a:ea typeface="微软雅黑" panose="020B0503020204020204" pitchFamily="34" charset="-122"/>
              </a:rPr>
              <a:t>分别表示</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个中断源的中断优先级。</a:t>
            </a:r>
          </a:p>
          <a:p>
            <a:pPr lvl="2" algn="just" eaLnBrk="1" hangingPunct="1">
              <a:lnSpc>
                <a:spcPct val="170000"/>
              </a:lnSpc>
              <a:spcBef>
                <a:spcPct val="0"/>
              </a:spcBef>
            </a:pPr>
            <a:r>
              <a:rPr lang="zh-CN" altLang="en-US" dirty="0" smtClean="0">
                <a:latin typeface="微软雅黑" panose="020B0503020204020204" pitchFamily="34" charset="-122"/>
                <a:ea typeface="微软雅黑" panose="020B0503020204020204" pitchFamily="34" charset="-122"/>
              </a:rPr>
              <a:t>当</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个中断源同时请求中断服务时，</a:t>
            </a:r>
            <a:endParaRPr lang="zh-CN" altLang="en-US" baseline="-25000" dirty="0" smtClean="0">
              <a:solidFill>
                <a:srgbClr val="FF00FF"/>
              </a:solidFill>
              <a:latin typeface="微软雅黑" panose="020B0503020204020204" pitchFamily="34" charset="-122"/>
              <a:ea typeface="微软雅黑" panose="020B0503020204020204" pitchFamily="34" charset="-122"/>
            </a:endParaRPr>
          </a:p>
        </p:txBody>
      </p:sp>
      <p:sp>
        <p:nvSpPr>
          <p:cNvPr id="108547" name="Rectangle 3"/>
          <p:cNvSpPr>
            <a:spLocks noGrp="1" noChangeArrowheads="1"/>
          </p:cNvSpPr>
          <p:nvPr>
            <p:ph type="title"/>
          </p:nvPr>
        </p:nvSpPr>
        <p:spPr>
          <a:xfrm>
            <a:off x="442913" y="476250"/>
            <a:ext cx="8243887" cy="460375"/>
          </a:xfrm>
          <a:noFill/>
        </p:spPr>
        <p:txBody>
          <a:bodyPr/>
          <a:lstStyle/>
          <a:p>
            <a:pPr eaLnBrk="1" hangingPunct="1"/>
            <a:r>
              <a:rPr lang="zh-CN" altLang="en-US" smtClean="0"/>
              <a:t>中断屏蔽</a:t>
            </a:r>
            <a:r>
              <a:rPr lang="zh-CN" altLang="en-US" sz="1600" smtClean="0"/>
              <a:t>（续）</a:t>
            </a:r>
          </a:p>
        </p:txBody>
      </p:sp>
      <p:sp>
        <p:nvSpPr>
          <p:cNvPr id="2" name="日期占位符 1"/>
          <p:cNvSpPr>
            <a:spLocks noGrp="1"/>
          </p:cNvSpPr>
          <p:nvPr>
            <p:ph type="dt" sz="half" idx="10"/>
          </p:nvPr>
        </p:nvSpPr>
        <p:spPr/>
        <p:txBody>
          <a:bodyPr/>
          <a:lstStyle/>
          <a:p>
            <a:pPr>
              <a:defRPr/>
            </a:pPr>
            <a:fld id="{4A5FB932-5F59-4D6C-AB47-C2DA03108DA8}"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97</a:t>
            </a:fld>
            <a:endParaRPr lang="en-US" altLang="zh-CN"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zh-CN" altLang="en-US" smtClean="0"/>
              <a:t>中断屏蔽</a:t>
            </a:r>
            <a:r>
              <a:rPr lang="zh-CN" altLang="en-US" sz="1600" smtClean="0"/>
              <a:t>（续）</a:t>
            </a:r>
          </a:p>
        </p:txBody>
      </p:sp>
      <p:sp>
        <p:nvSpPr>
          <p:cNvPr id="109571" name="Rectangle 3"/>
          <p:cNvSpPr>
            <a:spLocks noGrp="1" noChangeArrowheads="1"/>
          </p:cNvSpPr>
          <p:nvPr>
            <p:ph type="body" idx="1"/>
          </p:nvPr>
        </p:nvSpPr>
        <p:spPr/>
        <p:txBody>
          <a:bodyPr/>
          <a:lstStyle/>
          <a:p>
            <a:pPr eaLnBrk="1" hangingPunct="1">
              <a:lnSpc>
                <a:spcPct val="120000"/>
              </a:lnSpc>
            </a:pPr>
            <a:r>
              <a:rPr lang="zh-CN" altLang="en-US" b="0" dirty="0" smtClean="0">
                <a:latin typeface="微软雅黑" panose="020B0503020204020204" pitchFamily="34" charset="-122"/>
                <a:ea typeface="微软雅黑" panose="020B0503020204020204" pitchFamily="34" charset="-122"/>
              </a:rPr>
              <a:t>当处理机运行主程序时，处理机的优先级为最低，</a:t>
            </a:r>
            <a:r>
              <a:rPr lang="en-US" altLang="zh-CN" b="0" dirty="0" smtClean="0">
                <a:solidFill>
                  <a:srgbClr val="FF0000"/>
                </a:solidFill>
                <a:latin typeface="微软雅黑" panose="020B0503020204020204" pitchFamily="34" charset="-122"/>
                <a:ea typeface="微软雅黑" panose="020B0503020204020204" pitchFamily="34" charset="-122"/>
              </a:rPr>
              <a:t>0</a:t>
            </a:r>
            <a:r>
              <a:rPr lang="zh-CN" altLang="en-US" b="0" dirty="0" smtClean="0">
                <a:latin typeface="微软雅黑" panose="020B0503020204020204" pitchFamily="34" charset="-122"/>
                <a:ea typeface="微软雅黑" panose="020B0503020204020204" pitchFamily="34" charset="-122"/>
              </a:rPr>
              <a:t>级。四个中断源同时请求服务，通过硬件排队，</a:t>
            </a:r>
            <a:r>
              <a:rPr lang="en-US" altLang="zh-CN" b="0" dirty="0" smtClean="0">
                <a:latin typeface="微软雅黑" panose="020B0503020204020204" pitchFamily="34" charset="-122"/>
                <a:ea typeface="微软雅黑" panose="020B0503020204020204" pitchFamily="34" charset="-122"/>
              </a:rPr>
              <a:t>D</a:t>
            </a:r>
            <a:r>
              <a:rPr lang="en-US" altLang="zh-CN" b="0" baseline="-25000" dirty="0" smtClean="0">
                <a:latin typeface="微软雅黑" panose="020B0503020204020204" pitchFamily="34" charset="-122"/>
                <a:ea typeface="微软雅黑" panose="020B0503020204020204" pitchFamily="34" charset="-122"/>
              </a:rPr>
              <a:t>4</a:t>
            </a:r>
            <a:r>
              <a:rPr lang="zh-CN" altLang="en-US" b="0" dirty="0" smtClean="0">
                <a:latin typeface="微软雅黑" panose="020B0503020204020204" pitchFamily="34" charset="-122"/>
                <a:ea typeface="微软雅黑" panose="020B0503020204020204" pitchFamily="34" charset="-122"/>
              </a:rPr>
              <a:t>优先级最高。处理机响应</a:t>
            </a:r>
            <a:r>
              <a:rPr lang="en-US" altLang="zh-CN" b="0" dirty="0" smtClean="0">
                <a:latin typeface="微软雅黑" panose="020B0503020204020204" pitchFamily="34" charset="-122"/>
                <a:ea typeface="微软雅黑" panose="020B0503020204020204" pitchFamily="34" charset="-122"/>
              </a:rPr>
              <a:t>D</a:t>
            </a:r>
            <a:r>
              <a:rPr lang="en-US" altLang="zh-CN" b="0" baseline="-25000" dirty="0" smtClean="0">
                <a:latin typeface="微软雅黑" panose="020B0503020204020204" pitchFamily="34" charset="-122"/>
                <a:ea typeface="微软雅黑" panose="020B0503020204020204" pitchFamily="34" charset="-122"/>
              </a:rPr>
              <a:t>4</a:t>
            </a:r>
            <a:r>
              <a:rPr lang="zh-CN" altLang="en-US" b="0" dirty="0" smtClean="0">
                <a:latin typeface="微软雅黑" panose="020B0503020204020204" pitchFamily="34" charset="-122"/>
                <a:ea typeface="微软雅黑" panose="020B0503020204020204" pitchFamily="34" charset="-122"/>
              </a:rPr>
              <a:t>，并把自己优先级改为</a:t>
            </a:r>
            <a:r>
              <a:rPr lang="en-US" altLang="zh-CN" b="0" dirty="0" smtClean="0">
                <a:solidFill>
                  <a:srgbClr val="FF0000"/>
                </a:solidFill>
                <a:latin typeface="微软雅黑" panose="020B0503020204020204" pitchFamily="34" charset="-122"/>
                <a:ea typeface="微软雅黑" panose="020B0503020204020204" pitchFamily="34" charset="-122"/>
              </a:rPr>
              <a:t>1</a:t>
            </a:r>
            <a:r>
              <a:rPr lang="zh-CN" altLang="en-US" b="0" dirty="0" smtClean="0">
                <a:latin typeface="微软雅黑" panose="020B0503020204020204" pitchFamily="34" charset="-122"/>
                <a:ea typeface="微软雅黑" panose="020B0503020204020204" pitchFamily="34" charset="-122"/>
              </a:rPr>
              <a:t>级。</a:t>
            </a:r>
          </a:p>
          <a:p>
            <a:pPr eaLnBrk="1" hangingPunct="1">
              <a:lnSpc>
                <a:spcPct val="120000"/>
              </a:lnSpc>
            </a:pPr>
            <a:endParaRPr lang="zh-CN" altLang="en-US" b="0" dirty="0" smtClean="0">
              <a:latin typeface="微软雅黑" panose="020B0503020204020204" pitchFamily="34" charset="-122"/>
              <a:ea typeface="微软雅黑" panose="020B0503020204020204" pitchFamily="34" charset="-122"/>
            </a:endParaRPr>
          </a:p>
          <a:p>
            <a:pPr eaLnBrk="1" hangingPunct="1">
              <a:lnSpc>
                <a:spcPct val="120000"/>
              </a:lnSpc>
            </a:pPr>
            <a:r>
              <a:rPr lang="en-US" altLang="zh-CN" b="0" dirty="0" smtClean="0">
                <a:latin typeface="微软雅黑" panose="020B0503020204020204" pitchFamily="34" charset="-122"/>
                <a:ea typeface="微软雅黑" panose="020B0503020204020204" pitchFamily="34" charset="-122"/>
              </a:rPr>
              <a:t>D</a:t>
            </a:r>
            <a:r>
              <a:rPr lang="en-US" altLang="zh-CN" b="0" baseline="-25000" dirty="0" smtClean="0">
                <a:latin typeface="微软雅黑" panose="020B0503020204020204" pitchFamily="34" charset="-122"/>
                <a:ea typeface="微软雅黑" panose="020B0503020204020204" pitchFamily="34" charset="-122"/>
              </a:rPr>
              <a:t>1</a:t>
            </a: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D</a:t>
            </a:r>
            <a:r>
              <a:rPr lang="en-US" altLang="zh-CN" b="0" baseline="-25000" dirty="0" smtClean="0">
                <a:latin typeface="微软雅黑" panose="020B0503020204020204" pitchFamily="34" charset="-122"/>
                <a:ea typeface="微软雅黑" panose="020B0503020204020204" pitchFamily="34" charset="-122"/>
              </a:rPr>
              <a:t>2</a:t>
            </a: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D</a:t>
            </a:r>
            <a:r>
              <a:rPr lang="en-US" altLang="zh-CN" b="0" baseline="-25000" dirty="0" smtClean="0">
                <a:latin typeface="微软雅黑" panose="020B0503020204020204" pitchFamily="34" charset="-122"/>
                <a:ea typeface="微软雅黑" panose="020B0503020204020204" pitchFamily="34" charset="-122"/>
              </a:rPr>
              <a:t>3</a:t>
            </a:r>
            <a:r>
              <a:rPr lang="zh-CN" altLang="en-US" b="0" dirty="0" smtClean="0">
                <a:latin typeface="微软雅黑" panose="020B0503020204020204" pitchFamily="34" charset="-122"/>
                <a:ea typeface="微软雅黑" panose="020B0503020204020204" pitchFamily="34" charset="-122"/>
              </a:rPr>
              <a:t>依然在申请，且其硬件中断优先级高于当前处理机优先级，处理机要响应其中最高的</a:t>
            </a:r>
            <a:r>
              <a:rPr lang="en-US" altLang="zh-CN" b="0" dirty="0" smtClean="0">
                <a:latin typeface="微软雅黑" panose="020B0503020204020204" pitchFamily="34" charset="-122"/>
                <a:ea typeface="微软雅黑" panose="020B0503020204020204" pitchFamily="34" charset="-122"/>
              </a:rPr>
              <a:t>D</a:t>
            </a:r>
            <a:r>
              <a:rPr lang="en-US" altLang="zh-CN" b="0" baseline="-25000" dirty="0" smtClean="0">
                <a:latin typeface="微软雅黑" panose="020B0503020204020204" pitchFamily="34" charset="-122"/>
                <a:ea typeface="微软雅黑" panose="020B0503020204020204" pitchFamily="34" charset="-122"/>
              </a:rPr>
              <a:t>3</a:t>
            </a:r>
            <a:r>
              <a:rPr lang="zh-CN" altLang="en-US" b="0" dirty="0" smtClean="0">
                <a:latin typeface="微软雅黑" panose="020B0503020204020204" pitchFamily="34" charset="-122"/>
                <a:ea typeface="微软雅黑" panose="020B0503020204020204" pitchFamily="34" charset="-122"/>
              </a:rPr>
              <a:t>请求。并将自身优先级改为</a:t>
            </a:r>
            <a:r>
              <a:rPr lang="en-US" altLang="zh-CN" b="0" dirty="0" smtClean="0">
                <a:solidFill>
                  <a:srgbClr val="FF0000"/>
                </a:solidFill>
                <a:latin typeface="微软雅黑" panose="020B0503020204020204" pitchFamily="34" charset="-122"/>
                <a:ea typeface="微软雅黑" panose="020B0503020204020204" pitchFamily="34" charset="-122"/>
              </a:rPr>
              <a:t>2</a:t>
            </a:r>
            <a:r>
              <a:rPr lang="zh-CN" altLang="en-US" b="0" dirty="0" smtClean="0">
                <a:latin typeface="微软雅黑" panose="020B0503020204020204" pitchFamily="34" charset="-122"/>
                <a:ea typeface="微软雅黑" panose="020B0503020204020204" pitchFamily="34" charset="-122"/>
              </a:rPr>
              <a:t>级。</a:t>
            </a:r>
          </a:p>
          <a:p>
            <a:pPr eaLnBrk="1" hangingPunct="1">
              <a:lnSpc>
                <a:spcPct val="120000"/>
              </a:lnSpc>
            </a:pPr>
            <a:endParaRPr lang="zh-CN" altLang="en-US" b="0" dirty="0" smtClean="0">
              <a:latin typeface="微软雅黑" panose="020B0503020204020204" pitchFamily="34" charset="-122"/>
              <a:ea typeface="微软雅黑" panose="020B0503020204020204" pitchFamily="34" charset="-122"/>
            </a:endParaRPr>
          </a:p>
          <a:p>
            <a:pPr eaLnBrk="1" hangingPunct="1">
              <a:lnSpc>
                <a:spcPct val="120000"/>
              </a:lnSpc>
            </a:pPr>
            <a:r>
              <a:rPr lang="en-US" altLang="zh-CN" b="0" dirty="0" smtClean="0">
                <a:latin typeface="微软雅黑" panose="020B0503020204020204" pitchFamily="34" charset="-122"/>
                <a:ea typeface="微软雅黑" panose="020B0503020204020204" pitchFamily="34" charset="-122"/>
              </a:rPr>
              <a:t>D</a:t>
            </a:r>
            <a:r>
              <a:rPr lang="en-US" altLang="zh-CN" b="0" baseline="-25000" dirty="0" smtClean="0">
                <a:latin typeface="微软雅黑" panose="020B0503020204020204" pitchFamily="34" charset="-122"/>
                <a:ea typeface="微软雅黑" panose="020B0503020204020204" pitchFamily="34" charset="-122"/>
              </a:rPr>
              <a:t>1</a:t>
            </a:r>
            <a:r>
              <a:rPr lang="zh-CN" altLang="en-US"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D</a:t>
            </a:r>
            <a:r>
              <a:rPr lang="en-US" altLang="zh-CN" b="0" baseline="-25000" dirty="0" smtClean="0">
                <a:latin typeface="微软雅黑" panose="020B0503020204020204" pitchFamily="34" charset="-122"/>
                <a:ea typeface="微软雅黑" panose="020B0503020204020204" pitchFamily="34" charset="-122"/>
              </a:rPr>
              <a:t>2</a:t>
            </a:r>
            <a:r>
              <a:rPr lang="zh-CN" altLang="en-US" b="0" dirty="0" smtClean="0">
                <a:latin typeface="微软雅黑" panose="020B0503020204020204" pitchFamily="34" charset="-122"/>
                <a:ea typeface="微软雅黑" panose="020B0503020204020204" pitchFamily="34" charset="-122"/>
              </a:rPr>
              <a:t>还在请求，但硬件中断优先级不高于当前处理机优先级，</a:t>
            </a:r>
            <a:r>
              <a:rPr lang="en-US" altLang="zh-CN" b="0" dirty="0" smtClean="0">
                <a:latin typeface="微软雅黑" panose="020B0503020204020204" pitchFamily="34" charset="-122"/>
                <a:ea typeface="微软雅黑" panose="020B0503020204020204" pitchFamily="34" charset="-122"/>
              </a:rPr>
              <a:t>D</a:t>
            </a:r>
            <a:r>
              <a:rPr lang="en-US" altLang="zh-CN" b="0" baseline="-25000" dirty="0" smtClean="0">
                <a:latin typeface="微软雅黑" panose="020B0503020204020204" pitchFamily="34" charset="-122"/>
                <a:ea typeface="微软雅黑" panose="020B0503020204020204" pitchFamily="34" charset="-122"/>
              </a:rPr>
              <a:t>3</a:t>
            </a:r>
            <a:r>
              <a:rPr lang="zh-CN" altLang="en-US" b="0" dirty="0" smtClean="0">
                <a:latin typeface="微软雅黑" panose="020B0503020204020204" pitchFamily="34" charset="-122"/>
                <a:ea typeface="微软雅黑" panose="020B0503020204020204" pitchFamily="34" charset="-122"/>
              </a:rPr>
              <a:t>申请被执行。</a:t>
            </a:r>
          </a:p>
        </p:txBody>
      </p:sp>
      <p:sp>
        <p:nvSpPr>
          <p:cNvPr id="2" name="日期占位符 1"/>
          <p:cNvSpPr>
            <a:spLocks noGrp="1"/>
          </p:cNvSpPr>
          <p:nvPr>
            <p:ph type="dt" sz="half" idx="10"/>
          </p:nvPr>
        </p:nvSpPr>
        <p:spPr/>
        <p:txBody>
          <a:bodyPr/>
          <a:lstStyle/>
          <a:p>
            <a:pPr>
              <a:defRPr/>
            </a:pPr>
            <a:fld id="{20E253E1-462E-4161-B5BE-E54E29CA0849}"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98</a:t>
            </a:fld>
            <a:endParaRPr lang="en-US" altLang="zh-CN" dirty="0"/>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zh-CN" altLang="en-US" smtClean="0"/>
              <a:t>中断屏蔽</a:t>
            </a:r>
            <a:r>
              <a:rPr lang="zh-CN" altLang="en-US" sz="1600" smtClean="0"/>
              <a:t>（续）</a:t>
            </a:r>
          </a:p>
        </p:txBody>
      </p:sp>
      <p:sp>
        <p:nvSpPr>
          <p:cNvPr id="110595" name="Rectangle 3"/>
          <p:cNvSpPr>
            <a:spLocks noGrp="1" noChangeArrowheads="1"/>
          </p:cNvSpPr>
          <p:nvPr>
            <p:ph type="body" idx="1"/>
          </p:nvPr>
        </p:nvSpPr>
        <p:spPr/>
        <p:txBody>
          <a:bodyPr/>
          <a:lstStyle/>
          <a:p>
            <a:pPr eaLnBrk="1" hangingPunct="1">
              <a:lnSpc>
                <a:spcPct val="150000"/>
              </a:lnSpc>
            </a:pP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结束，返回</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，处理机优先级变回</a:t>
            </a:r>
            <a:r>
              <a:rPr lang="en-US" altLang="zh-CN" dirty="0" smtClean="0">
                <a:solidFill>
                  <a:srgbClr val="FF0000"/>
                </a:solidFill>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级，低于</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的优先级，需要先响应</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a:t>
            </a:r>
          </a:p>
          <a:p>
            <a:pPr eaLnBrk="1" hangingPunct="1">
              <a:lnSpc>
                <a:spcPct val="150000"/>
              </a:lnSpc>
            </a:pPr>
            <a:endParaRPr lang="zh-CN" altLang="en-US" dirty="0" smtClean="0">
              <a:latin typeface="微软雅黑" panose="020B0503020204020204" pitchFamily="34" charset="-122"/>
              <a:ea typeface="微软雅黑" panose="020B0503020204020204" pitchFamily="34" charset="-122"/>
            </a:endParaRPr>
          </a:p>
          <a:p>
            <a:pPr eaLnBrk="1" hangingPunct="1">
              <a:lnSpc>
                <a:spcPct val="150000"/>
              </a:lnSpc>
            </a:pPr>
            <a:r>
              <a:rPr lang="zh-CN" altLang="en-US" dirty="0" smtClean="0">
                <a:latin typeface="微软雅黑" panose="020B0503020204020204" pitchFamily="34" charset="-122"/>
                <a:ea typeface="微软雅黑" panose="020B0503020204020204" pitchFamily="34" charset="-122"/>
              </a:rPr>
              <a:t>处理完</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，返回</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，处理机优先级为</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级，</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优先级不高于</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级。先处理</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，结束后返回主程序，优先级为</a:t>
            </a:r>
            <a:r>
              <a:rPr lang="en-US" altLang="zh-CN" dirty="0" smtClean="0">
                <a:solidFill>
                  <a:srgbClr val="FF0000"/>
                </a:solidFill>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a:t>
            </a:r>
          </a:p>
          <a:p>
            <a:pPr eaLnBrk="1" hangingPunct="1">
              <a:lnSpc>
                <a:spcPct val="150000"/>
              </a:lnSpc>
            </a:pPr>
            <a:endParaRPr lang="zh-CN" altLang="en-US" dirty="0" smtClean="0">
              <a:latin typeface="微软雅黑" panose="020B0503020204020204" pitchFamily="34" charset="-122"/>
              <a:ea typeface="微软雅黑" panose="020B0503020204020204" pitchFamily="34" charset="-122"/>
            </a:endParaRPr>
          </a:p>
          <a:p>
            <a:pPr eaLnBrk="1" hangingPunct="1">
              <a:lnSpc>
                <a:spcPct val="150000"/>
              </a:lnSpc>
            </a:pPr>
            <a:r>
              <a:rPr lang="zh-CN" altLang="en-US" dirty="0" smtClean="0">
                <a:latin typeface="微软雅黑" panose="020B0503020204020204" pitchFamily="34" charset="-122"/>
                <a:ea typeface="微软雅黑" panose="020B0503020204020204" pitchFamily="34" charset="-122"/>
              </a:rPr>
              <a:t>处理机优先级低于</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中断，响应</a:t>
            </a:r>
            <a:r>
              <a:rPr lang="en-US" altLang="zh-CN" dirty="0" smtClean="0">
                <a:latin typeface="微软雅黑" panose="020B0503020204020204" pitchFamily="34" charset="-122"/>
                <a:ea typeface="微软雅黑" panose="020B0503020204020204" pitchFamily="34" charset="-122"/>
              </a:rPr>
              <a:t>D</a:t>
            </a:r>
            <a:r>
              <a:rPr lang="en-US" altLang="zh-CN" baseline="-25000"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。处理结束返回出主程序</a:t>
            </a:r>
          </a:p>
        </p:txBody>
      </p:sp>
      <p:sp>
        <p:nvSpPr>
          <p:cNvPr id="2" name="日期占位符 1"/>
          <p:cNvSpPr>
            <a:spLocks noGrp="1"/>
          </p:cNvSpPr>
          <p:nvPr>
            <p:ph type="dt" sz="half" idx="10"/>
          </p:nvPr>
        </p:nvSpPr>
        <p:spPr/>
        <p:txBody>
          <a:bodyPr/>
          <a:lstStyle/>
          <a:p>
            <a:pPr>
              <a:defRPr/>
            </a:pPr>
            <a:fld id="{795BC564-4181-4B84-A218-5417446FBFAB}" type="datetime1">
              <a:rPr lang="zh-CN" altLang="en-US" smtClean="0"/>
              <a:t>2021/10/31</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4-</a:t>
            </a:r>
            <a:fld id="{956CDBDB-24EF-420A-8330-F65E00949292}" type="slidenum">
              <a:rPr lang="en-US" altLang="zh-CN" smtClean="0"/>
              <a:pPr>
                <a:defRPr/>
              </a:pPr>
              <a:t>99</a:t>
            </a:fld>
            <a:endParaRPr lang="en-US" altLang="zh-CN" dirty="0"/>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楷体_GB2312"/>
        <a:cs typeface=""/>
      </a:majorFont>
      <a:minorFont>
        <a:latin typeface="Verdana"/>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90000"/>
          </a:lnSpc>
          <a:spcBef>
            <a:spcPct val="50000"/>
          </a:spcBef>
          <a:spcAft>
            <a:spcPct val="0"/>
          </a:spcAft>
          <a:buClrTx/>
          <a:buSzTx/>
          <a:buFontTx/>
          <a:buChar char="•"/>
          <a:tabLst/>
          <a:defRPr kumimoji="0" lang="zh-CN" altLang="en-US" sz="1600" b="1" i="0" u="none" strike="noStrike" cap="none" normalizeH="0" baseline="0" smtClean="0">
            <a:ln>
              <a:noFill/>
            </a:ln>
            <a:solidFill>
              <a:schemeClr val="tx2"/>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90000"/>
          </a:lnSpc>
          <a:spcBef>
            <a:spcPct val="50000"/>
          </a:spcBef>
          <a:spcAft>
            <a:spcPct val="0"/>
          </a:spcAft>
          <a:buClrTx/>
          <a:buSzTx/>
          <a:buFontTx/>
          <a:buChar char="•"/>
          <a:tabLst/>
          <a:defRPr kumimoji="0" lang="zh-CN" altLang="en-US" sz="1600" b="1" i="0" u="none" strike="noStrike" cap="none" normalizeH="0" baseline="0" smtClean="0">
            <a:ln>
              <a:noFill/>
            </a:ln>
            <a:solidFill>
              <a:schemeClr val="tx2"/>
            </a:solidFill>
            <a:effectLst/>
            <a:latin typeface="楷体_GB2312" pitchFamily="49" charset="-122"/>
            <a:ea typeface="楷体_GB2312" pitchFamily="49" charset="-122"/>
          </a:defRPr>
        </a:defPPr>
      </a:lstStyle>
    </a:ln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a:themeElements>
    <a:clrScheme name="">
      <a:dk1>
        <a:srgbClr val="000000"/>
      </a:dk1>
      <a:lt1>
        <a:srgbClr val="FFFFFF"/>
      </a:lt1>
      <a:dk2>
        <a:srgbClr val="000000"/>
      </a:dk2>
      <a:lt2>
        <a:srgbClr val="00BCBC"/>
      </a:lt2>
      <a:accent1>
        <a:srgbClr val="F20884"/>
      </a:accent1>
      <a:accent2>
        <a:srgbClr val="7F00FF"/>
      </a:accent2>
      <a:accent3>
        <a:srgbClr val="FFFFFF"/>
      </a:accent3>
      <a:accent4>
        <a:srgbClr val="000000"/>
      </a:accent4>
      <a:accent5>
        <a:srgbClr val="F7AAC2"/>
      </a:accent5>
      <a:accent6>
        <a:srgbClr val="7200E7"/>
      </a:accent6>
      <a:hlink>
        <a:srgbClr val="9F0041"/>
      </a:hlink>
      <a:folHlink>
        <a:srgbClr val="02ABEA"/>
      </a:folHlink>
    </a:clrScheme>
    <a:fontScheme name="Blank">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pitchFamily="34"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Balloons</Template>
  <TotalTime>3751</TotalTime>
  <Words>11376</Words>
  <Application>Microsoft Office PowerPoint</Application>
  <PresentationFormat>全屏显示(4:3)</PresentationFormat>
  <Paragraphs>1736</Paragraphs>
  <Slides>139</Slides>
  <Notes>18</Notes>
  <HiddenSlides>50</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3</vt:i4>
      </vt:variant>
      <vt:variant>
        <vt:lpstr>幻灯片标题</vt:lpstr>
      </vt:variant>
      <vt:variant>
        <vt:i4>139</vt:i4>
      </vt:variant>
    </vt:vector>
  </HeadingPairs>
  <TitlesOfParts>
    <vt:vector size="166" baseType="lpstr">
      <vt:lpstr>굴림</vt:lpstr>
      <vt:lpstr>ＭＳ Ｐゴシック</vt:lpstr>
      <vt:lpstr>黑体</vt:lpstr>
      <vt:lpstr>华文楷体</vt:lpstr>
      <vt:lpstr>华文隶书</vt:lpstr>
      <vt:lpstr>楷体</vt:lpstr>
      <vt:lpstr>楷体_GB2312</vt:lpstr>
      <vt:lpstr>隶书</vt:lpstr>
      <vt:lpstr>宋体</vt:lpstr>
      <vt:lpstr>微软雅黑</vt:lpstr>
      <vt:lpstr>Arial</vt:lpstr>
      <vt:lpstr>Calibri</vt:lpstr>
      <vt:lpstr>Garamond</vt:lpstr>
      <vt:lpstr>Helvetica</vt:lpstr>
      <vt:lpstr>Lucida Sans</vt:lpstr>
      <vt:lpstr>Symbol</vt:lpstr>
      <vt:lpstr>Tahoma</vt:lpstr>
      <vt:lpstr>Times</vt:lpstr>
      <vt:lpstr>Times New Roman</vt:lpstr>
      <vt:lpstr>Verdana</vt:lpstr>
      <vt:lpstr>Wingdings</vt:lpstr>
      <vt:lpstr>Wingdings 2</vt:lpstr>
      <vt:lpstr>Balloons</vt:lpstr>
      <vt:lpstr>Blank</vt:lpstr>
      <vt:lpstr>文档</vt:lpstr>
      <vt:lpstr>图片</vt:lpstr>
      <vt:lpstr>公式</vt:lpstr>
      <vt:lpstr>第四章  输入输出系统</vt:lpstr>
      <vt:lpstr>系统结构课程研究的问题回顾</vt:lpstr>
      <vt:lpstr>处理部分的关键词是什么？</vt:lpstr>
      <vt:lpstr>体系结构课程研究的问题之 存储部分的关键词是什么？</vt:lpstr>
      <vt:lpstr>存储的本质</vt:lpstr>
      <vt:lpstr>数字时代：当前的主流存储-磁存储</vt:lpstr>
      <vt:lpstr> 硬盘诞生60年 惊人的成就</vt:lpstr>
      <vt:lpstr>PowerPoint 演示文稿</vt:lpstr>
      <vt:lpstr>  2007年诺贝尔物理学奖 颁给法国科学家Albert Fert,德国科学家Peter Brunberg ,他们发现了提高硬盘密度的关键物理原理—巨磁阻效应Giant Magnetoresistance </vt:lpstr>
      <vt:lpstr>PowerPoint 演示文稿</vt:lpstr>
      <vt:lpstr>RECALL:PERIPHERAL  DEVICES</vt:lpstr>
      <vt:lpstr>PowerPoint 演示文稿</vt:lpstr>
      <vt:lpstr>PowerPoint 演示文稿</vt:lpstr>
      <vt:lpstr>Interfacing to I/O Devices</vt:lpstr>
      <vt:lpstr>I/O System Performance</vt:lpstr>
      <vt:lpstr>Simple Producer-Server Model</vt:lpstr>
      <vt:lpstr>Throughput versus Respond Time</vt:lpstr>
      <vt:lpstr>Throughput Enhancement</vt:lpstr>
      <vt:lpstr>I/O系统的性能-- Response time</vt:lpstr>
      <vt:lpstr>PowerPoint 演示文稿</vt:lpstr>
      <vt:lpstr>I/O系统的性能</vt:lpstr>
      <vt:lpstr>Three Requirements of I/O Data Transmission</vt:lpstr>
      <vt:lpstr>Location of I/O Data</vt:lpstr>
      <vt:lpstr>Fig 4.1  Amount and Speed of Data Transfer</vt:lpstr>
      <vt:lpstr>Synchronization—I/O Devices are not Timed by Master Clock</vt:lpstr>
      <vt:lpstr>Reducing Location and Synch. to Data Transfer</vt:lpstr>
      <vt:lpstr>ASYNCHRONOUS  DATA  TRANSFER</vt:lpstr>
      <vt:lpstr>STROBE  CONTROL</vt:lpstr>
      <vt:lpstr>HANDSHAKING</vt:lpstr>
      <vt:lpstr>SOURCE-INITIATED  TRANSFER  USING  HANDSHAKE</vt:lpstr>
      <vt:lpstr>DESTINATION-INITIATED  TRANSFER  USING  HANDSHAKE</vt:lpstr>
      <vt:lpstr>ASYNCHRONOUS  SERIAL  TRANSFER</vt:lpstr>
      <vt:lpstr>I/O系统的可靠性、可用性和可信性</vt:lpstr>
      <vt:lpstr>PowerPoint 演示文稿</vt:lpstr>
      <vt:lpstr>PowerPoint 演示文稿</vt:lpstr>
      <vt:lpstr>I/O系统的可靠性、可用性和可信性</vt:lpstr>
      <vt:lpstr>PowerPoint 演示文稿</vt:lpstr>
      <vt:lpstr>PowerPoint 演示文稿</vt:lpstr>
      <vt:lpstr>PowerPoint 演示文稿</vt:lpstr>
      <vt:lpstr>本章主要内容</vt:lpstr>
      <vt:lpstr>4.1 输入输出原理</vt:lpstr>
      <vt:lpstr>输入输出系统的特点</vt:lpstr>
      <vt:lpstr>输入输出系统的特点(续) </vt:lpstr>
      <vt:lpstr>输入输出系统的特点(续) </vt:lpstr>
      <vt:lpstr>输入输出系统的特点(续) </vt:lpstr>
      <vt:lpstr>输入输出系统的组织方式</vt:lpstr>
      <vt:lpstr>PowerPoint 演示文稿</vt:lpstr>
      <vt:lpstr>基本输入输出方式</vt:lpstr>
      <vt:lpstr>PowerPoint 演示文稿</vt:lpstr>
      <vt:lpstr>Simple I/O Bus Structure</vt:lpstr>
      <vt:lpstr>基本输入输出方式（续）</vt:lpstr>
      <vt:lpstr>基本输入输出方式（续）</vt:lpstr>
      <vt:lpstr>基本输入输出方式（续）</vt:lpstr>
      <vt:lpstr>基本输入输出方式（续）</vt:lpstr>
      <vt:lpstr>DMA (Direct Memory Access)</vt:lpstr>
      <vt:lpstr>More Complex Bus Structures</vt:lpstr>
      <vt:lpstr>基本输入输出方式（续）</vt:lpstr>
      <vt:lpstr>基本输入输出方式（续）</vt:lpstr>
      <vt:lpstr>基本输入输出方式（续）</vt:lpstr>
      <vt:lpstr>基本输入输出方式（续）</vt:lpstr>
      <vt:lpstr>基本输入输出方式（续）</vt:lpstr>
      <vt:lpstr>Move from Parallel to Serial I/O Off-chip*</vt:lpstr>
      <vt:lpstr>Move from Bus to Crossbar On-Chip*</vt:lpstr>
      <vt:lpstr>I/O and Memory Mapping</vt:lpstr>
      <vt:lpstr>4.2 中断系统</vt:lpstr>
      <vt:lpstr>中断源的组织</vt:lpstr>
      <vt:lpstr>中断源的组织</vt:lpstr>
      <vt:lpstr>中断源的组织（续）</vt:lpstr>
      <vt:lpstr>中断源的组织（续）</vt:lpstr>
      <vt:lpstr>中断源的组织（续）</vt:lpstr>
      <vt:lpstr>中断源的组织（续）</vt:lpstr>
      <vt:lpstr>中断源的组织（续）</vt:lpstr>
      <vt:lpstr>中断源的组织（续）</vt:lpstr>
      <vt:lpstr>中断源的组织（续）</vt:lpstr>
      <vt:lpstr>中断系统的软硬件分配</vt:lpstr>
      <vt:lpstr>中断系统的软硬件分配（续）</vt:lpstr>
      <vt:lpstr>中断系统的软硬件分配（续）</vt:lpstr>
      <vt:lpstr>中断系统的软硬件分配（续）</vt:lpstr>
      <vt:lpstr>中断系统的软硬件分配（续）</vt:lpstr>
      <vt:lpstr>中断系统的软硬件分配（续）</vt:lpstr>
      <vt:lpstr>中断源的识别方法</vt:lpstr>
      <vt:lpstr>中断源的识别方法（续）</vt:lpstr>
      <vt:lpstr>中断源的识别方法（续）</vt:lpstr>
      <vt:lpstr>中断源的识别方法（续）</vt:lpstr>
      <vt:lpstr>中断源的识别方法（续）</vt:lpstr>
      <vt:lpstr>中断源的识别方法（续）</vt:lpstr>
      <vt:lpstr>PowerPoint 演示文稿</vt:lpstr>
      <vt:lpstr>中断源的识别方法（续）</vt:lpstr>
      <vt:lpstr>中断源的识别方法（续）</vt:lpstr>
      <vt:lpstr>中断源的识别方法（续）</vt:lpstr>
      <vt:lpstr>中断源的识别方法（续）</vt:lpstr>
      <vt:lpstr>中断源的识别方法（续）</vt:lpstr>
      <vt:lpstr>中断现场的保存和恢复</vt:lpstr>
      <vt:lpstr>中断屏蔽</vt:lpstr>
      <vt:lpstr>中断屏蔽（续）</vt:lpstr>
      <vt:lpstr>中断屏蔽（续）</vt:lpstr>
      <vt:lpstr>中断屏蔽（续）</vt:lpstr>
      <vt:lpstr>中断屏蔽（续）</vt:lpstr>
      <vt:lpstr>中断屏蔽（续）</vt:lpstr>
      <vt:lpstr>中断屏蔽（续）</vt:lpstr>
      <vt:lpstr>PowerPoint 演示文稿</vt:lpstr>
      <vt:lpstr>4.3通道处理机</vt:lpstr>
      <vt:lpstr>通道处理机（续）</vt:lpstr>
      <vt:lpstr>通道的作用和功能</vt:lpstr>
      <vt:lpstr>通道的作用和功能</vt:lpstr>
      <vt:lpstr>通道的作用和功能（续）</vt:lpstr>
      <vt:lpstr>通道的工作过程</vt:lpstr>
      <vt:lpstr>通道的工作过程(续)</vt:lpstr>
      <vt:lpstr>PowerPoint 演示文稿</vt:lpstr>
      <vt:lpstr>通道的工作过程(续)</vt:lpstr>
      <vt:lpstr>通道的工作过程(续)</vt:lpstr>
      <vt:lpstr>通道种类</vt:lpstr>
      <vt:lpstr>通道种类（续）</vt:lpstr>
      <vt:lpstr>通道种类（续）</vt:lpstr>
      <vt:lpstr>通道种类（续）</vt:lpstr>
      <vt:lpstr>通道中的数据传送过程</vt:lpstr>
      <vt:lpstr>通道中的数据传送过程（续）</vt:lpstr>
      <vt:lpstr>PowerPoint 演示文稿</vt:lpstr>
      <vt:lpstr>通道流量分析</vt:lpstr>
      <vt:lpstr>通道流量分析（续）</vt:lpstr>
      <vt:lpstr>通道流量分析（续）</vt:lpstr>
      <vt:lpstr>通道流量分析（续）</vt:lpstr>
      <vt:lpstr>通道流量分析（续）</vt:lpstr>
      <vt:lpstr>通道流量分析（续）</vt:lpstr>
      <vt:lpstr>通道流量分析（续）</vt:lpstr>
      <vt:lpstr>4.4 输入输出处理机（自学）</vt:lpstr>
      <vt:lpstr>输入输出处理机的作用</vt:lpstr>
      <vt:lpstr>输入输出处理机的作用（续）</vt:lpstr>
      <vt:lpstr>输入输出处理机的作用（续）</vt:lpstr>
      <vt:lpstr>输入输出处理机的作用（续）</vt:lpstr>
      <vt:lpstr>输入输出处理机的种类</vt:lpstr>
      <vt:lpstr>输入输出处理机的作用（续）</vt:lpstr>
      <vt:lpstr>输入输出处理机实例</vt:lpstr>
      <vt:lpstr>输入输出处理机实例（续）</vt:lpstr>
      <vt:lpstr>Example ARM SoC Structure</vt:lpstr>
      <vt:lpstr>ARM Sample Smartphone Diagram</vt:lpstr>
      <vt:lpstr>Intel Ivy Bridge Server Chip I/O</vt:lpstr>
      <vt:lpstr>Intel Romley Server Platform</vt:lpstr>
      <vt:lpstr>PowerPoint 演示文稿</vt:lpstr>
    </vt:vector>
  </TitlesOfParts>
  <Company>zzu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输入输出系统</dc:title>
  <dc:creator>duan</dc:creator>
  <cp:lastModifiedBy>余腊生</cp:lastModifiedBy>
  <cp:revision>295</cp:revision>
  <dcterms:created xsi:type="dcterms:W3CDTF">2009-02-14T15:30:47Z</dcterms:created>
  <dcterms:modified xsi:type="dcterms:W3CDTF">2021-10-31T09:00:35Z</dcterms:modified>
</cp:coreProperties>
</file>